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69" r:id="rId2"/>
    <p:sldId id="271" r:id="rId3"/>
    <p:sldId id="291" r:id="rId4"/>
    <p:sldId id="293" r:id="rId5"/>
    <p:sldId id="296" r:id="rId6"/>
    <p:sldId id="294" r:id="rId7"/>
    <p:sldId id="295" r:id="rId8"/>
    <p:sldId id="282" r:id="rId9"/>
  </p:sldIdLst>
  <p:sldSz cx="9144000" cy="6858000" type="screen4x3"/>
  <p:notesSz cx="6723063" cy="9853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los Tarazona (OED)" initials="C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4661"/>
    <a:srgbClr val="326A98"/>
    <a:srgbClr val="355AA5"/>
    <a:srgbClr val="325998"/>
    <a:srgbClr val="253DA5"/>
    <a:srgbClr val="2871A2"/>
    <a:srgbClr val="007793"/>
    <a:srgbClr val="44638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914" autoAdjust="0"/>
  </p:normalViewPr>
  <p:slideViewPr>
    <p:cSldViewPr snapToGrid="0" snapToObjects="1">
      <p:cViewPr varScale="1">
        <p:scale>
          <a:sx n="75" d="100"/>
          <a:sy n="75" d="100"/>
        </p:scale>
        <p:origin x="-26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3636" cy="49200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07889" y="1"/>
            <a:ext cx="2913636" cy="492002"/>
          </a:xfrm>
          <a:prstGeom prst="rect">
            <a:avLst/>
          </a:prstGeom>
        </p:spPr>
        <p:txBody>
          <a:bodyPr vert="horz" lIns="91440" tIns="45720" rIns="91440" bIns="45720" rtlCol="0"/>
          <a:lstStyle>
            <a:lvl1pPr algn="r">
              <a:defRPr sz="1200"/>
            </a:lvl1pPr>
          </a:lstStyle>
          <a:p>
            <a:fld id="{87A87456-C1E8-4573-B3E5-F68C4AFBA28E}" type="datetimeFigureOut">
              <a:rPr lang="en-US" smtClean="0"/>
              <a:pPr/>
              <a:t>3/6/2015</a:t>
            </a:fld>
            <a:endParaRPr lang="en-US" dirty="0"/>
          </a:p>
        </p:txBody>
      </p:sp>
      <p:sp>
        <p:nvSpPr>
          <p:cNvPr id="4" name="Footer Placeholder 3"/>
          <p:cNvSpPr>
            <a:spLocks noGrp="1"/>
          </p:cNvSpPr>
          <p:nvPr>
            <p:ph type="ftr" sz="quarter" idx="2"/>
          </p:nvPr>
        </p:nvSpPr>
        <p:spPr>
          <a:xfrm>
            <a:off x="0" y="9359915"/>
            <a:ext cx="2913636" cy="49200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07889" y="9359915"/>
            <a:ext cx="2913636" cy="492002"/>
          </a:xfrm>
          <a:prstGeom prst="rect">
            <a:avLst/>
          </a:prstGeom>
        </p:spPr>
        <p:txBody>
          <a:bodyPr vert="horz" lIns="91440" tIns="45720" rIns="91440" bIns="45720" rtlCol="0" anchor="b"/>
          <a:lstStyle>
            <a:lvl1pPr algn="r">
              <a:defRPr sz="1200"/>
            </a:lvl1pPr>
          </a:lstStyle>
          <a:p>
            <a:fld id="{AC452F1F-8738-4757-A571-314499A0154B}" type="slidenum">
              <a:rPr lang="en-US" smtClean="0"/>
              <a:pPr/>
              <a:t>‹#›</a:t>
            </a:fld>
            <a:endParaRPr lang="en-US" dirty="0"/>
          </a:p>
        </p:txBody>
      </p:sp>
    </p:spTree>
    <p:extLst>
      <p:ext uri="{BB962C8B-B14F-4D97-AF65-F5344CB8AC3E}">
        <p14:creationId xmlns:p14="http://schemas.microsoft.com/office/powerpoint/2010/main" val="2886682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3636" cy="49200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07889" y="1"/>
            <a:ext cx="2913636" cy="492002"/>
          </a:xfrm>
          <a:prstGeom prst="rect">
            <a:avLst/>
          </a:prstGeom>
        </p:spPr>
        <p:txBody>
          <a:bodyPr vert="horz" lIns="91440" tIns="45720" rIns="91440" bIns="45720" rtlCol="0"/>
          <a:lstStyle>
            <a:lvl1pPr algn="r">
              <a:defRPr sz="1200"/>
            </a:lvl1pPr>
          </a:lstStyle>
          <a:p>
            <a:fld id="{DC8A7599-E31C-481D-AACB-52AAC867C0B1}" type="datetimeFigureOut">
              <a:rPr lang="en-US" smtClean="0"/>
              <a:pPr/>
              <a:t>3/6/2015</a:t>
            </a:fld>
            <a:endParaRPr lang="en-US" dirty="0"/>
          </a:p>
        </p:txBody>
      </p:sp>
      <p:sp>
        <p:nvSpPr>
          <p:cNvPr id="4" name="Slide Image Placeholder 3"/>
          <p:cNvSpPr>
            <a:spLocks noGrp="1" noRot="1" noChangeAspect="1"/>
          </p:cNvSpPr>
          <p:nvPr>
            <p:ph type="sldImg" idx="2"/>
          </p:nvPr>
        </p:nvSpPr>
        <p:spPr>
          <a:xfrm>
            <a:off x="898525" y="739775"/>
            <a:ext cx="4926013" cy="36957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2615" y="4680807"/>
            <a:ext cx="5377835" cy="4433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59915"/>
            <a:ext cx="2913636" cy="49200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07889" y="9359915"/>
            <a:ext cx="2913636" cy="492002"/>
          </a:xfrm>
          <a:prstGeom prst="rect">
            <a:avLst/>
          </a:prstGeom>
        </p:spPr>
        <p:txBody>
          <a:bodyPr vert="horz" lIns="91440" tIns="45720" rIns="91440" bIns="45720" rtlCol="0" anchor="b"/>
          <a:lstStyle>
            <a:lvl1pPr algn="r">
              <a:defRPr sz="1200"/>
            </a:lvl1pPr>
          </a:lstStyle>
          <a:p>
            <a:fld id="{E7078E03-2A70-493C-9027-47C9A5A4BFBE}" type="slidenum">
              <a:rPr lang="en-US" smtClean="0"/>
              <a:pPr/>
              <a:t>‹#›</a:t>
            </a:fld>
            <a:endParaRPr lang="en-US" dirty="0"/>
          </a:p>
        </p:txBody>
      </p:sp>
    </p:spTree>
    <p:extLst>
      <p:ext uri="{BB962C8B-B14F-4D97-AF65-F5344CB8AC3E}">
        <p14:creationId xmlns:p14="http://schemas.microsoft.com/office/powerpoint/2010/main" val="4001464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F8FFBF-F8D1-43AF-945D-0937676A0636}"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Field impact assessment in </a:t>
            </a:r>
            <a:r>
              <a:rPr lang="en-US" sz="1200" b="0" dirty="0" smtClean="0">
                <a:solidFill>
                  <a:schemeClr val="bg1"/>
                </a:solidFill>
                <a:latin typeface="+mn-lt"/>
                <a:cs typeface="Times New Roman" pitchFamily="18" charset="0"/>
              </a:rPr>
              <a:t>fragile, insecure and volatile context</a:t>
            </a:r>
            <a:endParaRPr lang="en-US" sz="1200" b="0" i="0" kern="1200" dirty="0" smtClean="0">
              <a:solidFill>
                <a:schemeClr val="tx1"/>
              </a:solidFill>
              <a:effectLst/>
              <a:latin typeface="+mn-lt"/>
              <a:ea typeface="+mn-ea"/>
              <a:cs typeface="+mn-cs"/>
            </a:endParaRP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Under the restoring livelihoods/recovery</a:t>
            </a:r>
            <a:r>
              <a:rPr lang="en-US" sz="1200" b="0" i="0" kern="1200" baseline="0" dirty="0" smtClean="0">
                <a:solidFill>
                  <a:schemeClr val="tx1"/>
                </a:solidFill>
                <a:effectLst/>
                <a:latin typeface="+mn-lt"/>
                <a:ea typeface="+mn-ea"/>
                <a:cs typeface="+mn-cs"/>
              </a:rPr>
              <a:t> in </a:t>
            </a:r>
            <a:r>
              <a:rPr lang="en-US" sz="1200" b="1" i="0" kern="1200" baseline="0" dirty="0" smtClean="0">
                <a:solidFill>
                  <a:schemeClr val="tx1"/>
                </a:solidFill>
                <a:effectLst/>
                <a:latin typeface="+mn-lt"/>
                <a:ea typeface="+mn-ea"/>
                <a:cs typeface="+mn-cs"/>
              </a:rPr>
              <a:t>food security and nutrition sector</a:t>
            </a:r>
            <a:r>
              <a:rPr lang="en-US" sz="1200" b="0" i="0" kern="1200" baseline="0" dirty="0" smtClean="0">
                <a:solidFill>
                  <a:schemeClr val="tx1"/>
                </a:solidFill>
                <a:effectLst/>
                <a:latin typeface="+mn-lt"/>
                <a:ea typeface="+mn-ea"/>
                <a:cs typeface="+mn-cs"/>
              </a:rPr>
              <a:t>.</a:t>
            </a:r>
            <a:endParaRPr lang="en-US" sz="1200" b="0" i="0" kern="1200" dirty="0" smtClean="0">
              <a:solidFill>
                <a:schemeClr val="tx1"/>
              </a:solidFill>
              <a:effectLst/>
              <a:latin typeface="+mn-lt"/>
              <a:ea typeface="+mn-ea"/>
              <a:cs typeface="+mn-cs"/>
            </a:endParaRP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High demand for evaluation and FIA,</a:t>
            </a: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Large interventions,</a:t>
            </a: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kern="1200" dirty="0" smtClean="0">
                <a:solidFill>
                  <a:schemeClr val="tx1"/>
                </a:solidFill>
                <a:effectLst/>
                <a:latin typeface="+mn-lt"/>
                <a:ea typeface="+mn-ea"/>
                <a:cs typeface="+mn-cs"/>
              </a:rPr>
              <a:t>complexity of many community level interventions</a:t>
            </a:r>
            <a:endParaRPr lang="en-US" sz="1200" b="0" i="0" kern="1200" dirty="0" smtClean="0">
              <a:solidFill>
                <a:schemeClr val="tx1"/>
              </a:solidFill>
              <a:effectLst/>
              <a:latin typeface="+mn-lt"/>
              <a:ea typeface="+mn-ea"/>
              <a:cs typeface="+mn-cs"/>
            </a:endParaRP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Crowded operating environment,</a:t>
            </a:r>
          </a:p>
          <a:p>
            <a:pPr marL="0" marR="0" indent="-360000" algn="l" defTabSz="0" rtl="0" eaLnBrk="1" fontAlgn="auto" latinLnBrk="0" hangingPunct="1">
              <a:lnSpc>
                <a:spcPct val="100000"/>
              </a:lnSpc>
              <a:spcBef>
                <a:spcPts val="0"/>
              </a:spcBef>
              <a:spcAft>
                <a:spcPts val="0"/>
              </a:spcAft>
              <a:buClrTx/>
              <a:buSzTx/>
              <a:buFontTx/>
              <a:buNone/>
              <a:tabLst>
                <a:tab pos="360000" algn="l"/>
              </a:tabLst>
              <a:defRPr/>
            </a:pPr>
            <a:r>
              <a:rPr lang="en-US" sz="1200" b="0" i="0" kern="1200" dirty="0" smtClean="0">
                <a:solidFill>
                  <a:schemeClr val="tx1"/>
                </a:solidFill>
                <a:effectLst/>
                <a:latin typeface="+mn-lt"/>
                <a:ea typeface="+mn-ea"/>
                <a:cs typeface="+mn-cs"/>
              </a:rPr>
              <a:t>Weak M&amp;E data (no baseline, high output delivery…est.)</a:t>
            </a:r>
          </a:p>
        </p:txBody>
      </p:sp>
      <p:sp>
        <p:nvSpPr>
          <p:cNvPr id="4" name="Slide Number Placeholder 3"/>
          <p:cNvSpPr>
            <a:spLocks noGrp="1"/>
          </p:cNvSpPr>
          <p:nvPr>
            <p:ph type="sldNum" sz="quarter" idx="10"/>
          </p:nvPr>
        </p:nvSpPr>
        <p:spPr/>
        <p:txBody>
          <a:bodyPr/>
          <a:lstStyle/>
          <a:p>
            <a:fld id="{C9F8FFBF-F8D1-43AF-945D-0937676A063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9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For RCTs = no</a:t>
            </a:r>
            <a:r>
              <a:rPr lang="en-US" sz="1200" b="0" i="0" kern="1200" baseline="0" dirty="0" smtClean="0">
                <a:solidFill>
                  <a:schemeClr val="tx1"/>
                </a:solidFill>
                <a:effectLst/>
                <a:latin typeface="+mn-lt"/>
                <a:ea typeface="+mn-ea"/>
                <a:cs typeface="+mn-cs"/>
              </a:rPr>
              <a:t> available data for social accounting matrixes, market data..</a:t>
            </a:r>
            <a:r>
              <a:rPr lang="en-US" sz="1200" b="0" i="0" kern="1200" baseline="0" dirty="0" err="1" smtClean="0">
                <a:solidFill>
                  <a:schemeClr val="tx1"/>
                </a:solidFill>
                <a:effectLst/>
                <a:latin typeface="+mn-lt"/>
                <a:ea typeface="+mn-ea"/>
                <a:cs typeface="+mn-cs"/>
              </a:rPr>
              <a:t>est</a:t>
            </a:r>
            <a:r>
              <a:rPr lang="en-US" sz="1200" b="0" i="0" kern="1200" baseline="0" dirty="0" smtClean="0">
                <a:solidFill>
                  <a:schemeClr val="tx1"/>
                </a:solidFill>
                <a:effectLst/>
                <a:latin typeface="+mn-lt"/>
                <a:ea typeface="+mn-ea"/>
                <a:cs typeface="+mn-cs"/>
              </a:rPr>
              <a:t>. very expensive</a:t>
            </a:r>
          </a:p>
          <a:p>
            <a:pPr marL="228600" marR="0" indent="-228600" algn="l" defTabSz="914400" rtl="0" eaLnBrk="1" fontAlgn="auto" latinLnBrk="0" hangingPunct="1">
              <a:lnSpc>
                <a:spcPct val="9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For statistical counterfactuals and posttest/pretest = no </a:t>
            </a:r>
            <a:r>
              <a:rPr lang="en-US" sz="1200" kern="1200" dirty="0" smtClean="0">
                <a:solidFill>
                  <a:schemeClr val="tx1"/>
                </a:solidFill>
                <a:effectLst/>
                <a:latin typeface="+mn-lt"/>
                <a:ea typeface="+mn-ea"/>
                <a:cs typeface="+mn-cs"/>
              </a:rPr>
              <a:t>comparison group, control groups can not be identified (IDPs), no baselines, no access volatile environment…est.</a:t>
            </a:r>
            <a:r>
              <a:rPr lang="en-US" sz="1200" b="0" i="0" kern="1200" baseline="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pPr marL="228600" marR="0" indent="-228600" algn="l" defTabSz="914400" rtl="0" eaLnBrk="1" fontAlgn="auto" latinLnBrk="0" hangingPunct="1">
              <a:lnSpc>
                <a:spcPct val="90000"/>
              </a:lnSpc>
              <a:spcBef>
                <a:spcPts val="0"/>
              </a:spcBef>
              <a:spcAft>
                <a:spcPts val="0"/>
              </a:spcAft>
              <a:buClrTx/>
              <a:buSzTx/>
              <a:buFontTx/>
              <a:buNone/>
              <a:tabLst/>
              <a:defRPr/>
            </a:pPr>
            <a:r>
              <a:rPr lang="en-US" dirty="0" smtClean="0">
                <a:solidFill>
                  <a:srgbClr val="1A4661"/>
                </a:solidFill>
                <a:latin typeface="Times New Roman" pitchFamily="18" charset="0"/>
                <a:cs typeface="Times New Roman" pitchFamily="18" charset="0"/>
              </a:rPr>
              <a:t>Non-experimental options = </a:t>
            </a:r>
            <a:r>
              <a:rPr lang="en-US" sz="1200" b="0" i="0" kern="1200" dirty="0" smtClean="0">
                <a:solidFill>
                  <a:schemeClr val="tx1"/>
                </a:solidFill>
                <a:effectLst/>
                <a:latin typeface="+mn-lt"/>
                <a:ea typeface="+mn-ea"/>
                <a:cs typeface="+mn-cs"/>
              </a:rPr>
              <a:t>Systematic</a:t>
            </a:r>
            <a:r>
              <a:rPr lang="en-US" sz="1200" b="0" i="0" kern="1200" baseline="0" dirty="0" smtClean="0">
                <a:solidFill>
                  <a:schemeClr val="tx1"/>
                </a:solidFill>
                <a:effectLst/>
                <a:latin typeface="+mn-lt"/>
                <a:ea typeface="+mn-ea"/>
                <a:cs typeface="+mn-cs"/>
              </a:rPr>
              <a:t> positive biased (we rely on direct beneficiaries and implementing partners).</a:t>
            </a:r>
            <a:endParaRPr lang="en-US" sz="1200" b="0" i="0" kern="1200" dirty="0" smtClean="0">
              <a:solidFill>
                <a:schemeClr val="tx1"/>
              </a:solidFill>
              <a:effectLst/>
              <a:latin typeface="+mn-lt"/>
              <a:ea typeface="+mn-ea"/>
              <a:cs typeface="+mn-cs"/>
            </a:endParaRPr>
          </a:p>
          <a:p>
            <a:pPr marL="228600" indent="-228600">
              <a:lnSpc>
                <a:spcPct val="90000"/>
              </a:lnSpc>
            </a:pPr>
            <a:endParaRPr lang="en-US" sz="1200" dirty="0"/>
          </a:p>
        </p:txBody>
      </p:sp>
      <p:sp>
        <p:nvSpPr>
          <p:cNvPr id="4" name="Slide Number Placeholder 3"/>
          <p:cNvSpPr>
            <a:spLocks noGrp="1"/>
          </p:cNvSpPr>
          <p:nvPr>
            <p:ph type="sldNum" sz="quarter" idx="10"/>
          </p:nvPr>
        </p:nvSpPr>
        <p:spPr/>
        <p:txBody>
          <a:bodyPr/>
          <a:lstStyle/>
          <a:p>
            <a:fld id="{C9F8FFBF-F8D1-43AF-945D-0937676A0636}"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80000"/>
              </a:lnSpc>
              <a:spcBef>
                <a:spcPts val="0"/>
              </a:spcBef>
              <a:spcAft>
                <a:spcPts val="0"/>
              </a:spcAft>
              <a:buClrTx/>
              <a:buSzTx/>
              <a:buFontTx/>
              <a:buNone/>
              <a:tabLst/>
              <a:defRPr/>
            </a:pPr>
            <a:r>
              <a:rPr lang="en-US" sz="1200" dirty="0" smtClean="0">
                <a:solidFill>
                  <a:srgbClr val="1A4661"/>
                </a:solidFill>
                <a:latin typeface="+mn-lt"/>
                <a:cs typeface="Times New Roman" pitchFamily="18" charset="0"/>
              </a:rPr>
              <a:t>Realist evaluations: </a:t>
            </a:r>
            <a:r>
              <a:rPr lang="en-US" sz="1200" kern="1200" dirty="0" smtClean="0">
                <a:solidFill>
                  <a:schemeClr val="tx1"/>
                </a:solidFill>
                <a:effectLst/>
                <a:latin typeface="+mn-lt"/>
                <a:ea typeface="+mn-ea"/>
                <a:cs typeface="+mn-cs"/>
              </a:rPr>
              <a:t>The approach focuses on the specific context in which a programme is implemented and addresses the questions: “What works?”, “For whom?”, “When?” and “Why?”  Whereas the conventional counterfactual focuses on the comparison group and often pays very little attention to the “factual”, realist evaluation seeks to understand in detail the mechanisms through which an intervention operates and how different sectors of the target population are affected.</a:t>
            </a:r>
          </a:p>
          <a:p>
            <a:pPr marL="0" marR="0" indent="0" algn="l" defTabSz="914400" rtl="0" eaLnBrk="1" fontAlgn="auto" latinLnBrk="0" hangingPunct="1">
              <a:lnSpc>
                <a:spcPct val="8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Process tracing: Looks at the little steps along the way and asks “Could there have been another way of doing each step?  And what difference would this have made?” – breaking up the intervention into </a:t>
            </a:r>
            <a:r>
              <a:rPr lang="en-US" sz="1200" kern="1200" dirty="0" err="1" smtClean="0">
                <a:solidFill>
                  <a:schemeClr val="tx1"/>
                </a:solidFill>
                <a:effectLst/>
                <a:latin typeface="+mn-lt"/>
                <a:ea typeface="+mn-ea"/>
                <a:cs typeface="+mn-cs"/>
              </a:rPr>
              <a:t>compounents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very useful but needs a sound </a:t>
            </a:r>
            <a:r>
              <a:rPr lang="en-US" sz="1200" kern="1200" baseline="0" dirty="0" err="1" smtClean="0">
                <a:solidFill>
                  <a:schemeClr val="tx1"/>
                </a:solidFill>
                <a:effectLst/>
                <a:latin typeface="+mn-lt"/>
                <a:ea typeface="+mn-ea"/>
                <a:cs typeface="+mn-cs"/>
              </a:rPr>
              <a:t>ToC</a:t>
            </a:r>
            <a:r>
              <a:rPr lang="en-US" sz="1200" kern="1200" baseline="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endParaRPr lang="en-US" sz="1200" dirty="0" smtClean="0">
              <a:solidFill>
                <a:srgbClr val="1A4661"/>
              </a:solidFill>
              <a:latin typeface="+mn-lt"/>
              <a:cs typeface="Times New Roman" pitchFamily="18" charset="0"/>
            </a:endParaRP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r>
              <a:rPr lang="en-US" sz="1200" kern="1200" dirty="0" smtClean="0">
                <a:solidFill>
                  <a:schemeClr val="tx1"/>
                </a:solidFill>
                <a:effectLst/>
                <a:latin typeface="+mn-lt"/>
                <a:ea typeface="+mn-ea"/>
                <a:cs typeface="+mn-cs"/>
              </a:rPr>
              <a:t>PRA time-related and relation techniques:</a:t>
            </a:r>
            <a:r>
              <a:rPr lang="en-US" sz="1200" kern="1200" baseline="0" dirty="0" smtClean="0">
                <a:solidFill>
                  <a:schemeClr val="tx1"/>
                </a:solidFill>
                <a:effectLst/>
                <a:latin typeface="+mn-lt"/>
                <a:ea typeface="+mn-ea"/>
                <a:cs typeface="+mn-cs"/>
              </a:rPr>
              <a:t> Social Mapping, Pairwise Ranking &amp; Problem Analysis, Well-being analysis…est.</a:t>
            </a:r>
          </a:p>
          <a:p>
            <a:pPr eaLnBrk="1" hangingPunct="1">
              <a:lnSpc>
                <a:spcPct val="80000"/>
              </a:lnSpc>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8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Judgmental Matching: involves creating a comparison group by finding a match for each site in the treatment group based on the evaluation team </a:t>
            </a:r>
            <a:r>
              <a:rPr lang="en-US" sz="1200" b="0" i="0" kern="1200" dirty="0" err="1" smtClean="0">
                <a:solidFill>
                  <a:schemeClr val="tx1"/>
                </a:solidFill>
                <a:effectLst/>
                <a:latin typeface="+mn-lt"/>
                <a:ea typeface="+mn-ea"/>
                <a:cs typeface="+mn-cs"/>
              </a:rPr>
              <a:t>judgements</a:t>
            </a:r>
            <a:r>
              <a:rPr lang="en-US" sz="1200" b="0" i="0" kern="1200" dirty="0" smtClean="0">
                <a:solidFill>
                  <a:schemeClr val="tx1"/>
                </a:solidFill>
                <a:effectLst/>
                <a:latin typeface="+mn-lt"/>
                <a:ea typeface="+mn-ea"/>
                <a:cs typeface="+mn-cs"/>
              </a:rPr>
              <a:t> about what variables are important</a:t>
            </a:r>
            <a:endParaRPr lang="en-US" sz="1200" kern="1200" dirty="0" smtClean="0">
              <a:solidFill>
                <a:schemeClr val="tx1"/>
              </a:solidFill>
              <a:effectLst/>
              <a:latin typeface="+mn-lt"/>
              <a:ea typeface="+mn-ea"/>
              <a:cs typeface="+mn-cs"/>
            </a:endParaRPr>
          </a:p>
          <a:p>
            <a:pPr eaLnBrk="1" hangingPunct="1">
              <a:lnSpc>
                <a:spcPct val="80000"/>
              </a:lnSpc>
            </a:pPr>
            <a:r>
              <a:rPr lang="en-US" sz="1200" kern="1200" dirty="0" smtClean="0">
                <a:solidFill>
                  <a:schemeClr val="tx1"/>
                </a:solidFill>
                <a:effectLst/>
                <a:latin typeface="+mn-lt"/>
                <a:ea typeface="+mn-ea"/>
                <a:cs typeface="+mn-cs"/>
              </a:rPr>
              <a:t>Rather than comparisons between areas with and without projects, and can be used to compare their project with alternative interventions.</a:t>
            </a: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r>
              <a:rPr lang="en-US" dirty="0" smtClean="0">
                <a:solidFill>
                  <a:srgbClr val="1A4661"/>
                </a:solidFill>
                <a:latin typeface="+mn-lt"/>
                <a:cs typeface="Times New Roman" pitchFamily="18" charset="0"/>
              </a:rPr>
              <a:t>Pipeline design: </a:t>
            </a:r>
            <a:r>
              <a:rPr lang="en-US" sz="1200" kern="1200" dirty="0" smtClean="0">
                <a:solidFill>
                  <a:schemeClr val="tx1"/>
                </a:solidFill>
                <a:effectLst/>
                <a:latin typeface="+mn-lt"/>
                <a:ea typeface="+mn-ea"/>
                <a:cs typeface="+mn-cs"/>
              </a:rPr>
              <a:t>When programme is implemented in phases over a period of time (pilot areas then scaled up), the segments of the population only affected by the latter phases can be used as comparison groups for the earlier phases.</a:t>
            </a:r>
            <a:endParaRPr lang="en-US" dirty="0" smtClean="0">
              <a:solidFill>
                <a:srgbClr val="1A4661"/>
              </a:solidFill>
              <a:latin typeface="+mn-lt"/>
              <a:cs typeface="Times New Roman" pitchFamily="18" charset="0"/>
            </a:endParaRP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r>
              <a:rPr lang="en-US" dirty="0" smtClean="0">
                <a:solidFill>
                  <a:srgbClr val="1A4661"/>
                </a:solidFill>
                <a:latin typeface="+mn-lt"/>
                <a:cs typeface="Times New Roman" pitchFamily="18" charset="0"/>
              </a:rPr>
              <a:t>Creative uses of secondary data: </a:t>
            </a:r>
            <a:r>
              <a:rPr lang="en-US" sz="1200" kern="1200" dirty="0" smtClean="0">
                <a:solidFill>
                  <a:schemeClr val="tx1"/>
                </a:solidFill>
                <a:effectLst/>
                <a:latin typeface="+mn-lt"/>
                <a:ea typeface="+mn-ea"/>
                <a:cs typeface="+mn-cs"/>
              </a:rPr>
              <a:t>The object is to find secondary data that describes in sufficient detail what change occurred in reasonably comparable communities during the time-frame of the programme.  Though this can be done qualitatively, </a:t>
            </a:r>
            <a:r>
              <a:rPr lang="en-US" sz="1200" b="1" kern="1200" dirty="0" smtClean="0">
                <a:solidFill>
                  <a:schemeClr val="tx1"/>
                </a:solidFill>
                <a:effectLst/>
                <a:latin typeface="+mn-lt"/>
                <a:ea typeface="+mn-ea"/>
                <a:cs typeface="+mn-cs"/>
              </a:rPr>
              <a:t>adding</a:t>
            </a:r>
            <a:r>
              <a:rPr lang="en-US" sz="1200" b="1" kern="1200" baseline="0" dirty="0" smtClean="0">
                <a:solidFill>
                  <a:schemeClr val="tx1"/>
                </a:solidFill>
                <a:effectLst/>
                <a:latin typeface="+mn-lt"/>
                <a:ea typeface="+mn-ea"/>
                <a:cs typeface="+mn-cs"/>
              </a:rPr>
              <a:t> a IPPC Map</a:t>
            </a:r>
            <a:endParaRPr lang="en-US" sz="1200" b="1" dirty="0">
              <a:latin typeface="+mn-lt"/>
            </a:endParaRPr>
          </a:p>
        </p:txBody>
      </p:sp>
      <p:sp>
        <p:nvSpPr>
          <p:cNvPr id="4" name="Slide Number Placeholder 3"/>
          <p:cNvSpPr>
            <a:spLocks noGrp="1"/>
          </p:cNvSpPr>
          <p:nvPr>
            <p:ph type="sldNum" sz="quarter" idx="10"/>
          </p:nvPr>
        </p:nvSpPr>
        <p:spPr/>
        <p:txBody>
          <a:bodyPr/>
          <a:lstStyle/>
          <a:p>
            <a:fld id="{C9F8FFBF-F8D1-43AF-945D-0937676A0636}"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sz="1200" kern="1200" dirty="0" smtClean="0">
                <a:solidFill>
                  <a:schemeClr val="tx1"/>
                </a:solidFill>
                <a:effectLst/>
                <a:latin typeface="+mn-lt"/>
                <a:ea typeface="+mn-ea"/>
                <a:cs typeface="+mn-cs"/>
              </a:rPr>
              <a:t>PRA time-related and relation techniques:</a:t>
            </a:r>
            <a:r>
              <a:rPr lang="en-US" sz="1200" kern="1200" baseline="0" dirty="0" smtClean="0">
                <a:solidFill>
                  <a:schemeClr val="tx1"/>
                </a:solidFill>
                <a:effectLst/>
                <a:latin typeface="+mn-lt"/>
                <a:ea typeface="+mn-ea"/>
                <a:cs typeface="+mn-cs"/>
              </a:rPr>
              <a:t> Social Mapping, Pairwise Ranking &amp; Problem Analysis, Well-being analysis…est.</a:t>
            </a:r>
          </a:p>
          <a:p>
            <a:pPr eaLnBrk="1" hangingPunct="1">
              <a:lnSpc>
                <a:spcPct val="80000"/>
              </a:lnSpc>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80000"/>
              </a:lnSpc>
              <a:spcBef>
                <a:spcPts val="0"/>
              </a:spcBef>
              <a:spcAft>
                <a:spcPts val="0"/>
              </a:spcAft>
              <a:buClrTx/>
              <a:buSzTx/>
              <a:buFontTx/>
              <a:buNone/>
              <a:tabLst/>
              <a:defRPr/>
            </a:pPr>
            <a:r>
              <a:rPr lang="en-US" dirty="0" smtClean="0">
                <a:solidFill>
                  <a:srgbClr val="1A4661"/>
                </a:solidFill>
                <a:latin typeface="+mn-lt"/>
                <a:cs typeface="Times New Roman" pitchFamily="18" charset="0"/>
              </a:rPr>
              <a:t>Pipeline design: </a:t>
            </a:r>
            <a:r>
              <a:rPr lang="en-US" sz="1200" kern="1200" dirty="0" smtClean="0">
                <a:solidFill>
                  <a:schemeClr val="tx1"/>
                </a:solidFill>
                <a:effectLst/>
                <a:latin typeface="+mn-lt"/>
                <a:ea typeface="+mn-ea"/>
                <a:cs typeface="+mn-cs"/>
              </a:rPr>
              <a:t>When programme is implemented in phases over a period of time (pilot areas then scaled up), the segments of the population only affected by the latter phases can be used as comparison groups for the earlier phases.</a:t>
            </a:r>
            <a:endParaRPr lang="en-US" dirty="0" smtClean="0">
              <a:solidFill>
                <a:srgbClr val="1A4661"/>
              </a:solidFill>
              <a:latin typeface="+mn-lt"/>
              <a:cs typeface="Times New Roman" pitchFamily="18" charset="0"/>
            </a:endParaRPr>
          </a:p>
          <a:p>
            <a:pPr eaLnBrk="1" hangingPunct="1">
              <a:lnSpc>
                <a:spcPct val="80000"/>
              </a:lnSpc>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8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Judgmental Matching: involves creating a comparison group by finding a match for each site in the treatment group based on the evaluation team </a:t>
            </a:r>
            <a:r>
              <a:rPr lang="en-US" sz="1200" b="0" i="0" kern="1200" dirty="0" err="1" smtClean="0">
                <a:solidFill>
                  <a:schemeClr val="tx1"/>
                </a:solidFill>
                <a:effectLst/>
                <a:latin typeface="+mn-lt"/>
                <a:ea typeface="+mn-ea"/>
                <a:cs typeface="+mn-cs"/>
              </a:rPr>
              <a:t>judgements</a:t>
            </a:r>
            <a:r>
              <a:rPr lang="en-US" sz="1200" b="0" i="0" kern="1200" dirty="0" smtClean="0">
                <a:solidFill>
                  <a:schemeClr val="tx1"/>
                </a:solidFill>
                <a:effectLst/>
                <a:latin typeface="+mn-lt"/>
                <a:ea typeface="+mn-ea"/>
                <a:cs typeface="+mn-cs"/>
              </a:rPr>
              <a:t> about what variables are important</a:t>
            </a:r>
            <a:endParaRPr lang="en-US" sz="1200" kern="1200" dirty="0" smtClean="0">
              <a:solidFill>
                <a:schemeClr val="tx1"/>
              </a:solidFill>
              <a:effectLst/>
              <a:latin typeface="+mn-lt"/>
              <a:ea typeface="+mn-ea"/>
              <a:cs typeface="+mn-cs"/>
            </a:endParaRPr>
          </a:p>
          <a:p>
            <a:pPr eaLnBrk="1" hangingPunct="1">
              <a:lnSpc>
                <a:spcPct val="80000"/>
              </a:lnSpc>
            </a:pPr>
            <a:r>
              <a:rPr lang="en-US" sz="1200" kern="1200" dirty="0" smtClean="0">
                <a:solidFill>
                  <a:schemeClr val="tx1"/>
                </a:solidFill>
                <a:effectLst/>
                <a:latin typeface="+mn-lt"/>
                <a:ea typeface="+mn-ea"/>
                <a:cs typeface="+mn-cs"/>
              </a:rPr>
              <a:t>Rather than comparisons between areas with and without projects, and can be used to compare their project with alternative interventions.</a:t>
            </a:r>
          </a:p>
          <a:p>
            <a:endParaRPr lang="en-US" dirty="0"/>
          </a:p>
        </p:txBody>
      </p:sp>
      <p:sp>
        <p:nvSpPr>
          <p:cNvPr id="4" name="Slide Number Placeholder 3"/>
          <p:cNvSpPr>
            <a:spLocks noGrp="1"/>
          </p:cNvSpPr>
          <p:nvPr>
            <p:ph type="sldNum" sz="quarter" idx="10"/>
          </p:nvPr>
        </p:nvSpPr>
        <p:spPr/>
        <p:txBody>
          <a:bodyPr/>
          <a:lstStyle/>
          <a:p>
            <a:fld id="{E7078E03-2A70-493C-9027-47C9A5A4BFBE}" type="slidenum">
              <a:rPr lang="en-US" smtClean="0"/>
              <a:pPr/>
              <a:t>5</a:t>
            </a:fld>
            <a:endParaRPr lang="en-US" dirty="0"/>
          </a:p>
        </p:txBody>
      </p:sp>
    </p:spTree>
    <p:extLst>
      <p:ext uri="{BB962C8B-B14F-4D97-AF65-F5344CB8AC3E}">
        <p14:creationId xmlns:p14="http://schemas.microsoft.com/office/powerpoint/2010/main" val="130823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endParaRPr lang="en-US" dirty="0" smtClean="0"/>
          </a:p>
          <a:p>
            <a:pPr eaLnBrk="1" hangingPunct="1">
              <a:lnSpc>
                <a:spcPct val="80000"/>
              </a:lnSpc>
            </a:pPr>
            <a:r>
              <a:rPr lang="en-US" sz="1200" kern="1200" dirty="0" smtClean="0">
                <a:solidFill>
                  <a:schemeClr val="tx1"/>
                </a:solidFill>
                <a:effectLst/>
                <a:latin typeface="+mn-lt"/>
                <a:ea typeface="+mn-ea"/>
                <a:cs typeface="+mn-cs"/>
              </a:rPr>
              <a:t>Important to assess the adequacy of the secondary data in terms of sample coverage, when it was collected, and how the indicators were measured.  Often secondary data is not available to control for alternative explanations of the observed changes (such as special characteristics of the project group making them more likely to succeed).</a:t>
            </a: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r>
              <a:rPr lang="en-US" dirty="0" smtClean="0"/>
              <a:t> </a:t>
            </a:r>
            <a:endParaRPr lang="en-US" sz="1200" dirty="0"/>
          </a:p>
        </p:txBody>
      </p:sp>
      <p:sp>
        <p:nvSpPr>
          <p:cNvPr id="4" name="Slide Number Placeholder 3"/>
          <p:cNvSpPr>
            <a:spLocks noGrp="1"/>
          </p:cNvSpPr>
          <p:nvPr>
            <p:ph type="sldNum" sz="quarter" idx="10"/>
          </p:nvPr>
        </p:nvSpPr>
        <p:spPr/>
        <p:txBody>
          <a:bodyPr/>
          <a:lstStyle/>
          <a:p>
            <a:fld id="{C9F8FFBF-F8D1-43AF-945D-0937676A063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US" sz="1200" kern="1200" dirty="0" smtClean="0">
                <a:solidFill>
                  <a:schemeClr val="tx1"/>
                </a:solidFill>
                <a:effectLst/>
                <a:latin typeface="+mn-lt"/>
                <a:ea typeface="+mn-ea"/>
                <a:cs typeface="+mn-cs"/>
              </a:rPr>
              <a:t>Sometimes these variations were built into the programme design, in other cases they occur because of unforeseen circumstances or because each project is given considerable autonomy in terms of how programmes are organized.</a:t>
            </a: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r>
              <a:rPr lang="en-US" sz="1200" kern="1200" dirty="0" smtClean="0">
                <a:solidFill>
                  <a:schemeClr val="tx1"/>
                </a:solidFill>
                <a:effectLst/>
                <a:latin typeface="+mn-lt"/>
                <a:ea typeface="+mn-ea"/>
                <a:cs typeface="+mn-cs"/>
              </a:rPr>
              <a:t>In order to obtain a counterfactual, similar PRA exercises could be conducted in comparable communities, asking them to identify changes that occurred in their lives relative to the kinds of changes the programme was promoting in the target communities.</a:t>
            </a:r>
          </a:p>
          <a:p>
            <a:pPr eaLnBrk="1" hangingPunct="1">
              <a:lnSpc>
                <a:spcPct val="80000"/>
              </a:lnSpc>
            </a:pPr>
            <a:endParaRPr lang="en-US" sz="1200" kern="1200" dirty="0" smtClean="0">
              <a:solidFill>
                <a:schemeClr val="tx1"/>
              </a:solidFill>
              <a:effectLst/>
              <a:latin typeface="+mn-lt"/>
              <a:ea typeface="+mn-ea"/>
              <a:cs typeface="+mn-cs"/>
            </a:endParaRPr>
          </a:p>
          <a:p>
            <a:pPr eaLnBrk="1" hangingPunct="1">
              <a:lnSpc>
                <a:spcPct val="80000"/>
              </a:lnSpc>
            </a:pPr>
            <a:endParaRPr lang="en-US" sz="1200" dirty="0"/>
          </a:p>
        </p:txBody>
      </p:sp>
      <p:sp>
        <p:nvSpPr>
          <p:cNvPr id="4" name="Slide Number Placeholder 3"/>
          <p:cNvSpPr>
            <a:spLocks noGrp="1"/>
          </p:cNvSpPr>
          <p:nvPr>
            <p:ph type="sldNum" sz="quarter" idx="10"/>
          </p:nvPr>
        </p:nvSpPr>
        <p:spPr/>
        <p:txBody>
          <a:bodyPr/>
          <a:lstStyle/>
          <a:p>
            <a:fld id="{C9F8FFBF-F8D1-43AF-945D-0937676A0636}"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7078E03-2A70-493C-9027-47C9A5A4BFBE}" type="slidenum">
              <a:rPr lang="en-US" smtClean="0"/>
              <a:pPr/>
              <a:t>8</a:t>
            </a:fld>
            <a:endParaRPr lang="en-US" dirty="0"/>
          </a:p>
        </p:txBody>
      </p:sp>
    </p:spTree>
    <p:extLst>
      <p:ext uri="{BB962C8B-B14F-4D97-AF65-F5344CB8AC3E}">
        <p14:creationId xmlns:p14="http://schemas.microsoft.com/office/powerpoint/2010/main" val="2724966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2953645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2754122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2125146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128012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1771053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323486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2473265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3352908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1392979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3128518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5E24A4F-7487-3748-8223-9AD10D45927B}" type="datetimeFigureOut">
              <a:rPr lang="en-US" smtClean="0"/>
              <a:pPr/>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4238311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24A4F-7487-3748-8223-9AD10D45927B}" type="datetimeFigureOut">
              <a:rPr lang="en-US" smtClean="0"/>
              <a:pPr/>
              <a:t>3/6/2015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226A9C-4907-AE43-9779-82CD6E0763FA}" type="slidenum">
              <a:rPr lang="en-US" smtClean="0"/>
              <a:pPr/>
              <a:t>‹#›</a:t>
            </a:fld>
            <a:endParaRPr lang="en-US" dirty="0"/>
          </a:p>
        </p:txBody>
      </p:sp>
    </p:spTree>
    <p:extLst>
      <p:ext uri="{BB962C8B-B14F-4D97-AF65-F5344CB8AC3E}">
        <p14:creationId xmlns:p14="http://schemas.microsoft.com/office/powerpoint/2010/main" val="29283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microsoft.com/office/2007/relationships/hdphoto" Target="../media/hdphoto1.wdp"/><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2308194" y="1349406"/>
            <a:ext cx="6505606" cy="4776757"/>
          </a:xfrm>
          <a:noFill/>
          <a:ln>
            <a:noFill/>
          </a:ln>
        </p:spPr>
        <p:txBody>
          <a:bodyPr>
            <a:normAutofit/>
          </a:bodyPr>
          <a:lstStyle/>
          <a:p>
            <a:pPr algn="ctr">
              <a:buNone/>
            </a:pPr>
            <a:r>
              <a:rPr lang="en-US" sz="3600" b="1" dirty="0" smtClean="0">
                <a:solidFill>
                  <a:schemeClr val="tx2">
                    <a:lumMod val="75000"/>
                  </a:schemeClr>
                </a:solidFill>
                <a:latin typeface="Times New Roman" pitchFamily="18" charset="0"/>
                <a:cs typeface="Times New Roman" pitchFamily="18" charset="0"/>
              </a:rPr>
              <a:t>UNEG EPE 2015</a:t>
            </a:r>
          </a:p>
          <a:p>
            <a:pPr>
              <a:buNone/>
            </a:pPr>
            <a:endParaRPr lang="en-US" sz="3600" b="1" dirty="0" smtClean="0">
              <a:solidFill>
                <a:schemeClr val="tx2">
                  <a:lumMod val="75000"/>
                </a:schemeClr>
              </a:solidFill>
              <a:latin typeface="Times New Roman" pitchFamily="18" charset="0"/>
              <a:cs typeface="Times New Roman" pitchFamily="18" charset="0"/>
            </a:endParaRPr>
          </a:p>
          <a:p>
            <a:pPr>
              <a:buNone/>
            </a:pPr>
            <a:endParaRPr lang="en-US" sz="3600" b="1" dirty="0" smtClean="0">
              <a:solidFill>
                <a:schemeClr val="tx2">
                  <a:lumMod val="75000"/>
                </a:schemeClr>
              </a:solidFill>
              <a:latin typeface="Times New Roman" pitchFamily="18" charset="0"/>
              <a:cs typeface="Times New Roman" pitchFamily="18" charset="0"/>
            </a:endParaRPr>
          </a:p>
          <a:p>
            <a:pPr>
              <a:buNone/>
            </a:pPr>
            <a:endParaRPr lang="en-US" sz="3600" b="1" dirty="0" smtClean="0">
              <a:solidFill>
                <a:schemeClr val="tx2">
                  <a:lumMod val="75000"/>
                </a:schemeClr>
              </a:solidFill>
              <a:latin typeface="Times New Roman" pitchFamily="18" charset="0"/>
              <a:cs typeface="Times New Roman" pitchFamily="18" charset="0"/>
            </a:endParaRPr>
          </a:p>
          <a:p>
            <a:pPr>
              <a:buNone/>
            </a:pPr>
            <a:endParaRPr lang="en-US" sz="3600" b="1" dirty="0" smtClean="0">
              <a:solidFill>
                <a:schemeClr val="tx2">
                  <a:lumMod val="75000"/>
                </a:schemeClr>
              </a:solidFill>
              <a:latin typeface="Times New Roman" pitchFamily="18" charset="0"/>
              <a:cs typeface="Times New Roman" pitchFamily="18" charset="0"/>
            </a:endParaRPr>
          </a:p>
          <a:p>
            <a:pPr marL="180000" indent="0">
              <a:spcBef>
                <a:spcPts val="0"/>
              </a:spcBef>
              <a:buNone/>
            </a:pPr>
            <a:r>
              <a:rPr lang="en-GB" sz="2400" b="1" dirty="0" smtClean="0">
                <a:solidFill>
                  <a:schemeClr val="tx2">
                    <a:lumMod val="75000"/>
                  </a:schemeClr>
                </a:solidFill>
                <a:latin typeface="Times New Roman" pitchFamily="18" charset="0"/>
                <a:cs typeface="Times New Roman" pitchFamily="18" charset="0"/>
              </a:rPr>
              <a:t>FAO Impact Assessments in Recovery Context</a:t>
            </a:r>
            <a:endParaRPr lang="en-GB" sz="2400" b="1" dirty="0" smtClean="0">
              <a:solidFill>
                <a:srgbClr val="FF0000"/>
              </a:solidFill>
              <a:latin typeface="Times New Roman" pitchFamily="18" charset="0"/>
              <a:cs typeface="Times New Roman" pitchFamily="18" charset="0"/>
            </a:endParaRPr>
          </a:p>
        </p:txBody>
      </p:sp>
      <p:sp>
        <p:nvSpPr>
          <p:cNvPr id="11" name="Text Placeholder 10"/>
          <p:cNvSpPr>
            <a:spLocks noGrp="1"/>
          </p:cNvSpPr>
          <p:nvPr>
            <p:ph type="body" sz="half" idx="2"/>
          </p:nvPr>
        </p:nvSpPr>
        <p:spPr>
          <a:xfrm>
            <a:off x="213064" y="273050"/>
            <a:ext cx="1731146" cy="6438468"/>
          </a:xfrm>
          <a:solidFill>
            <a:srgbClr val="326A98"/>
          </a:solidFill>
        </p:spPr>
        <p:txBody>
          <a:bodyPr>
            <a:normAutofit/>
          </a:bodyPr>
          <a:lstStyle/>
          <a:p>
            <a:endParaRPr lang="fr-FR" dirty="0" smtClean="0"/>
          </a:p>
          <a:p>
            <a:pPr algn="ctr"/>
            <a:endParaRPr lang="fr-FR" b="1" dirty="0" smtClean="0">
              <a:solidFill>
                <a:schemeClr val="bg1"/>
              </a:solidFill>
              <a:latin typeface="Candara" pitchFamily="34" charset="0"/>
              <a:cs typeface="Arial" pitchFamily="34" charset="0"/>
            </a:endParaRPr>
          </a:p>
          <a:p>
            <a:pPr algn="ctr"/>
            <a:endParaRPr lang="fr-FR" b="1" dirty="0" smtClean="0">
              <a:solidFill>
                <a:schemeClr val="bg1"/>
              </a:solidFill>
              <a:latin typeface="Candara" pitchFamily="34" charset="0"/>
              <a:cs typeface="Arial" pitchFamily="34" charset="0"/>
            </a:endParaRPr>
          </a:p>
          <a:p>
            <a:pPr algn="ctr"/>
            <a:endParaRPr lang="fr-FR" sz="1000" b="1" dirty="0" smtClean="0">
              <a:solidFill>
                <a:schemeClr val="bg1"/>
              </a:solidFill>
              <a:latin typeface="Candara" pitchFamily="34" charset="0"/>
              <a:cs typeface="Arial" pitchFamily="34" charset="0"/>
            </a:endParaRPr>
          </a:p>
          <a:p>
            <a:pPr algn="ctr"/>
            <a:r>
              <a:rPr lang="en-GB" sz="1000" dirty="0" smtClean="0">
                <a:solidFill>
                  <a:schemeClr val="bg1"/>
                </a:solidFill>
                <a:latin typeface="Arial" pitchFamily="34" charset="0"/>
                <a:cs typeface="Arial" pitchFamily="34" charset="0"/>
              </a:rPr>
              <a:t>Food and Agriculture Organization of the United Nations</a:t>
            </a:r>
            <a:endParaRPr lang="en-US" sz="1000" dirty="0" smtClean="0">
              <a:solidFill>
                <a:schemeClr val="bg1"/>
              </a:solidFill>
              <a:latin typeface="Arial" pitchFamily="34" charset="0"/>
              <a:cs typeface="Arial" pitchFamily="34" charset="0"/>
            </a:endParaRPr>
          </a:p>
          <a:p>
            <a:endParaRPr lang="en-US" dirty="0" smtClean="0"/>
          </a:p>
          <a:p>
            <a:endParaRPr lang="en-US" dirty="0" smtClean="0"/>
          </a:p>
          <a:p>
            <a:r>
              <a:rPr lang="fr-FR" b="1" dirty="0" smtClean="0">
                <a:solidFill>
                  <a:schemeClr val="bg1"/>
                </a:solidFill>
                <a:latin typeface="Candara" pitchFamily="34" charset="0"/>
                <a:cs typeface="Arial" pitchFamily="34" charset="0"/>
              </a:rPr>
              <a:t>Office of Evaluation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ctr"/>
            <a:r>
              <a:rPr lang="en-US" sz="1000" dirty="0" smtClean="0">
                <a:solidFill>
                  <a:schemeClr val="bg1"/>
                </a:solidFill>
                <a:latin typeface="Arial" pitchFamily="34" charset="0"/>
                <a:cs typeface="Arial" pitchFamily="34" charset="0"/>
              </a:rPr>
              <a:t>March 2015</a:t>
            </a:r>
            <a:endParaRPr lang="en-US" sz="1000" dirty="0">
              <a:solidFill>
                <a:schemeClr val="bg1"/>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722663" y="422399"/>
            <a:ext cx="572952" cy="572952"/>
          </a:xfrm>
          <a:prstGeom prst="rect">
            <a:avLst/>
          </a:prstGeom>
        </p:spPr>
      </p:pic>
      <p:pic>
        <p:nvPicPr>
          <p:cNvPr id="5" name="Picture 4" descr="cid:image002.png@01CF914C.FDD0B810"/>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712677" y="2844311"/>
            <a:ext cx="1207475" cy="1047751"/>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17" y="274638"/>
            <a:ext cx="8167456" cy="861704"/>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solidFill>
                  <a:schemeClr val="bg1"/>
                </a:solidFill>
                <a:latin typeface="Candara" pitchFamily="34" charset="0"/>
                <a:cs typeface="Times New Roman" pitchFamily="18" charset="0"/>
              </a:rPr>
              <a:t>Fragile</a:t>
            </a:r>
            <a:r>
              <a:rPr lang="en-US" sz="3200" b="1" dirty="0">
                <a:solidFill>
                  <a:schemeClr val="bg1"/>
                </a:solidFill>
                <a:latin typeface="Candara" pitchFamily="34" charset="0"/>
                <a:cs typeface="Times New Roman" pitchFamily="18" charset="0"/>
              </a:rPr>
              <a:t>, insecure and </a:t>
            </a:r>
            <a:r>
              <a:rPr lang="en-US" sz="3200" b="1" dirty="0" smtClean="0">
                <a:solidFill>
                  <a:schemeClr val="bg1"/>
                </a:solidFill>
                <a:latin typeface="Candara" pitchFamily="34" charset="0"/>
                <a:cs typeface="Times New Roman" pitchFamily="18" charset="0"/>
              </a:rPr>
              <a:t>volatil</a:t>
            </a:r>
            <a:r>
              <a:rPr lang="en-US" sz="3200" b="1" dirty="0">
                <a:solidFill>
                  <a:schemeClr val="bg1"/>
                </a:solidFill>
                <a:latin typeface="Candara" pitchFamily="34" charset="0"/>
                <a:cs typeface="Times New Roman" pitchFamily="18" charset="0"/>
              </a:rPr>
              <a:t>e </a:t>
            </a:r>
            <a:r>
              <a:rPr lang="en-US" sz="3200" b="1" dirty="0" smtClean="0">
                <a:solidFill>
                  <a:schemeClr val="bg1"/>
                </a:solidFill>
                <a:latin typeface="Candara" pitchFamily="34" charset="0"/>
                <a:cs typeface="Times New Roman" pitchFamily="18" charset="0"/>
              </a:rPr>
              <a:t>context</a:t>
            </a:r>
            <a:endParaRPr lang="en-US" sz="3200" b="1" dirty="0">
              <a:solidFill>
                <a:schemeClr val="bg1"/>
              </a:solidFill>
              <a:latin typeface="Candara" pitchFamily="34" charset="0"/>
              <a:cs typeface="Times New Roman" pitchFamily="18" charset="0"/>
            </a:endParaRPr>
          </a:p>
        </p:txBody>
      </p:sp>
      <p:sp>
        <p:nvSpPr>
          <p:cNvPr id="3" name="Content Placeholder 2"/>
          <p:cNvSpPr>
            <a:spLocks noGrp="1"/>
          </p:cNvSpPr>
          <p:nvPr>
            <p:ph idx="1"/>
          </p:nvPr>
        </p:nvSpPr>
        <p:spPr>
          <a:xfrm>
            <a:off x="190501" y="1739900"/>
            <a:ext cx="8633904" cy="4188143"/>
          </a:xfrm>
          <a:noFill/>
          <a:ln w="22225" cap="rnd">
            <a:noFill/>
          </a:ln>
        </p:spPr>
        <p:txBody>
          <a:bodyPr>
            <a:normAutofit fontScale="32500" lnSpcReduction="20000"/>
          </a:bodyPr>
          <a:lstStyle/>
          <a:p>
            <a:pPr>
              <a:spcBef>
                <a:spcPts val="0"/>
              </a:spcBef>
              <a:tabLst>
                <a:tab pos="360000" algn="l"/>
              </a:tabLst>
            </a:pPr>
            <a:r>
              <a:rPr lang="en-GB" sz="11200" dirty="0" smtClean="0">
                <a:solidFill>
                  <a:srgbClr val="1A4661"/>
                </a:solidFill>
                <a:latin typeface="Times New Roman" panose="02020603050405020304" pitchFamily="18" charset="0"/>
                <a:cs typeface="Times New Roman" panose="02020603050405020304" pitchFamily="18" charset="0"/>
              </a:rPr>
              <a:t>FAO cash-for-work programme in Somalia</a:t>
            </a:r>
          </a:p>
          <a:p>
            <a:pPr>
              <a:spcBef>
                <a:spcPts val="0"/>
              </a:spcBef>
              <a:tabLst>
                <a:tab pos="360000" algn="l"/>
              </a:tabLst>
            </a:pPr>
            <a:endParaRPr lang="en-GB" sz="11200" dirty="0" smtClean="0">
              <a:solidFill>
                <a:srgbClr val="1A4661"/>
              </a:solidFill>
              <a:latin typeface="Times New Roman" panose="02020603050405020304" pitchFamily="18" charset="0"/>
              <a:cs typeface="Times New Roman" panose="02020603050405020304" pitchFamily="18" charset="0"/>
            </a:endParaRPr>
          </a:p>
          <a:p>
            <a:pPr>
              <a:spcBef>
                <a:spcPts val="0"/>
              </a:spcBef>
              <a:tabLst>
                <a:tab pos="360000" algn="l"/>
              </a:tabLst>
            </a:pPr>
            <a:r>
              <a:rPr lang="en-GB" sz="11200" dirty="0" smtClean="0">
                <a:solidFill>
                  <a:srgbClr val="1A4661"/>
                </a:solidFill>
                <a:latin typeface="Times New Roman" panose="02020603050405020304" pitchFamily="18" charset="0"/>
                <a:cs typeface="Times New Roman" panose="02020603050405020304" pitchFamily="18" charset="0"/>
              </a:rPr>
              <a:t>FAO livelihood recovery programme post-floods in Pakistan. </a:t>
            </a:r>
          </a:p>
          <a:p>
            <a:pPr>
              <a:spcBef>
                <a:spcPts val="0"/>
              </a:spcBef>
              <a:tabLst>
                <a:tab pos="360000" algn="l"/>
              </a:tabLst>
            </a:pPr>
            <a:endParaRPr lang="en-GB" sz="11200" dirty="0" smtClean="0">
              <a:solidFill>
                <a:srgbClr val="1A4661"/>
              </a:solidFill>
              <a:latin typeface="Times New Roman" panose="02020603050405020304" pitchFamily="18" charset="0"/>
              <a:cs typeface="Times New Roman" panose="02020603050405020304" pitchFamily="18" charset="0"/>
            </a:endParaRPr>
          </a:p>
          <a:p>
            <a:pPr>
              <a:spcBef>
                <a:spcPts val="0"/>
              </a:spcBef>
              <a:tabLst>
                <a:tab pos="360000" algn="l"/>
              </a:tabLst>
            </a:pPr>
            <a:r>
              <a:rPr lang="en-GB" sz="11200" dirty="0" smtClean="0">
                <a:solidFill>
                  <a:srgbClr val="1A4661"/>
                </a:solidFill>
                <a:latin typeface="Times New Roman" panose="02020603050405020304" pitchFamily="18" charset="0"/>
                <a:cs typeface="Times New Roman" panose="02020603050405020304" pitchFamily="18" charset="0"/>
              </a:rPr>
              <a:t>FAO South Sudan response programme. </a:t>
            </a:r>
          </a:p>
          <a:p>
            <a:pPr>
              <a:spcBef>
                <a:spcPts val="0"/>
              </a:spcBef>
              <a:tabLst>
                <a:tab pos="360000" algn="l"/>
              </a:tabLst>
            </a:pPr>
            <a:endParaRPr lang="en-GB" sz="11200" dirty="0" smtClean="0">
              <a:solidFill>
                <a:srgbClr val="1A4661"/>
              </a:solidFill>
              <a:latin typeface="Times New Roman" panose="02020603050405020304" pitchFamily="18" charset="0"/>
              <a:cs typeface="Times New Roman" panose="02020603050405020304" pitchFamily="18" charset="0"/>
            </a:endParaRPr>
          </a:p>
          <a:p>
            <a:pPr marL="0" indent="0" defTabSz="0">
              <a:spcBef>
                <a:spcPts val="0"/>
              </a:spcBef>
              <a:buNone/>
              <a:tabLst>
                <a:tab pos="360000" algn="l"/>
              </a:tabLst>
              <a:defRPr/>
            </a:pPr>
            <a:endParaRPr lang="en-US" sz="5100" dirty="0" smtClean="0">
              <a:solidFill>
                <a:schemeClr val="tx2">
                  <a:lumMod val="75000"/>
                </a:schemeClr>
              </a:solidFill>
              <a:latin typeface="Times New Roman" pitchFamily="18" charset="0"/>
              <a:cs typeface="Times New Roman" pitchFamily="18" charset="0"/>
            </a:endParaRPr>
          </a:p>
          <a:p>
            <a:pPr>
              <a:spcBef>
                <a:spcPts val="0"/>
              </a:spcBef>
              <a:tabLst>
                <a:tab pos="360000" algn="l"/>
              </a:tabLst>
            </a:pPr>
            <a:endParaRPr lang="en-US" dirty="0">
              <a:solidFill>
                <a:schemeClr val="tx2">
                  <a:lumMod val="75000"/>
                </a:schemeClr>
              </a:solidFill>
              <a:latin typeface="Times New Roman" pitchFamily="18" charset="0"/>
              <a:cs typeface="Times New Roman" pitchFamily="18" charset="0"/>
            </a:endParaRPr>
          </a:p>
        </p:txBody>
      </p:sp>
      <p:sp>
        <p:nvSpPr>
          <p:cNvPr id="6" name="Footer Placeholder 3"/>
          <p:cNvSpPr>
            <a:spLocks noGrp="1"/>
          </p:cNvSpPr>
          <p:nvPr>
            <p:ph type="ftr" sz="quarter" idx="11"/>
          </p:nvPr>
        </p:nvSpPr>
        <p:spPr>
          <a:xfrm>
            <a:off x="621437" y="6356350"/>
            <a:ext cx="7705817"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17" y="274638"/>
            <a:ext cx="8167456" cy="728539"/>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solidFill>
                  <a:schemeClr val="bg1"/>
                </a:solidFill>
                <a:latin typeface="Candara" pitchFamily="34" charset="0"/>
                <a:cs typeface="Times New Roman" pitchFamily="18" charset="0"/>
              </a:rPr>
              <a:t>Traditional methods and its limitations</a:t>
            </a:r>
            <a:endParaRPr lang="en-US" sz="3200" b="1" dirty="0">
              <a:solidFill>
                <a:schemeClr val="bg1"/>
              </a:solidFill>
              <a:latin typeface="Candara" pitchFamily="34" charset="0"/>
              <a:cs typeface="Times New Roman" pitchFamily="18" charset="0"/>
            </a:endParaRPr>
          </a:p>
        </p:txBody>
      </p:sp>
      <p:sp>
        <p:nvSpPr>
          <p:cNvPr id="3" name="Content Placeholder 2"/>
          <p:cNvSpPr>
            <a:spLocks noGrp="1"/>
          </p:cNvSpPr>
          <p:nvPr>
            <p:ph idx="1"/>
          </p:nvPr>
        </p:nvSpPr>
        <p:spPr>
          <a:xfrm>
            <a:off x="470517" y="1386840"/>
            <a:ext cx="8353887" cy="4739323"/>
          </a:xfrm>
          <a:noFill/>
          <a:ln w="22225" cap="rnd">
            <a:noFill/>
          </a:ln>
        </p:spPr>
        <p:txBody>
          <a:bodyPr>
            <a:normAutofit/>
          </a:bodyPr>
          <a:lstStyle/>
          <a:p>
            <a:pPr>
              <a:spcBef>
                <a:spcPts val="0"/>
              </a:spcBef>
              <a:tabLst>
                <a:tab pos="360000" algn="l"/>
              </a:tabLst>
            </a:pPr>
            <a:r>
              <a:rPr lang="en-US" dirty="0">
                <a:solidFill>
                  <a:srgbClr val="1A4661"/>
                </a:solidFill>
                <a:latin typeface="Times New Roman" pitchFamily="18" charset="0"/>
                <a:cs typeface="Times New Roman" pitchFamily="18" charset="0"/>
              </a:rPr>
              <a:t>Randomized Control Trial (RCT) or </a:t>
            </a:r>
            <a:r>
              <a:rPr lang="en-US" dirty="0" smtClean="0">
                <a:solidFill>
                  <a:srgbClr val="1A4661"/>
                </a:solidFill>
                <a:latin typeface="Times New Roman" pitchFamily="18" charset="0"/>
                <a:cs typeface="Times New Roman" pitchFamily="18" charset="0"/>
              </a:rPr>
              <a:t>statistical counterfactuals.</a:t>
            </a:r>
          </a:p>
          <a:p>
            <a:pPr>
              <a:spcBef>
                <a:spcPts val="0"/>
              </a:spcBef>
              <a:tabLst>
                <a:tab pos="360000" algn="l"/>
              </a:tabLst>
            </a:pPr>
            <a:r>
              <a:rPr lang="en-US" dirty="0" smtClean="0">
                <a:solidFill>
                  <a:srgbClr val="1A4661"/>
                </a:solidFill>
                <a:latin typeface="Times New Roman" pitchFamily="18" charset="0"/>
                <a:cs typeface="Times New Roman" pitchFamily="18" charset="0"/>
              </a:rPr>
              <a:t>Quasi-experimental </a:t>
            </a:r>
            <a:r>
              <a:rPr lang="en-US" dirty="0">
                <a:solidFill>
                  <a:srgbClr val="1A4661"/>
                </a:solidFill>
                <a:latin typeface="Times New Roman" pitchFamily="18" charset="0"/>
                <a:cs typeface="Times New Roman" pitchFamily="18" charset="0"/>
              </a:rPr>
              <a:t>designs with a pretest/posttest comparison </a:t>
            </a:r>
            <a:r>
              <a:rPr lang="en-US" dirty="0" smtClean="0">
                <a:solidFill>
                  <a:srgbClr val="1A4661"/>
                </a:solidFill>
                <a:latin typeface="Times New Roman" pitchFamily="18" charset="0"/>
                <a:cs typeface="Times New Roman" pitchFamily="18" charset="0"/>
              </a:rPr>
              <a:t>and </a:t>
            </a:r>
            <a:r>
              <a:rPr lang="en-US" dirty="0">
                <a:solidFill>
                  <a:srgbClr val="1A4661"/>
                </a:solidFill>
                <a:latin typeface="Times New Roman" pitchFamily="18" charset="0"/>
                <a:cs typeface="Times New Roman" pitchFamily="18" charset="0"/>
              </a:rPr>
              <a:t>a matched control </a:t>
            </a:r>
            <a:r>
              <a:rPr lang="en-US" dirty="0" smtClean="0">
                <a:solidFill>
                  <a:srgbClr val="1A4661"/>
                </a:solidFill>
                <a:latin typeface="Times New Roman" pitchFamily="18" charset="0"/>
                <a:cs typeface="Times New Roman" pitchFamily="18" charset="0"/>
              </a:rPr>
              <a:t>group.</a:t>
            </a:r>
          </a:p>
          <a:p>
            <a:r>
              <a:rPr lang="en-US" dirty="0">
                <a:solidFill>
                  <a:srgbClr val="1A4661"/>
                </a:solidFill>
                <a:latin typeface="Times New Roman" pitchFamily="18" charset="0"/>
                <a:cs typeface="Times New Roman" pitchFamily="18" charset="0"/>
              </a:rPr>
              <a:t>Non-experimental </a:t>
            </a:r>
            <a:r>
              <a:rPr lang="en-US" dirty="0" smtClean="0">
                <a:solidFill>
                  <a:srgbClr val="1A4661"/>
                </a:solidFill>
                <a:latin typeface="Times New Roman" pitchFamily="18" charset="0"/>
                <a:cs typeface="Times New Roman" pitchFamily="18" charset="0"/>
              </a:rPr>
              <a:t>options </a:t>
            </a:r>
            <a:r>
              <a:rPr lang="en-US" dirty="0">
                <a:solidFill>
                  <a:srgbClr val="1A4661"/>
                </a:solidFill>
                <a:latin typeface="Times New Roman" pitchFamily="18" charset="0"/>
                <a:cs typeface="Times New Roman" pitchFamily="18" charset="0"/>
              </a:rPr>
              <a:t>(observation, interactions, surveys or case studies).</a:t>
            </a:r>
          </a:p>
        </p:txBody>
      </p:sp>
      <p:sp>
        <p:nvSpPr>
          <p:cNvPr id="6"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extLst>
      <p:ext uri="{BB962C8B-B14F-4D97-AF65-F5344CB8AC3E}">
        <p14:creationId xmlns:p14="http://schemas.microsoft.com/office/powerpoint/2010/main" val="3156592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17" y="274638"/>
            <a:ext cx="8167456" cy="728539"/>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solidFill>
                  <a:schemeClr val="bg1"/>
                </a:solidFill>
                <a:latin typeface="Candara" pitchFamily="34" charset="0"/>
                <a:cs typeface="Times New Roman" pitchFamily="18" charset="0"/>
              </a:rPr>
              <a:t>The alternatives </a:t>
            </a:r>
            <a:endParaRPr lang="en-US" sz="3200" b="1" dirty="0">
              <a:solidFill>
                <a:schemeClr val="bg1"/>
              </a:solidFill>
              <a:latin typeface="Candara" pitchFamily="34" charset="0"/>
              <a:cs typeface="Times New Roman" pitchFamily="18" charset="0"/>
            </a:endParaRPr>
          </a:p>
        </p:txBody>
      </p:sp>
      <p:sp>
        <p:nvSpPr>
          <p:cNvPr id="3" name="Content Placeholder 2"/>
          <p:cNvSpPr>
            <a:spLocks noGrp="1"/>
          </p:cNvSpPr>
          <p:nvPr>
            <p:ph idx="1"/>
          </p:nvPr>
        </p:nvSpPr>
        <p:spPr>
          <a:xfrm>
            <a:off x="470517" y="1207478"/>
            <a:ext cx="8353887" cy="4829907"/>
          </a:xfrm>
          <a:noFill/>
          <a:ln w="22225" cap="rnd">
            <a:noFill/>
          </a:ln>
        </p:spPr>
        <p:txBody>
          <a:bodyPr>
            <a:normAutofit fontScale="92500" lnSpcReduction="10000"/>
          </a:bodyPr>
          <a:lstStyle/>
          <a:p>
            <a:pPr>
              <a:lnSpc>
                <a:spcPct val="150000"/>
              </a:lnSpc>
              <a:spcBef>
                <a:spcPts val="0"/>
              </a:spcBef>
              <a:tabLst>
                <a:tab pos="360000" algn="l"/>
              </a:tabLst>
            </a:pPr>
            <a:r>
              <a:rPr lang="en-US" dirty="0" smtClean="0">
                <a:solidFill>
                  <a:srgbClr val="1A4661"/>
                </a:solidFill>
                <a:latin typeface="Times New Roman" pitchFamily="18" charset="0"/>
                <a:cs typeface="Times New Roman" pitchFamily="18" charset="0"/>
              </a:rPr>
              <a:t>Realist evaluations.</a:t>
            </a:r>
          </a:p>
          <a:p>
            <a:pPr>
              <a:lnSpc>
                <a:spcPct val="150000"/>
              </a:lnSpc>
              <a:spcBef>
                <a:spcPts val="0"/>
              </a:spcBef>
              <a:tabLst>
                <a:tab pos="360000" algn="l"/>
              </a:tabLst>
            </a:pPr>
            <a:r>
              <a:rPr lang="en-US" dirty="0" smtClean="0">
                <a:solidFill>
                  <a:srgbClr val="1A4661"/>
                </a:solidFill>
                <a:latin typeface="Times New Roman" pitchFamily="18" charset="0"/>
                <a:cs typeface="Times New Roman" pitchFamily="18" charset="0"/>
              </a:rPr>
              <a:t>Process </a:t>
            </a:r>
            <a:r>
              <a:rPr lang="en-US" dirty="0">
                <a:solidFill>
                  <a:srgbClr val="1A4661"/>
                </a:solidFill>
                <a:latin typeface="Times New Roman" pitchFamily="18" charset="0"/>
                <a:cs typeface="Times New Roman" pitchFamily="18" charset="0"/>
              </a:rPr>
              <a:t>tracing</a:t>
            </a:r>
            <a:r>
              <a:rPr lang="en-GB" dirty="0">
                <a:solidFill>
                  <a:srgbClr val="1A4661"/>
                </a:solidFill>
                <a:latin typeface="Times New Roman" pitchFamily="18" charset="0"/>
                <a:cs typeface="Times New Roman" pitchFamily="18" charset="0"/>
              </a:rPr>
              <a:t>. </a:t>
            </a:r>
          </a:p>
          <a:p>
            <a:pPr>
              <a:lnSpc>
                <a:spcPct val="120000"/>
              </a:lnSpc>
            </a:pPr>
            <a:r>
              <a:rPr lang="en-US" dirty="0">
                <a:solidFill>
                  <a:srgbClr val="1A4661"/>
                </a:solidFill>
                <a:latin typeface="Times New Roman" pitchFamily="18" charset="0"/>
                <a:cs typeface="Times New Roman" pitchFamily="18" charset="0"/>
              </a:rPr>
              <a:t>Participatory Rural Appraisal (PRA) time-related and relation techniques.</a:t>
            </a:r>
          </a:p>
          <a:p>
            <a:r>
              <a:rPr lang="en-US" dirty="0">
                <a:solidFill>
                  <a:srgbClr val="1A4661"/>
                </a:solidFill>
                <a:latin typeface="Times New Roman" pitchFamily="18" charset="0"/>
                <a:cs typeface="Times New Roman" pitchFamily="18" charset="0"/>
              </a:rPr>
              <a:t>Creative identification of comparison groups (Judgmental Matching</a:t>
            </a:r>
            <a:r>
              <a:rPr lang="en-US" dirty="0" smtClean="0">
                <a:solidFill>
                  <a:srgbClr val="1A4661"/>
                </a:solidFill>
                <a:latin typeface="Times New Roman" pitchFamily="18" charset="0"/>
                <a:cs typeface="Times New Roman" pitchFamily="18" charset="0"/>
              </a:rPr>
              <a:t>). </a:t>
            </a:r>
          </a:p>
          <a:p>
            <a:pPr>
              <a:lnSpc>
                <a:spcPct val="160000"/>
              </a:lnSpc>
            </a:pPr>
            <a:r>
              <a:rPr lang="en-US" dirty="0">
                <a:solidFill>
                  <a:srgbClr val="1A4661"/>
                </a:solidFill>
                <a:latin typeface="Times New Roman" pitchFamily="18" charset="0"/>
                <a:cs typeface="Times New Roman" pitchFamily="18" charset="0"/>
              </a:rPr>
              <a:t>Pipeline </a:t>
            </a:r>
            <a:r>
              <a:rPr lang="en-US" dirty="0" smtClean="0">
                <a:solidFill>
                  <a:srgbClr val="1A4661"/>
                </a:solidFill>
                <a:latin typeface="Times New Roman" pitchFamily="18" charset="0"/>
                <a:cs typeface="Times New Roman" pitchFamily="18" charset="0"/>
              </a:rPr>
              <a:t>design.</a:t>
            </a:r>
            <a:endParaRPr lang="en-US" dirty="0">
              <a:solidFill>
                <a:srgbClr val="1A4661"/>
              </a:solidFill>
              <a:latin typeface="Times New Roman" pitchFamily="18" charset="0"/>
              <a:cs typeface="Times New Roman" pitchFamily="18" charset="0"/>
            </a:endParaRPr>
          </a:p>
          <a:p>
            <a:pPr>
              <a:lnSpc>
                <a:spcPct val="150000"/>
              </a:lnSpc>
              <a:spcBef>
                <a:spcPts val="0"/>
              </a:spcBef>
              <a:tabLst>
                <a:tab pos="360000" algn="l"/>
              </a:tabLst>
            </a:pPr>
            <a:r>
              <a:rPr lang="en-US" dirty="0">
                <a:solidFill>
                  <a:srgbClr val="1A4661"/>
                </a:solidFill>
                <a:latin typeface="Times New Roman" pitchFamily="18" charset="0"/>
                <a:cs typeface="Times New Roman" pitchFamily="18" charset="0"/>
              </a:rPr>
              <a:t>Creative uses of secondary </a:t>
            </a:r>
            <a:r>
              <a:rPr lang="en-US" dirty="0" smtClean="0">
                <a:solidFill>
                  <a:srgbClr val="1A4661"/>
                </a:solidFill>
                <a:latin typeface="Times New Roman" pitchFamily="18" charset="0"/>
                <a:cs typeface="Times New Roman" pitchFamily="18" charset="0"/>
              </a:rPr>
              <a:t>data.</a:t>
            </a:r>
          </a:p>
          <a:p>
            <a:pPr marL="0" indent="0">
              <a:spcBef>
                <a:spcPts val="0"/>
              </a:spcBef>
              <a:buNone/>
              <a:tabLst>
                <a:tab pos="360000" algn="l"/>
              </a:tabLst>
            </a:pPr>
            <a:endParaRPr lang="en-US" sz="2600" dirty="0">
              <a:solidFill>
                <a:srgbClr val="1A4661"/>
              </a:solidFill>
              <a:latin typeface="Times New Roman" pitchFamily="18" charset="0"/>
              <a:cs typeface="Times New Roman" pitchFamily="18" charset="0"/>
            </a:endParaRPr>
          </a:p>
        </p:txBody>
      </p:sp>
      <p:sp>
        <p:nvSpPr>
          <p:cNvPr id="6"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extLst>
      <p:ext uri="{BB962C8B-B14F-4D97-AF65-F5344CB8AC3E}">
        <p14:creationId xmlns:p14="http://schemas.microsoft.com/office/powerpoint/2010/main" val="1031690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8900"/>
            <a:ext cx="8229600" cy="4767263"/>
          </a:xfrm>
        </p:spPr>
        <p:txBody>
          <a:bodyPr>
            <a:normAutofit/>
          </a:bodyPr>
          <a:lstStyle/>
          <a:p>
            <a:r>
              <a:rPr lang="en-GB" b="1" dirty="0">
                <a:solidFill>
                  <a:srgbClr val="1A4661"/>
                </a:solidFill>
                <a:latin typeface="Times New Roman" pitchFamily="18" charset="0"/>
                <a:cs typeface="Times New Roman" pitchFamily="18" charset="0"/>
              </a:rPr>
              <a:t>FAO cash-for-work programme in </a:t>
            </a:r>
            <a:r>
              <a:rPr lang="en-GB" b="1" dirty="0" smtClean="0">
                <a:solidFill>
                  <a:srgbClr val="1A4661"/>
                </a:solidFill>
                <a:latin typeface="Times New Roman" pitchFamily="18" charset="0"/>
                <a:cs typeface="Times New Roman" pitchFamily="18" charset="0"/>
              </a:rPr>
              <a:t>Somalia:</a:t>
            </a:r>
            <a:endParaRPr lang="en-US" b="1" dirty="0" smtClean="0">
              <a:solidFill>
                <a:srgbClr val="1A4661"/>
              </a:solidFill>
              <a:latin typeface="Times New Roman" pitchFamily="18" charset="0"/>
              <a:cs typeface="Times New Roman" pitchFamily="18" charset="0"/>
            </a:endParaRPr>
          </a:p>
          <a:p>
            <a:pPr marL="0" indent="0">
              <a:buNone/>
            </a:pPr>
            <a:r>
              <a:rPr lang="en-US" dirty="0" smtClean="0">
                <a:solidFill>
                  <a:srgbClr val="1A4661"/>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Participatory </a:t>
            </a:r>
            <a:r>
              <a:rPr lang="en-US" dirty="0">
                <a:solidFill>
                  <a:schemeClr val="accent2">
                    <a:lumMod val="75000"/>
                  </a:schemeClr>
                </a:solidFill>
                <a:latin typeface="Times New Roman" pitchFamily="18" charset="0"/>
                <a:cs typeface="Times New Roman" pitchFamily="18" charset="0"/>
              </a:rPr>
              <a:t>Rural Appraisal (PRA</a:t>
            </a:r>
            <a:r>
              <a:rPr lang="en-US" dirty="0" smtClean="0">
                <a:solidFill>
                  <a:schemeClr val="accent2">
                    <a:lumMod val="75000"/>
                  </a:schemeClr>
                </a:solidFill>
                <a:latin typeface="Times New Roman" pitchFamily="18" charset="0"/>
                <a:cs typeface="Times New Roman" pitchFamily="18" charset="0"/>
              </a:rPr>
              <a:t>)</a:t>
            </a:r>
          </a:p>
          <a:p>
            <a:pPr marL="0" indent="0">
              <a:buNone/>
            </a:pPr>
            <a:endParaRPr lang="en-US" sz="1600" dirty="0" smtClean="0">
              <a:solidFill>
                <a:schemeClr val="accent2">
                  <a:lumMod val="75000"/>
                </a:schemeClr>
              </a:solidFill>
              <a:latin typeface="Times New Roman" pitchFamily="18" charset="0"/>
              <a:cs typeface="Times New Roman" pitchFamily="18" charset="0"/>
            </a:endParaRPr>
          </a:p>
          <a:p>
            <a:r>
              <a:rPr lang="en-GB" b="1" dirty="0">
                <a:solidFill>
                  <a:srgbClr val="1A4661"/>
                </a:solidFill>
                <a:latin typeface="Times New Roman" pitchFamily="18" charset="0"/>
                <a:cs typeface="Times New Roman" pitchFamily="18" charset="0"/>
              </a:rPr>
              <a:t>FAO livelihood recovery </a:t>
            </a:r>
            <a:r>
              <a:rPr lang="en-GB" b="1" dirty="0">
                <a:solidFill>
                  <a:srgbClr val="1A4661"/>
                </a:solidFill>
                <a:latin typeface="Times New Roman" pitchFamily="18" charset="0"/>
                <a:cs typeface="Times New Roman" pitchFamily="18" charset="0"/>
              </a:rPr>
              <a:t>programme in Pakistan</a:t>
            </a:r>
            <a:r>
              <a:rPr lang="en-US" b="1" dirty="0">
                <a:solidFill>
                  <a:srgbClr val="1A4661"/>
                </a:solidFill>
                <a:latin typeface="Times New Roman" pitchFamily="18" charset="0"/>
                <a:cs typeface="Times New Roman" pitchFamily="18" charset="0"/>
              </a:rPr>
              <a:t> </a:t>
            </a:r>
            <a:r>
              <a:rPr lang="en-US" dirty="0">
                <a:solidFill>
                  <a:schemeClr val="accent2">
                    <a:lumMod val="75000"/>
                  </a:schemeClr>
                </a:solidFill>
                <a:latin typeface="Times New Roman" pitchFamily="18" charset="0"/>
                <a:cs typeface="Times New Roman" pitchFamily="18" charset="0"/>
              </a:rPr>
              <a:t>Pipeline </a:t>
            </a:r>
            <a:r>
              <a:rPr lang="en-US" dirty="0" smtClean="0">
                <a:solidFill>
                  <a:schemeClr val="accent2">
                    <a:lumMod val="75000"/>
                  </a:schemeClr>
                </a:solidFill>
                <a:latin typeface="Times New Roman" pitchFamily="18" charset="0"/>
                <a:cs typeface="Times New Roman" pitchFamily="18" charset="0"/>
              </a:rPr>
              <a:t>design</a:t>
            </a:r>
          </a:p>
          <a:p>
            <a:pPr marL="0" indent="0">
              <a:buNone/>
            </a:pPr>
            <a:endParaRPr lang="en-US" sz="1600" dirty="0">
              <a:solidFill>
                <a:schemeClr val="accent2">
                  <a:lumMod val="75000"/>
                </a:schemeClr>
              </a:solidFill>
              <a:latin typeface="Times New Roman" pitchFamily="18" charset="0"/>
              <a:cs typeface="Times New Roman" pitchFamily="18" charset="0"/>
            </a:endParaRPr>
          </a:p>
          <a:p>
            <a:r>
              <a:rPr lang="en-GB" b="1" dirty="0">
                <a:solidFill>
                  <a:srgbClr val="1A4661"/>
                </a:solidFill>
                <a:latin typeface="Times New Roman" pitchFamily="18" charset="0"/>
                <a:cs typeface="Times New Roman" pitchFamily="18" charset="0"/>
              </a:rPr>
              <a:t>FAO South Sudan response </a:t>
            </a:r>
            <a:r>
              <a:rPr lang="en-GB" b="1" dirty="0">
                <a:solidFill>
                  <a:srgbClr val="1A4661"/>
                </a:solidFill>
                <a:latin typeface="Times New Roman" pitchFamily="18" charset="0"/>
                <a:cs typeface="Times New Roman" pitchFamily="18" charset="0"/>
              </a:rPr>
              <a:t>programme</a:t>
            </a:r>
            <a:endParaRPr lang="en-US" b="1" dirty="0">
              <a:solidFill>
                <a:srgbClr val="1A4661"/>
              </a:solidFill>
              <a:latin typeface="Times New Roman" pitchFamily="18" charset="0"/>
              <a:cs typeface="Times New Roman" pitchFamily="18" charset="0"/>
            </a:endParaRPr>
          </a:p>
          <a:p>
            <a:pPr marL="0" indent="0">
              <a:buNone/>
            </a:pPr>
            <a:r>
              <a:rPr lang="en-US" dirty="0" smtClean="0">
                <a:solidFill>
                  <a:srgbClr val="1A4661"/>
                </a:solidFill>
                <a:latin typeface="Times New Roman" pitchFamily="18" charset="0"/>
                <a:cs typeface="Times New Roman" pitchFamily="18" charset="0"/>
              </a:rPr>
              <a:t>   </a:t>
            </a:r>
            <a:r>
              <a:rPr lang="en-US" dirty="0">
                <a:solidFill>
                  <a:schemeClr val="accent2">
                    <a:lumMod val="75000"/>
                  </a:schemeClr>
                </a:solidFill>
                <a:latin typeface="Times New Roman" pitchFamily="18" charset="0"/>
                <a:cs typeface="Times New Roman" pitchFamily="18" charset="0"/>
              </a:rPr>
              <a:t>Judgmental Matching</a:t>
            </a:r>
            <a:endParaRPr lang="en-US" dirty="0">
              <a:solidFill>
                <a:schemeClr val="accent2">
                  <a:lumMod val="75000"/>
                </a:schemeClr>
              </a:solidFill>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779462"/>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solidFill>
                  <a:schemeClr val="bg1"/>
                </a:solidFill>
                <a:latin typeface="Candara" pitchFamily="34" charset="0"/>
                <a:cs typeface="Times New Roman" pitchFamily="18" charset="0"/>
              </a:rPr>
              <a:t>Examples </a:t>
            </a:r>
            <a:endParaRPr lang="en-US" sz="3200" b="1" dirty="0">
              <a:solidFill>
                <a:schemeClr val="bg1"/>
              </a:solidFill>
              <a:latin typeface="Candara" pitchFamily="34" charset="0"/>
              <a:cs typeface="Times New Roman" pitchFamily="18" charset="0"/>
            </a:endParaRPr>
          </a:p>
        </p:txBody>
      </p:sp>
      <p:sp>
        <p:nvSpPr>
          <p:cNvPr id="5"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extLst>
      <p:ext uri="{BB962C8B-B14F-4D97-AF65-F5344CB8AC3E}">
        <p14:creationId xmlns:p14="http://schemas.microsoft.com/office/powerpoint/2010/main" val="417263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17" y="274638"/>
            <a:ext cx="8167456" cy="728539"/>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solidFill>
                  <a:schemeClr val="bg1"/>
                </a:solidFill>
                <a:latin typeface="Candara" pitchFamily="34" charset="0"/>
                <a:cs typeface="Times New Roman" pitchFamily="18" charset="0"/>
              </a:rPr>
              <a:t>Lessons learned </a:t>
            </a:r>
            <a:r>
              <a:rPr lang="en-US" sz="2800" b="1" dirty="0" smtClean="0">
                <a:solidFill>
                  <a:schemeClr val="bg1"/>
                </a:solidFill>
                <a:latin typeface="Candara" pitchFamily="34" charset="0"/>
                <a:cs typeface="Times New Roman" pitchFamily="18" charset="0"/>
              </a:rPr>
              <a:t>- 1</a:t>
            </a:r>
            <a:endParaRPr lang="en-US" sz="2800" b="1" dirty="0">
              <a:solidFill>
                <a:schemeClr val="bg1"/>
              </a:solidFill>
              <a:latin typeface="Candara" pitchFamily="34" charset="0"/>
              <a:cs typeface="Times New Roman" pitchFamily="18" charset="0"/>
            </a:endParaRPr>
          </a:p>
        </p:txBody>
      </p:sp>
      <p:sp>
        <p:nvSpPr>
          <p:cNvPr id="3" name="Content Placeholder 2"/>
          <p:cNvSpPr>
            <a:spLocks noGrp="1"/>
          </p:cNvSpPr>
          <p:nvPr>
            <p:ph idx="1"/>
          </p:nvPr>
        </p:nvSpPr>
        <p:spPr>
          <a:xfrm>
            <a:off x="470517" y="1386840"/>
            <a:ext cx="8353887" cy="4739323"/>
          </a:xfrm>
          <a:noFill/>
          <a:ln w="22225" cap="rnd">
            <a:noFill/>
          </a:ln>
        </p:spPr>
        <p:txBody>
          <a:bodyPr>
            <a:normAutofit/>
          </a:bodyPr>
          <a:lstStyle/>
          <a:p>
            <a:pPr>
              <a:spcBef>
                <a:spcPts val="0"/>
              </a:spcBef>
              <a:tabLst>
                <a:tab pos="360000" algn="l"/>
              </a:tabLst>
            </a:pPr>
            <a:r>
              <a:rPr lang="en-US" sz="2800" dirty="0">
                <a:solidFill>
                  <a:srgbClr val="1A4661"/>
                </a:solidFill>
                <a:latin typeface="Times New Roman" pitchFamily="18" charset="0"/>
                <a:cs typeface="Times New Roman" pitchFamily="18" charset="0"/>
              </a:rPr>
              <a:t>Highly useful - reveals a range of programmatic issues that feeds into </a:t>
            </a:r>
            <a:r>
              <a:rPr lang="en-US" sz="2800" dirty="0" smtClean="0">
                <a:solidFill>
                  <a:srgbClr val="1A4661"/>
                </a:solidFill>
                <a:latin typeface="Times New Roman" pitchFamily="18" charset="0"/>
                <a:cs typeface="Times New Roman" pitchFamily="18" charset="0"/>
              </a:rPr>
              <a:t>future project designs, corrective actions and better targeting. </a:t>
            </a:r>
          </a:p>
          <a:p>
            <a:pPr marL="0" indent="0">
              <a:spcBef>
                <a:spcPts val="0"/>
              </a:spcBef>
              <a:buNone/>
              <a:tabLst>
                <a:tab pos="360000" algn="l"/>
              </a:tabLst>
            </a:pPr>
            <a:endParaRPr lang="en-US" sz="1600" dirty="0">
              <a:solidFill>
                <a:srgbClr val="1A4661"/>
              </a:solidFill>
              <a:latin typeface="Times New Roman" pitchFamily="18" charset="0"/>
              <a:cs typeface="Times New Roman" pitchFamily="18" charset="0"/>
            </a:endParaRPr>
          </a:p>
          <a:p>
            <a:pPr>
              <a:spcBef>
                <a:spcPts val="0"/>
              </a:spcBef>
              <a:tabLst>
                <a:tab pos="360000" algn="l"/>
              </a:tabLst>
            </a:pPr>
            <a:r>
              <a:rPr lang="en-US" sz="2800" dirty="0">
                <a:solidFill>
                  <a:srgbClr val="1A4661"/>
                </a:solidFill>
                <a:latin typeface="Times New Roman" pitchFamily="18" charset="0"/>
                <a:cs typeface="Times New Roman" pitchFamily="18" charset="0"/>
              </a:rPr>
              <a:t>Quality secondary data can be used to </a:t>
            </a:r>
            <a:r>
              <a:rPr lang="en-US" sz="2800" dirty="0" smtClean="0">
                <a:solidFill>
                  <a:srgbClr val="1A4661"/>
                </a:solidFill>
                <a:latin typeface="Times New Roman" pitchFamily="18" charset="0"/>
                <a:cs typeface="Times New Roman" pitchFamily="18" charset="0"/>
              </a:rPr>
              <a:t>measure </a:t>
            </a:r>
            <a:r>
              <a:rPr lang="en-US" sz="2800" dirty="0">
                <a:solidFill>
                  <a:srgbClr val="1A4661"/>
                </a:solidFill>
                <a:latin typeface="Times New Roman" pitchFamily="18" charset="0"/>
                <a:cs typeface="Times New Roman" pitchFamily="18" charset="0"/>
              </a:rPr>
              <a:t>quantitative outcome and impact indicators</a:t>
            </a:r>
            <a:r>
              <a:rPr lang="en-US" sz="2800" dirty="0" smtClean="0">
                <a:solidFill>
                  <a:srgbClr val="1A4661"/>
                </a:solidFill>
                <a:latin typeface="Times New Roman" pitchFamily="18" charset="0"/>
                <a:cs typeface="Times New Roman" pitchFamily="18" charset="0"/>
              </a:rPr>
              <a:t>.</a:t>
            </a:r>
          </a:p>
          <a:p>
            <a:pPr marL="0" indent="0">
              <a:spcBef>
                <a:spcPts val="0"/>
              </a:spcBef>
              <a:buNone/>
              <a:tabLst>
                <a:tab pos="360000" algn="l"/>
              </a:tabLst>
            </a:pPr>
            <a:endParaRPr lang="en-US" sz="1600" dirty="0" smtClean="0">
              <a:solidFill>
                <a:srgbClr val="1A4661"/>
              </a:solidFill>
              <a:latin typeface="Times New Roman" pitchFamily="18" charset="0"/>
              <a:cs typeface="Times New Roman" pitchFamily="18" charset="0"/>
            </a:endParaRPr>
          </a:p>
          <a:p>
            <a:pPr>
              <a:spcBef>
                <a:spcPts val="0"/>
              </a:spcBef>
              <a:tabLst>
                <a:tab pos="360000" algn="l"/>
              </a:tabLst>
            </a:pPr>
            <a:r>
              <a:rPr lang="en-GB" sz="2800" dirty="0" smtClean="0">
                <a:solidFill>
                  <a:srgbClr val="1A4661"/>
                </a:solidFill>
                <a:latin typeface="Times New Roman" pitchFamily="18" charset="0"/>
                <a:cs typeface="Times New Roman" pitchFamily="18" charset="0"/>
              </a:rPr>
              <a:t>Attributing </a:t>
            </a:r>
            <a:r>
              <a:rPr lang="en-GB" sz="2800" dirty="0">
                <a:solidFill>
                  <a:srgbClr val="1A4661"/>
                </a:solidFill>
                <a:latin typeface="Times New Roman" pitchFamily="18" charset="0"/>
                <a:cs typeface="Times New Roman" pitchFamily="18" charset="0"/>
              </a:rPr>
              <a:t>causality remains a </a:t>
            </a:r>
            <a:r>
              <a:rPr lang="en-GB" sz="2800" dirty="0" smtClean="0">
                <a:solidFill>
                  <a:srgbClr val="1A4661"/>
                </a:solidFill>
                <a:latin typeface="Times New Roman" pitchFamily="18" charset="0"/>
                <a:cs typeface="Times New Roman" pitchFamily="18" charset="0"/>
              </a:rPr>
              <a:t>challenge for generalization, thought provides details on detailed dynamics to paint the big picture .</a:t>
            </a:r>
          </a:p>
          <a:p>
            <a:pPr marL="0" indent="0">
              <a:spcBef>
                <a:spcPts val="0"/>
              </a:spcBef>
              <a:buNone/>
              <a:tabLst>
                <a:tab pos="360000" algn="l"/>
              </a:tabLst>
            </a:pPr>
            <a:endParaRPr lang="en-GB" sz="1600" dirty="0" smtClean="0">
              <a:solidFill>
                <a:srgbClr val="1A4661"/>
              </a:solidFill>
              <a:latin typeface="Times New Roman" pitchFamily="18" charset="0"/>
              <a:cs typeface="Times New Roman" pitchFamily="18" charset="0"/>
            </a:endParaRPr>
          </a:p>
          <a:p>
            <a:pPr>
              <a:spcBef>
                <a:spcPts val="0"/>
              </a:spcBef>
              <a:tabLst>
                <a:tab pos="360000" algn="l"/>
              </a:tabLst>
            </a:pPr>
            <a:r>
              <a:rPr lang="en-GB" sz="2800" dirty="0" smtClean="0">
                <a:solidFill>
                  <a:srgbClr val="1A4661"/>
                </a:solidFill>
                <a:latin typeface="Times New Roman" pitchFamily="18" charset="0"/>
                <a:cs typeface="Times New Roman" pitchFamily="18" charset="0"/>
              </a:rPr>
              <a:t>Timing of the impact assessment is key.</a:t>
            </a:r>
          </a:p>
          <a:p>
            <a:pPr>
              <a:spcBef>
                <a:spcPts val="0"/>
              </a:spcBef>
              <a:tabLst>
                <a:tab pos="360000" algn="l"/>
              </a:tabLst>
            </a:pPr>
            <a:endParaRPr lang="en-US" sz="2800" dirty="0">
              <a:solidFill>
                <a:srgbClr val="1A4661"/>
              </a:solidFill>
              <a:latin typeface="Times New Roman" pitchFamily="18" charset="0"/>
              <a:cs typeface="Times New Roman" pitchFamily="18" charset="0"/>
            </a:endParaRPr>
          </a:p>
        </p:txBody>
      </p:sp>
      <p:sp>
        <p:nvSpPr>
          <p:cNvPr id="6"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extLst>
      <p:ext uri="{BB962C8B-B14F-4D97-AF65-F5344CB8AC3E}">
        <p14:creationId xmlns:p14="http://schemas.microsoft.com/office/powerpoint/2010/main" val="1765893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17" y="274638"/>
            <a:ext cx="8167456" cy="728539"/>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a:solidFill>
                  <a:schemeClr val="bg1"/>
                </a:solidFill>
                <a:latin typeface="Candara" pitchFamily="34" charset="0"/>
                <a:cs typeface="Times New Roman" pitchFamily="18" charset="0"/>
              </a:rPr>
              <a:t>Lessons learned </a:t>
            </a:r>
            <a:r>
              <a:rPr lang="en-US" sz="2800" b="1" dirty="0">
                <a:solidFill>
                  <a:schemeClr val="bg1"/>
                </a:solidFill>
                <a:latin typeface="Candara" pitchFamily="34" charset="0"/>
                <a:cs typeface="Times New Roman" pitchFamily="18" charset="0"/>
              </a:rPr>
              <a:t>- </a:t>
            </a:r>
            <a:r>
              <a:rPr lang="en-US" sz="2800" b="1" dirty="0" smtClean="0">
                <a:solidFill>
                  <a:schemeClr val="bg1"/>
                </a:solidFill>
                <a:latin typeface="Candara" pitchFamily="34" charset="0"/>
                <a:cs typeface="Times New Roman" pitchFamily="18" charset="0"/>
              </a:rPr>
              <a:t>2</a:t>
            </a:r>
            <a:endParaRPr lang="en-US" sz="3200" b="1" dirty="0">
              <a:solidFill>
                <a:schemeClr val="bg1"/>
              </a:solidFill>
              <a:latin typeface="Candara" pitchFamily="34" charset="0"/>
              <a:cs typeface="Times New Roman" pitchFamily="18" charset="0"/>
            </a:endParaRPr>
          </a:p>
        </p:txBody>
      </p:sp>
      <p:sp>
        <p:nvSpPr>
          <p:cNvPr id="3" name="Content Placeholder 2"/>
          <p:cNvSpPr>
            <a:spLocks noGrp="1"/>
          </p:cNvSpPr>
          <p:nvPr>
            <p:ph idx="1"/>
          </p:nvPr>
        </p:nvSpPr>
        <p:spPr>
          <a:xfrm>
            <a:off x="470517" y="1386840"/>
            <a:ext cx="8353887" cy="4739323"/>
          </a:xfrm>
          <a:noFill/>
          <a:ln w="22225" cap="rnd">
            <a:noFill/>
          </a:ln>
        </p:spPr>
        <p:txBody>
          <a:bodyPr>
            <a:normAutofit/>
          </a:bodyPr>
          <a:lstStyle/>
          <a:p>
            <a:pPr>
              <a:spcBef>
                <a:spcPts val="0"/>
              </a:spcBef>
              <a:tabLst>
                <a:tab pos="360000" algn="l"/>
              </a:tabLst>
            </a:pPr>
            <a:r>
              <a:rPr lang="en-US" sz="2800" dirty="0">
                <a:solidFill>
                  <a:srgbClr val="1A4661"/>
                </a:solidFill>
                <a:latin typeface="Times New Roman" pitchFamily="18" charset="0"/>
                <a:cs typeface="Times New Roman" pitchFamily="18" charset="0"/>
              </a:rPr>
              <a:t>Selecting the best available comparison group on which data can be collected within tight budget and time </a:t>
            </a:r>
            <a:r>
              <a:rPr lang="en-US" sz="2800" dirty="0" smtClean="0">
                <a:solidFill>
                  <a:srgbClr val="1A4661"/>
                </a:solidFill>
                <a:latin typeface="Times New Roman" pitchFamily="18" charset="0"/>
                <a:cs typeface="Times New Roman" pitchFamily="18" charset="0"/>
              </a:rPr>
              <a:t>frames.</a:t>
            </a:r>
          </a:p>
          <a:p>
            <a:pPr marL="0" indent="0">
              <a:spcBef>
                <a:spcPts val="0"/>
              </a:spcBef>
              <a:buNone/>
              <a:tabLst>
                <a:tab pos="360000" algn="l"/>
              </a:tabLst>
            </a:pPr>
            <a:endParaRPr lang="en-US" sz="1200" dirty="0" smtClean="0">
              <a:solidFill>
                <a:srgbClr val="1A4661"/>
              </a:solidFill>
              <a:latin typeface="Times New Roman" pitchFamily="18" charset="0"/>
              <a:cs typeface="Times New Roman" pitchFamily="18" charset="0"/>
            </a:endParaRPr>
          </a:p>
          <a:p>
            <a:pPr>
              <a:spcBef>
                <a:spcPts val="0"/>
              </a:spcBef>
              <a:tabLst>
                <a:tab pos="360000" algn="l"/>
              </a:tabLst>
            </a:pPr>
            <a:r>
              <a:rPr lang="en-US" sz="2800" dirty="0">
                <a:solidFill>
                  <a:srgbClr val="1A4661"/>
                </a:solidFill>
                <a:latin typeface="Times New Roman" pitchFamily="18" charset="0"/>
                <a:cs typeface="Times New Roman" pitchFamily="18" charset="0"/>
              </a:rPr>
              <a:t>Comparison with other programs that use different approaches for achieving similar </a:t>
            </a:r>
            <a:r>
              <a:rPr lang="en-US" sz="2800" dirty="0" smtClean="0">
                <a:solidFill>
                  <a:srgbClr val="1A4661"/>
                </a:solidFill>
                <a:latin typeface="Times New Roman" pitchFamily="18" charset="0"/>
                <a:cs typeface="Times New Roman" pitchFamily="18" charset="0"/>
              </a:rPr>
              <a:t>objectives.</a:t>
            </a:r>
          </a:p>
          <a:p>
            <a:pPr marL="0" indent="0">
              <a:spcBef>
                <a:spcPts val="0"/>
              </a:spcBef>
              <a:buNone/>
              <a:tabLst>
                <a:tab pos="360000" algn="l"/>
              </a:tabLst>
            </a:pPr>
            <a:endParaRPr lang="en-US" sz="1200" dirty="0" smtClean="0">
              <a:solidFill>
                <a:srgbClr val="1A4661"/>
              </a:solidFill>
              <a:latin typeface="Times New Roman" pitchFamily="18" charset="0"/>
              <a:cs typeface="Times New Roman" pitchFamily="18" charset="0"/>
            </a:endParaRPr>
          </a:p>
          <a:p>
            <a:pPr>
              <a:spcBef>
                <a:spcPts val="0"/>
              </a:spcBef>
              <a:tabLst>
                <a:tab pos="360000" algn="l"/>
              </a:tabLst>
            </a:pPr>
            <a:r>
              <a:rPr lang="en-US" sz="2800" dirty="0" smtClean="0">
                <a:solidFill>
                  <a:srgbClr val="1A4661"/>
                </a:solidFill>
                <a:latin typeface="Times New Roman" pitchFamily="18" charset="0"/>
                <a:cs typeface="Times New Roman" pitchFamily="18" charset="0"/>
              </a:rPr>
              <a:t>In </a:t>
            </a:r>
            <a:r>
              <a:rPr lang="en-US" sz="2800" dirty="0">
                <a:solidFill>
                  <a:srgbClr val="1A4661"/>
                </a:solidFill>
                <a:latin typeface="Times New Roman" pitchFamily="18" charset="0"/>
                <a:cs typeface="Times New Roman" pitchFamily="18" charset="0"/>
              </a:rPr>
              <a:t>order to obtain a counterfactual, similar PRA exercises could be conducted in comparable </a:t>
            </a:r>
            <a:r>
              <a:rPr lang="en-US" sz="2800" dirty="0" smtClean="0">
                <a:solidFill>
                  <a:srgbClr val="1A4661"/>
                </a:solidFill>
                <a:latin typeface="Times New Roman" pitchFamily="18" charset="0"/>
                <a:cs typeface="Times New Roman" pitchFamily="18" charset="0"/>
              </a:rPr>
              <a:t>communities.</a:t>
            </a:r>
            <a:endParaRPr lang="en-US" sz="2800" dirty="0">
              <a:solidFill>
                <a:srgbClr val="1A4661"/>
              </a:solidFill>
              <a:latin typeface="Times New Roman" pitchFamily="18" charset="0"/>
              <a:cs typeface="Times New Roman" pitchFamily="18" charset="0"/>
            </a:endParaRPr>
          </a:p>
          <a:p>
            <a:pPr>
              <a:spcBef>
                <a:spcPts val="0"/>
              </a:spcBef>
              <a:tabLst>
                <a:tab pos="360000" algn="l"/>
              </a:tabLst>
            </a:pPr>
            <a:endParaRPr lang="en-GB" sz="2000" dirty="0">
              <a:solidFill>
                <a:srgbClr val="1A4661"/>
              </a:solidFill>
              <a:latin typeface="Times New Roman" pitchFamily="18" charset="0"/>
              <a:cs typeface="Times New Roman" pitchFamily="18" charset="0"/>
            </a:endParaRPr>
          </a:p>
          <a:p>
            <a:pPr>
              <a:spcBef>
                <a:spcPts val="0"/>
              </a:spcBef>
              <a:tabLst>
                <a:tab pos="360000" algn="l"/>
              </a:tabLst>
            </a:pPr>
            <a:endParaRPr lang="en-GB" sz="2000" dirty="0">
              <a:solidFill>
                <a:srgbClr val="1A4661"/>
              </a:solidFill>
              <a:latin typeface="Times New Roman" pitchFamily="18" charset="0"/>
              <a:cs typeface="Times New Roman" pitchFamily="18" charset="0"/>
            </a:endParaRPr>
          </a:p>
          <a:p>
            <a:pPr marL="0" indent="0">
              <a:spcBef>
                <a:spcPts val="0"/>
              </a:spcBef>
              <a:buNone/>
              <a:tabLst>
                <a:tab pos="360000" algn="l"/>
              </a:tabLst>
            </a:pPr>
            <a:endParaRPr lang="en-US" dirty="0" smtClean="0">
              <a:solidFill>
                <a:srgbClr val="1A4661"/>
              </a:solidFill>
              <a:latin typeface="Times New Roman" pitchFamily="18" charset="0"/>
              <a:cs typeface="Times New Roman" pitchFamily="18" charset="0"/>
            </a:endParaRPr>
          </a:p>
        </p:txBody>
      </p:sp>
      <p:sp>
        <p:nvSpPr>
          <p:cNvPr id="6"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Tree>
    <p:extLst>
      <p:ext uri="{BB962C8B-B14F-4D97-AF65-F5344CB8AC3E}">
        <p14:creationId xmlns:p14="http://schemas.microsoft.com/office/powerpoint/2010/main" val="1408342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853122"/>
          </a:xfrm>
          <a:solidFill>
            <a:srgbClr val="326A98"/>
          </a:solidFill>
          <a:ln w="22225" cap="rnd">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a:normAutofit/>
          </a:bodyPr>
          <a:lstStyle/>
          <a:p>
            <a:endParaRPr lang="en-US" sz="3200" b="1" dirty="0">
              <a:solidFill>
                <a:schemeClr val="bg1"/>
              </a:solidFill>
              <a:latin typeface="Candara" pitchFamily="34" charset="0"/>
              <a:cs typeface="Times New Roman" pitchFamily="18" charset="0"/>
            </a:endParaRPr>
          </a:p>
        </p:txBody>
      </p:sp>
      <p:sp>
        <p:nvSpPr>
          <p:cNvPr id="5" name="Footer Placeholder 3"/>
          <p:cNvSpPr>
            <a:spLocks noGrp="1"/>
          </p:cNvSpPr>
          <p:nvPr>
            <p:ph type="ftr" sz="quarter" idx="11"/>
          </p:nvPr>
        </p:nvSpPr>
        <p:spPr>
          <a:xfrm>
            <a:off x="665825" y="6356350"/>
            <a:ext cx="7661429" cy="365125"/>
          </a:xfrm>
          <a:solidFill>
            <a:srgbClr val="326A98"/>
          </a:solidFill>
          <a:ln w="22225" cap="rnd">
            <a:solidFill>
              <a:schemeClr val="tx2">
                <a:lumMod val="75000"/>
              </a:schemeClr>
            </a:solidFill>
          </a:ln>
        </p:spPr>
        <p:txBody>
          <a:bodyPr/>
          <a:lstStyle/>
          <a:p>
            <a:r>
              <a:rPr lang="en-US" sz="1400" b="1" dirty="0" smtClean="0">
                <a:solidFill>
                  <a:schemeClr val="bg1"/>
                </a:solidFill>
                <a:latin typeface="Candara" pitchFamily="34" charset="0"/>
                <a:cs typeface="Times New Roman" pitchFamily="18" charset="0"/>
              </a:rPr>
              <a:t>FAO Office of Evaluation</a:t>
            </a:r>
            <a:endParaRPr lang="en-US" sz="1400" b="1" dirty="0">
              <a:solidFill>
                <a:schemeClr val="bg1"/>
              </a:solidFill>
              <a:latin typeface="Candara" pitchFamily="34" charset="0"/>
              <a:cs typeface="Times New Roman" pitchFamily="18" charset="0"/>
            </a:endParaRPr>
          </a:p>
        </p:txBody>
      </p:sp>
      <p:sp>
        <p:nvSpPr>
          <p:cNvPr id="11" name="Segnaposto contenuto 10"/>
          <p:cNvSpPr>
            <a:spLocks noGrp="1"/>
          </p:cNvSpPr>
          <p:nvPr>
            <p:ph idx="1"/>
          </p:nvPr>
        </p:nvSpPr>
        <p:spPr/>
        <p:txBody>
          <a:bodyPr/>
          <a:lstStyle/>
          <a:p>
            <a:pPr>
              <a:buNone/>
            </a:pPr>
            <a:endParaRPr lang="it-IT" dirty="0" smtClean="0">
              <a:solidFill>
                <a:schemeClr val="tx2">
                  <a:lumMod val="75000"/>
                </a:schemeClr>
              </a:solidFill>
              <a:latin typeface="Times New Roman"/>
            </a:endParaRPr>
          </a:p>
          <a:p>
            <a:pPr>
              <a:buNone/>
            </a:pPr>
            <a:r>
              <a:rPr lang="it-IT" dirty="0" smtClean="0">
                <a:solidFill>
                  <a:schemeClr val="tx2">
                    <a:lumMod val="75000"/>
                  </a:schemeClr>
                </a:solidFill>
                <a:latin typeface="Times New Roman"/>
              </a:rPr>
              <a:t>	</a:t>
            </a:r>
          </a:p>
          <a:p>
            <a:pPr>
              <a:buNone/>
            </a:pPr>
            <a:r>
              <a:rPr lang="it-IT" dirty="0" smtClean="0">
                <a:solidFill>
                  <a:schemeClr val="tx2">
                    <a:lumMod val="75000"/>
                  </a:schemeClr>
                </a:solidFill>
                <a:latin typeface="Times New Roman"/>
              </a:rPr>
              <a:t>		</a:t>
            </a:r>
          </a:p>
          <a:p>
            <a:pPr>
              <a:buNone/>
            </a:pPr>
            <a:r>
              <a:rPr lang="it-IT" dirty="0" smtClean="0">
                <a:solidFill>
                  <a:schemeClr val="tx2">
                    <a:lumMod val="75000"/>
                  </a:schemeClr>
                </a:solidFill>
                <a:latin typeface="Times New Roman"/>
              </a:rPr>
              <a:t>								Thank you</a:t>
            </a:r>
          </a:p>
          <a:p>
            <a:pPr>
              <a:buNone/>
            </a:pPr>
            <a:r>
              <a:rPr lang="it-IT" dirty="0" smtClean="0"/>
              <a:t>  </a:t>
            </a:r>
          </a:p>
          <a:p>
            <a:pPr>
              <a:buNone/>
            </a:pPr>
            <a:r>
              <a:rPr lang="it-IT" dirty="0" smtClean="0"/>
              <a:t> </a:t>
            </a:r>
          </a:p>
          <a:p>
            <a:endParaRPr lang="it-IT" dirty="0"/>
          </a:p>
        </p:txBody>
      </p:sp>
    </p:spTree>
    <p:extLst>
      <p:ext uri="{BB962C8B-B14F-4D97-AF65-F5344CB8AC3E}">
        <p14:creationId xmlns:p14="http://schemas.microsoft.com/office/powerpoint/2010/main" val="2515153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1816</TotalTime>
  <Words>784</Words>
  <Application>Microsoft Office PowerPoint</Application>
  <PresentationFormat>On-screen Show (4:3)</PresentationFormat>
  <Paragraphs>126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Fragile, insecure and volatile context</vt:lpstr>
      <vt:lpstr>Traditional methods and its limitations</vt:lpstr>
      <vt:lpstr>The alternatives </vt:lpstr>
      <vt:lpstr>Examples </vt:lpstr>
      <vt:lpstr>Lessons learned - 1</vt:lpstr>
      <vt:lpstr>Lessons learned - 2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Hallo</dc:creator>
  <cp:lastModifiedBy>Omar Awabdeh (OEDD)</cp:lastModifiedBy>
  <cp:revision>163</cp:revision>
  <dcterms:created xsi:type="dcterms:W3CDTF">2014-03-27T18:24:21Z</dcterms:created>
  <dcterms:modified xsi:type="dcterms:W3CDTF">2015-03-06T18:31:24Z</dcterms:modified>
</cp:coreProperties>
</file>