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5"/>
  </p:sldMasterIdLst>
  <p:notesMasterIdLst>
    <p:notesMasterId r:id="rId14"/>
  </p:notesMasterIdLst>
  <p:handoutMasterIdLst>
    <p:handoutMasterId r:id="rId15"/>
  </p:handoutMasterIdLst>
  <p:sldIdLst>
    <p:sldId id="256"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AF2"/>
    <a:srgbClr val="DFE7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695" autoAdjust="0"/>
  </p:normalViewPr>
  <p:slideViewPr>
    <p:cSldViewPr>
      <p:cViewPr varScale="1">
        <p:scale>
          <a:sx n="98" d="100"/>
          <a:sy n="98" d="100"/>
        </p:scale>
        <p:origin x="1974" y="96"/>
      </p:cViewPr>
      <p:guideLst>
        <p:guide orient="horz" pos="2160"/>
        <p:guide pos="2880"/>
      </p:guideLst>
    </p:cSldViewPr>
  </p:slideViewPr>
  <p:notesTextViewPr>
    <p:cViewPr>
      <p:scale>
        <a:sx n="1" d="1"/>
        <a:sy n="1" d="1"/>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9CBAD9-8ABC-40E7-94B0-1622933DC7CA}" type="datetimeFigureOut">
              <a:rPr lang="en-GB" smtClean="0"/>
              <a:t>10/03/2015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64E7E1-8966-43EB-8791-1A70163CB88C}" type="slidenum">
              <a:rPr lang="en-GB" smtClean="0"/>
              <a:t>‹#›</a:t>
            </a:fld>
            <a:endParaRPr lang="en-GB"/>
          </a:p>
        </p:txBody>
      </p:sp>
    </p:spTree>
    <p:extLst>
      <p:ext uri="{BB962C8B-B14F-4D97-AF65-F5344CB8AC3E}">
        <p14:creationId xmlns:p14="http://schemas.microsoft.com/office/powerpoint/2010/main" val="17337841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D90B8E-503A-408E-9A6F-58B3B2945A08}" type="datetimeFigureOut">
              <a:rPr lang="en-GB" smtClean="0"/>
              <a:t>10/03/2015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B8FEF2-AB11-41CC-9A9F-4DEC78BFBB70}" type="slidenum">
              <a:rPr lang="en-GB" smtClean="0"/>
              <a:t>‹#›</a:t>
            </a:fld>
            <a:endParaRPr lang="en-GB"/>
          </a:p>
        </p:txBody>
      </p:sp>
    </p:spTree>
    <p:extLst>
      <p:ext uri="{BB962C8B-B14F-4D97-AF65-F5344CB8AC3E}">
        <p14:creationId xmlns:p14="http://schemas.microsoft.com/office/powerpoint/2010/main" val="1220796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u="none" strike="noStrike" kern="1200" baseline="0" dirty="0" smtClean="0">
                <a:solidFill>
                  <a:schemeClr val="tx1"/>
                </a:solidFill>
                <a:latin typeface="+mn-lt"/>
                <a:ea typeface="+mn-ea"/>
                <a:cs typeface="+mn-cs"/>
              </a:rPr>
              <a:t>N5 – Impartiality </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5.1 Impartiality is the absence of bias in due process, methodological rigor, consideration and presentation of achievements and challenges. It also implies that the views of all stakeholders are taken into account. In the event that interested parties have different views, these are to be reflected in the evaluation analysis and reporting. </a:t>
            </a:r>
          </a:p>
          <a:p>
            <a:r>
              <a:rPr lang="en-US" sz="1200" b="0" i="0" u="none" strike="noStrike" kern="1200" baseline="0" dirty="0" smtClean="0">
                <a:solidFill>
                  <a:schemeClr val="tx1"/>
                </a:solidFill>
                <a:latin typeface="+mn-lt"/>
                <a:ea typeface="+mn-ea"/>
                <a:cs typeface="+mn-cs"/>
              </a:rPr>
              <a:t>5.2 Impartiality increases the credibility of evaluation and reduces the bias in the data gathering, analysis, findings, conclusions and recommendations. Impartiality provides legitimacy to evaluation and reduces the potential for conflict of interest. </a:t>
            </a:r>
          </a:p>
          <a:p>
            <a:r>
              <a:rPr lang="en-US" sz="1200" b="0" i="0" u="none" strike="noStrike" kern="1200" baseline="0" dirty="0" smtClean="0">
                <a:solidFill>
                  <a:schemeClr val="tx1"/>
                </a:solidFill>
                <a:latin typeface="+mn-lt"/>
                <a:ea typeface="+mn-ea"/>
                <a:cs typeface="+mn-cs"/>
              </a:rPr>
              <a:t>5.3 The requirement for impartiality exists at all stages of the evaluation process, including the planning of evaluation, the formulation of mandate and scope, the selection of evaluation teams, the conduct of the evaluation and the formulation of findings and recommendations. </a:t>
            </a:r>
            <a:endParaRPr lang="en-US" dirty="0"/>
          </a:p>
        </p:txBody>
      </p:sp>
      <p:sp>
        <p:nvSpPr>
          <p:cNvPr id="4" name="Slide Number Placeholder 3"/>
          <p:cNvSpPr>
            <a:spLocks noGrp="1"/>
          </p:cNvSpPr>
          <p:nvPr>
            <p:ph type="sldNum" sz="quarter" idx="10"/>
          </p:nvPr>
        </p:nvSpPr>
        <p:spPr/>
        <p:txBody>
          <a:bodyPr/>
          <a:lstStyle/>
          <a:p>
            <a:fld id="{70B8FEF2-AB11-41CC-9A9F-4DEC78BFBB70}" type="slidenum">
              <a:rPr lang="en-GB" smtClean="0"/>
              <a:t>3</a:t>
            </a:fld>
            <a:endParaRPr lang="en-GB"/>
          </a:p>
        </p:txBody>
      </p:sp>
    </p:spTree>
    <p:extLst>
      <p:ext uri="{BB962C8B-B14F-4D97-AF65-F5344CB8AC3E}">
        <p14:creationId xmlns:p14="http://schemas.microsoft.com/office/powerpoint/2010/main" val="363315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evaluations conducted by UNDP fall into two categories: independent evaluations conducted by the Independent Evaluation Office, and decentralized evaluations commissioned by programme units and conducted by independent </a:t>
            </a:r>
          </a:p>
          <a:p>
            <a:r>
              <a:rPr lang="en-US" sz="1200" kern="1200" dirty="0" smtClean="0">
                <a:solidFill>
                  <a:schemeClr val="tx1"/>
                </a:solidFill>
                <a:effectLst/>
                <a:latin typeface="+mn-lt"/>
                <a:ea typeface="+mn-ea"/>
                <a:cs typeface="+mn-cs"/>
              </a:rPr>
              <a:t>external experts.</a:t>
            </a:r>
          </a:p>
          <a:p>
            <a:endParaRPr lang="en-US" sz="1200" kern="1200" dirty="0" smtClean="0">
              <a:solidFill>
                <a:schemeClr val="tx1"/>
              </a:solidFill>
              <a:effectLst/>
              <a:latin typeface="+mn-lt"/>
              <a:ea typeface="+mn-ea"/>
              <a:cs typeface="+mn-cs"/>
            </a:endParaRPr>
          </a:p>
          <a:p>
            <a:r>
              <a:rPr lang="en-US" sz="1200" b="0" i="0" u="none" strike="noStrike" kern="1200" baseline="0" dirty="0" smtClean="0">
                <a:solidFill>
                  <a:schemeClr val="tx1"/>
                </a:solidFill>
                <a:latin typeface="+mn-lt"/>
                <a:ea typeface="+mn-ea"/>
                <a:cs typeface="+mn-cs"/>
              </a:rPr>
              <a:t>Decentralized evaluation are by definition commissioned by entities within the management system of UNDP and thus are not </a:t>
            </a:r>
            <a:r>
              <a:rPr lang="en-US" sz="1200" b="0" i="0" u="sng" strike="noStrike" kern="1200" baseline="0" dirty="0" smtClean="0">
                <a:solidFill>
                  <a:schemeClr val="tx1"/>
                </a:solidFill>
                <a:latin typeface="+mn-lt"/>
                <a:ea typeface="+mn-ea"/>
                <a:cs typeface="+mn-cs"/>
              </a:rPr>
              <a:t>structurally</a:t>
            </a:r>
            <a:r>
              <a:rPr lang="en-US" sz="1200" b="0" i="0" u="none" strike="noStrike" kern="1200" baseline="0" dirty="0" smtClean="0">
                <a:solidFill>
                  <a:schemeClr val="tx1"/>
                </a:solidFill>
                <a:latin typeface="+mn-lt"/>
                <a:ea typeface="+mn-ea"/>
                <a:cs typeface="+mn-cs"/>
              </a:rPr>
              <a:t> independent. The intention is therefore that their independence, impartiality and objectivity derive from the fact that they are conducted by </a:t>
            </a:r>
            <a:r>
              <a:rPr lang="en-US" sz="1200" b="0" i="0" u="sng" strike="noStrike" kern="1200" baseline="0" dirty="0" smtClean="0">
                <a:solidFill>
                  <a:schemeClr val="tx1"/>
                </a:solidFill>
                <a:latin typeface="+mn-lt"/>
                <a:ea typeface="+mn-ea"/>
                <a:cs typeface="+mn-cs"/>
              </a:rPr>
              <a:t>experts from outside of the UNDP system </a:t>
            </a:r>
            <a:r>
              <a:rPr lang="en-US" sz="1200" b="0" i="0" u="none" strike="noStrike" kern="1200" baseline="0" dirty="0" smtClean="0">
                <a:solidFill>
                  <a:schemeClr val="tx1"/>
                </a:solidFill>
                <a:latin typeface="+mn-lt"/>
                <a:ea typeface="+mn-ea"/>
                <a:cs typeface="+mn-cs"/>
              </a:rPr>
              <a:t>and that commissioning bodies will not compromise these characteristics. </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In 2014, a review was conducted of the UNDP Evaluation Policy, which emphasized </a:t>
            </a:r>
            <a:r>
              <a:rPr lang="en-US" dirty="0" smtClean="0"/>
              <a:t>the coverage and quality of decentralized evaluations </a:t>
            </a:r>
          </a:p>
          <a:p>
            <a:endParaRPr lang="en-US" dirty="0"/>
          </a:p>
        </p:txBody>
      </p:sp>
      <p:sp>
        <p:nvSpPr>
          <p:cNvPr id="4" name="Slide Number Placeholder 3"/>
          <p:cNvSpPr>
            <a:spLocks noGrp="1"/>
          </p:cNvSpPr>
          <p:nvPr>
            <p:ph type="sldNum" sz="quarter" idx="10"/>
          </p:nvPr>
        </p:nvSpPr>
        <p:spPr/>
        <p:txBody>
          <a:bodyPr/>
          <a:lstStyle/>
          <a:p>
            <a:fld id="{70B8FEF2-AB11-41CC-9A9F-4DEC78BFBB70}" type="slidenum">
              <a:rPr lang="en-GB" smtClean="0"/>
              <a:t>4</a:t>
            </a:fld>
            <a:endParaRPr lang="en-GB"/>
          </a:p>
        </p:txBody>
      </p:sp>
    </p:spTree>
    <p:extLst>
      <p:ext uri="{BB962C8B-B14F-4D97-AF65-F5344CB8AC3E}">
        <p14:creationId xmlns:p14="http://schemas.microsoft.com/office/powerpoint/2010/main" val="1248862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Actual</a:t>
            </a:r>
            <a:r>
              <a:rPr lang="en-US" baseline="0" dirty="0" smtClean="0"/>
              <a:t> and potential chall</a:t>
            </a:r>
            <a:r>
              <a:rPr lang="en-US" baseline="0" dirty="0" smtClean="0"/>
              <a:t>enges to impartiality </a:t>
            </a:r>
            <a:endParaRPr lang="en-US" dirty="0" smtClean="0"/>
          </a:p>
          <a:p>
            <a:endParaRPr lang="en-US" baseline="0" dirty="0" smtClean="0"/>
          </a:p>
          <a:p>
            <a:r>
              <a:rPr lang="en-US" dirty="0" smtClean="0"/>
              <a:t>Consultants who only conduct evaluations for the agency – how independent</a:t>
            </a:r>
            <a:r>
              <a:rPr lang="en-US" baseline="0" dirty="0" smtClean="0"/>
              <a:t> are they? </a:t>
            </a:r>
            <a:endParaRPr lang="en-US" dirty="0" smtClean="0"/>
          </a:p>
          <a:p>
            <a:r>
              <a:rPr lang="en-US" dirty="0" smtClean="0"/>
              <a:t>Pressure on consultants to “soften” findings and conclusions – or in more extreme cases, threat</a:t>
            </a:r>
            <a:r>
              <a:rPr lang="en-US" baseline="0" dirty="0" smtClean="0"/>
              <a:t> to withhold payment if the report is not modified </a:t>
            </a:r>
            <a:endParaRPr lang="en-US" dirty="0" smtClean="0"/>
          </a:p>
          <a:p>
            <a:r>
              <a:rPr lang="en-US" dirty="0" smtClean="0"/>
              <a:t>Reports “corrected” by staff because</a:t>
            </a:r>
            <a:r>
              <a:rPr lang="en-US" baseline="0" dirty="0" smtClean="0"/>
              <a:t> the consultants “don’t understand UNDP” – or in more extreme cases, sections of the report re-written </a:t>
            </a:r>
            <a:endParaRPr lang="en-US" dirty="0" smtClean="0"/>
          </a:p>
          <a:p>
            <a:r>
              <a:rPr lang="en-US" dirty="0" smtClean="0"/>
              <a:t>Other challenges? </a:t>
            </a:r>
          </a:p>
        </p:txBody>
      </p:sp>
      <p:sp>
        <p:nvSpPr>
          <p:cNvPr id="4" name="Slide Number Placeholder 3"/>
          <p:cNvSpPr>
            <a:spLocks noGrp="1"/>
          </p:cNvSpPr>
          <p:nvPr>
            <p:ph type="sldNum" sz="quarter" idx="10"/>
          </p:nvPr>
        </p:nvSpPr>
        <p:spPr/>
        <p:txBody>
          <a:bodyPr/>
          <a:lstStyle/>
          <a:p>
            <a:fld id="{70B8FEF2-AB11-41CC-9A9F-4DEC78BFBB70}" type="slidenum">
              <a:rPr lang="en-GB" smtClean="0"/>
              <a:t>5</a:t>
            </a:fld>
            <a:endParaRPr lang="en-GB"/>
          </a:p>
        </p:txBody>
      </p:sp>
    </p:spTree>
    <p:extLst>
      <p:ext uri="{BB962C8B-B14F-4D97-AF65-F5344CB8AC3E}">
        <p14:creationId xmlns:p14="http://schemas.microsoft.com/office/powerpoint/2010/main" val="37485982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dirty="0" smtClean="0"/>
              <a:t>Click to edit Master title style</a:t>
            </a:r>
            <a:endParaRPr kumimoji="0" lang="en-US"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48600" y="381000"/>
            <a:ext cx="914400" cy="1784498"/>
          </a:xfrm>
          <a:prstGeom prst="rect">
            <a:avLst/>
          </a:prstGeom>
        </p:spPr>
      </p:pic>
      <p:sp>
        <p:nvSpPr>
          <p:cNvPr id="12" name="TextBox 11"/>
          <p:cNvSpPr txBox="1"/>
          <p:nvPr userDrawn="1"/>
        </p:nvSpPr>
        <p:spPr>
          <a:xfrm>
            <a:off x="5029200" y="6172200"/>
            <a:ext cx="3886200" cy="338554"/>
          </a:xfrm>
          <a:prstGeom prst="rect">
            <a:avLst/>
          </a:prstGeom>
          <a:noFill/>
        </p:spPr>
        <p:txBody>
          <a:bodyPr wrap="square" rtlCol="0">
            <a:spAutoFit/>
          </a:bodyPr>
          <a:lstStyle/>
          <a:p>
            <a:pPr algn="r"/>
            <a:r>
              <a:rPr lang="en-US" sz="1600" b="1" dirty="0" smtClean="0"/>
              <a:t>Independent</a:t>
            </a:r>
            <a:r>
              <a:rPr lang="en-US" sz="1600" b="1" baseline="0" dirty="0" smtClean="0"/>
              <a:t> </a:t>
            </a:r>
            <a:r>
              <a:rPr lang="en-US" sz="1600" b="1" dirty="0" smtClean="0"/>
              <a:t>Evaluation Office</a:t>
            </a:r>
            <a:endParaRPr lang="en-GB" sz="1600" b="1" dirty="0"/>
          </a:p>
        </p:txBody>
      </p:sp>
      <p:sp>
        <p:nvSpPr>
          <p:cNvPr id="3" name="Rectangle 2"/>
          <p:cNvSpPr/>
          <p:nvPr userDrawn="1"/>
        </p:nvSpPr>
        <p:spPr>
          <a:xfrm rot="16200000">
            <a:off x="-2427732" y="2427732"/>
            <a:ext cx="5971032" cy="1115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8000" b="1" dirty="0" smtClean="0">
                <a:solidFill>
                  <a:schemeClr val="bg2">
                    <a:lumMod val="60000"/>
                    <a:lumOff val="40000"/>
                  </a:schemeClr>
                </a:solidFill>
                <a:latin typeface="Tw Cen MT" pitchFamily="34" charset="0"/>
                <a:cs typeface="Aharoni" pitchFamily="2" charset="-79"/>
              </a:rPr>
              <a:t>EVALUATION</a:t>
            </a:r>
            <a:endParaRPr lang="en-GB" sz="8000" b="1" dirty="0">
              <a:solidFill>
                <a:schemeClr val="bg2">
                  <a:lumMod val="60000"/>
                  <a:lumOff val="40000"/>
                </a:schemeClr>
              </a:solidFill>
              <a:latin typeface="Tw Cen MT" pitchFamily="34" charset="0"/>
              <a:cs typeface="Aharoni" pitchFamily="2" charset="-79"/>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096000" y="6248400"/>
            <a:ext cx="2667000" cy="365125"/>
          </a:xfrm>
          <a:prstGeom prst="rect">
            <a:avLst/>
          </a:prstGeom>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51A128-F567-4217-B797-15FA9F5188C8}"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a:prstGeom prst="rect">
            <a:avLst/>
          </a:prstGeom>
        </p:spPr>
        <p:txBody>
          <a:bodyPr/>
          <a:lstStyle/>
          <a:p>
            <a:endParaRPr lang="en-GB"/>
          </a:p>
        </p:txBody>
      </p:sp>
      <p:sp>
        <p:nvSpPr>
          <p:cNvPr id="5" name="Footer Placeholder 4"/>
          <p:cNvSpPr>
            <a:spLocks noGrp="1"/>
          </p:cNvSpPr>
          <p:nvPr>
            <p:ph type="ftr" sz="quarter" idx="11"/>
          </p:nvPr>
        </p:nvSpPr>
        <p:spPr>
          <a:xfrm>
            <a:off x="457201" y="6248207"/>
            <a:ext cx="5573483" cy="365125"/>
          </a:xfrm>
        </p:spPr>
        <p:txBody>
          <a:bodyPr/>
          <a:lstStyle/>
          <a:p>
            <a:endParaRPr lang="en-GB"/>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551A128-F567-4217-B797-15FA9F5188C8}"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5" name="Footer Placeholder 4"/>
          <p:cNvSpPr>
            <a:spLocks noGrp="1"/>
          </p:cNvSpPr>
          <p:nvPr>
            <p:ph type="ftr" sz="quarter" idx="11"/>
          </p:nvPr>
        </p:nvSpPr>
        <p:spPr>
          <a:xfrm>
            <a:off x="609600" y="6248206"/>
            <a:ext cx="5421083" cy="365125"/>
          </a:xfrm>
        </p:spPr>
        <p:txBody>
          <a:bodyPr/>
          <a:lstStyle/>
          <a:p>
            <a:endParaRPr lang="en-GB"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Slide Number Placeholder 22"/>
          <p:cNvSpPr>
            <a:spLocks noGrp="1"/>
          </p:cNvSpPr>
          <p:nvPr>
            <p:ph type="sldNum" sz="quarter" idx="4"/>
          </p:nvPr>
        </p:nvSpPr>
        <p:spPr>
          <a:xfrm>
            <a:off x="76200" y="6248400"/>
            <a:ext cx="533400" cy="381000"/>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2D4E2A85-E6E9-45A0-9D3C-F2C9C5496BD5}"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a:xfrm>
            <a:off x="6096000" y="6248400"/>
            <a:ext cx="2667000" cy="365125"/>
          </a:xfrm>
          <a:prstGeom prst="rect">
            <a:avLst/>
          </a:prstGeom>
        </p:spPr>
        <p:txBody>
          <a:bodyPr/>
          <a:lstStyle/>
          <a:p>
            <a:endParaRPr lang="en-GB"/>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551A128-F567-4217-B797-15FA9F5188C8}" type="slidenum">
              <a:rPr lang="en-GB" smtClean="0"/>
              <a:t>‹#›</a:t>
            </a:fld>
            <a:endParaRPr lang="en-GB"/>
          </a:p>
        </p:txBody>
      </p:sp>
      <p:sp>
        <p:nvSpPr>
          <p:cNvPr id="14" name="Footer Placeholder 13"/>
          <p:cNvSpPr>
            <a:spLocks noGrp="1"/>
          </p:cNvSpPr>
          <p:nvPr>
            <p:ph type="ftr" sz="quarter" idx="12"/>
          </p:nvPr>
        </p:nvSpPr>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a:xfrm>
            <a:off x="6096000" y="6248400"/>
            <a:ext cx="2667000" cy="365125"/>
          </a:xfrm>
          <a:prstGeom prst="rect">
            <a:avLst/>
          </a:prstGeom>
        </p:spPr>
        <p:txBody>
          <a:bodyPr rtlCol="0"/>
          <a:lstStyle/>
          <a:p>
            <a:endParaRPr lang="en-GB"/>
          </a:p>
        </p:txBody>
      </p:sp>
      <p:sp>
        <p:nvSpPr>
          <p:cNvPr id="10" name="Slide Number Placeholder 9"/>
          <p:cNvSpPr>
            <a:spLocks noGrp="1"/>
          </p:cNvSpPr>
          <p:nvPr>
            <p:ph type="sldNum" sz="quarter" idx="16"/>
          </p:nvPr>
        </p:nvSpPr>
        <p:spPr/>
        <p:txBody>
          <a:bodyPr rtlCol="0"/>
          <a:lstStyle/>
          <a:p>
            <a:fld id="{B551A128-F567-4217-B797-15FA9F5188C8}" type="slidenum">
              <a:rPr lang="en-GB" smtClean="0"/>
              <a:t>‹#›</a:t>
            </a:fld>
            <a:endParaRPr lang="en-GB"/>
          </a:p>
        </p:txBody>
      </p:sp>
      <p:sp>
        <p:nvSpPr>
          <p:cNvPr id="12" name="Footer Placeholder 11"/>
          <p:cNvSpPr>
            <a:spLocks noGrp="1"/>
          </p:cNvSpPr>
          <p:nvPr>
            <p:ph type="ftr" sz="quarter" idx="17"/>
          </p:nvPr>
        </p:nvSpPr>
        <p:spPr/>
        <p:txBody>
          <a:bodyPr rtlCol="0"/>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a:xfrm>
            <a:off x="6096000" y="6248400"/>
            <a:ext cx="2667000" cy="365125"/>
          </a:xfrm>
          <a:prstGeom prst="rect">
            <a:avLst/>
          </a:prstGeom>
        </p:spPr>
        <p:txBody>
          <a:bodyPr rtlCol="0"/>
          <a:lstStyle/>
          <a:p>
            <a:endParaRPr lang="en-GB" dirty="0"/>
          </a:p>
        </p:txBody>
      </p:sp>
      <p:sp>
        <p:nvSpPr>
          <p:cNvPr id="12" name="Slide Number Placeholder 11"/>
          <p:cNvSpPr>
            <a:spLocks noGrp="1"/>
          </p:cNvSpPr>
          <p:nvPr>
            <p:ph type="sldNum" sz="quarter" idx="16"/>
          </p:nvPr>
        </p:nvSpPr>
        <p:spPr/>
        <p:txBody>
          <a:bodyPr rtlCol="0"/>
          <a:lstStyle/>
          <a:p>
            <a:fld id="{B551A128-F567-4217-B797-15FA9F5188C8}" type="slidenum">
              <a:rPr lang="en-GB" smtClean="0"/>
              <a:t>‹#›</a:t>
            </a:fld>
            <a:endParaRPr lang="en-GB"/>
          </a:p>
        </p:txBody>
      </p:sp>
      <p:sp>
        <p:nvSpPr>
          <p:cNvPr id="14" name="Footer Placeholder 13"/>
          <p:cNvSpPr>
            <a:spLocks noGrp="1"/>
          </p:cNvSpPr>
          <p:nvPr>
            <p:ph type="ftr" sz="quarter" idx="17"/>
          </p:nvPr>
        </p:nvSpPr>
        <p:spPr/>
        <p:txBody>
          <a:bodyPr rtlCol="0"/>
          <a:lstStyle/>
          <a:p>
            <a:endParaRPr lang="en-GB"/>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096000" y="6248400"/>
            <a:ext cx="2667000" cy="365125"/>
          </a:xfrm>
          <a:prstGeom prst="rect">
            <a:avLst/>
          </a:prstGeom>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551A128-F567-4217-B797-15FA9F5188C8}"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0" y="6248400"/>
            <a:ext cx="2667000" cy="365125"/>
          </a:xfrm>
          <a:prstGeom prst="rect">
            <a:avLst/>
          </a:prstGeom>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551A128-F567-4217-B797-15FA9F5188C8}"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096000" y="6248400"/>
            <a:ext cx="2667000" cy="365125"/>
          </a:xfrm>
          <a:prstGeom prst="rect">
            <a:avLst/>
          </a:prstGeom>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551A128-F567-4217-B797-15FA9F5188C8}" type="slidenum">
              <a:rPr lang="en-GB" smtClean="0"/>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a:prstGeom prst="rect">
            <a:avLst/>
          </a:prstGeom>
        </p:spPr>
        <p:txBody>
          <a:bodyPr rtlCol="0"/>
          <a:lstStyle/>
          <a:p>
            <a:endParaRPr lang="en-GB"/>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551A128-F567-4217-B797-15FA9F5188C8}" type="slidenum">
              <a:rPr lang="en-GB" smtClean="0"/>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smtClean="0"/>
              <a:t>Fifth level</a:t>
            </a:r>
            <a:endParaRPr kumimoji="0" lang="en-US"/>
          </a:p>
        </p:txBody>
      </p:sp>
      <p:sp>
        <p:nvSpPr>
          <p:cNvPr id="3" name="Footer Placeholder 2"/>
          <p:cNvSpPr>
            <a:spLocks noGrp="1"/>
          </p:cNvSpPr>
          <p:nvPr>
            <p:ph type="ftr" sz="quarter" idx="3"/>
          </p:nvPr>
        </p:nvSpPr>
        <p:spPr>
          <a:xfrm>
            <a:off x="609600" y="6248206"/>
            <a:ext cx="5257799" cy="365125"/>
          </a:xfrm>
          <a:prstGeom prst="rect">
            <a:avLst/>
          </a:prstGeom>
        </p:spPr>
        <p:txBody>
          <a:bodyPr vert="horz" anchor="ctr"/>
          <a:lstStyle>
            <a:lvl1pPr algn="r" eaLnBrk="1" latinLnBrk="0" hangingPunct="1">
              <a:defRPr kumimoji="0" sz="1400">
                <a:solidFill>
                  <a:schemeClr val="tx2"/>
                </a:solidFill>
              </a:defRPr>
            </a:lvl1pPr>
          </a:lstStyle>
          <a:p>
            <a:endParaRPr lang="en-GB"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31750" y="6245860"/>
            <a:ext cx="533400" cy="341094"/>
          </a:xfrm>
          <a:prstGeom prst="rect">
            <a:avLst/>
          </a:prstGeom>
        </p:spPr>
        <p:txBody>
          <a:bodyPr vert="horz" anchor="ctr" anchorCtr="0">
            <a:normAutofit/>
          </a:bodyPr>
          <a:lstStyle>
            <a:lvl1pPr algn="ctr" eaLnBrk="1" latinLnBrk="0" hangingPunct="1">
              <a:defRPr kumimoji="0" sz="1400" b="1">
                <a:solidFill>
                  <a:srgbClr val="C00000"/>
                </a:solidFill>
              </a:defRPr>
            </a:lvl1pPr>
          </a:lstStyle>
          <a:p>
            <a:fld id="{B551A128-F567-4217-B797-15FA9F5188C8}" type="slidenum">
              <a:rPr lang="en-GB" smtClean="0"/>
              <a:pPr/>
              <a:t>‹#›</a:t>
            </a:fld>
            <a:endParaRPr lang="en-GB" dirty="0"/>
          </a:p>
        </p:txBody>
      </p:sp>
      <p:sp>
        <p:nvSpPr>
          <p:cNvPr id="10" name="TextBox 9"/>
          <p:cNvSpPr txBox="1"/>
          <p:nvPr userDrawn="1"/>
        </p:nvSpPr>
        <p:spPr>
          <a:xfrm>
            <a:off x="5791200" y="6248400"/>
            <a:ext cx="2971800" cy="338554"/>
          </a:xfrm>
          <a:prstGeom prst="rect">
            <a:avLst/>
          </a:prstGeom>
          <a:noFill/>
        </p:spPr>
        <p:txBody>
          <a:bodyPr wrap="square" rtlCol="0">
            <a:spAutoFit/>
          </a:bodyPr>
          <a:lstStyle/>
          <a:p>
            <a:pPr algn="r"/>
            <a:r>
              <a:rPr lang="en-US" sz="1600" b="1" dirty="0" smtClean="0">
                <a:solidFill>
                  <a:schemeClr val="tx2"/>
                </a:solidFill>
              </a:rPr>
              <a:t>Independent Evaluation Office</a:t>
            </a:r>
            <a:endParaRPr lang="en-GB" sz="1600" b="1" dirty="0">
              <a:solidFill>
                <a:schemeClr val="tx2"/>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GB" sz="3600" dirty="0" smtClean="0"/>
              <a:t>EPE 2015</a:t>
            </a:r>
            <a:br>
              <a:rPr lang="en-GB" sz="3600" dirty="0" smtClean="0"/>
            </a:br>
            <a:r>
              <a:rPr lang="en-GB" sz="3600" dirty="0" smtClean="0"/>
              <a:t>Ensuring impartiality of decentralized evaluations</a:t>
            </a:r>
            <a:endParaRPr lang="en-GB" sz="3600" dirty="0"/>
          </a:p>
        </p:txBody>
      </p:sp>
      <p:sp>
        <p:nvSpPr>
          <p:cNvPr id="4" name="TextBox 3"/>
          <p:cNvSpPr txBox="1"/>
          <p:nvPr/>
        </p:nvSpPr>
        <p:spPr>
          <a:xfrm>
            <a:off x="76200" y="6321623"/>
            <a:ext cx="1828800" cy="307777"/>
          </a:xfrm>
          <a:prstGeom prst="rect">
            <a:avLst/>
          </a:prstGeom>
          <a:noFill/>
        </p:spPr>
        <p:txBody>
          <a:bodyPr wrap="square" rtlCol="0" anchor="ctr">
            <a:spAutoFit/>
          </a:bodyPr>
          <a:lstStyle/>
          <a:p>
            <a:r>
              <a:rPr lang="en-US" sz="1400" dirty="0" smtClean="0"/>
              <a:t>Date: </a:t>
            </a:r>
            <a:r>
              <a:rPr lang="en-US" sz="1400" dirty="0" smtClean="0"/>
              <a:t>12/03/2015</a:t>
            </a:r>
            <a:endParaRPr lang="en-GB" sz="1400" dirty="0"/>
          </a:p>
        </p:txBody>
      </p:sp>
    </p:spTree>
    <p:extLst>
      <p:ext uri="{BB962C8B-B14F-4D97-AF65-F5344CB8AC3E}">
        <p14:creationId xmlns:p14="http://schemas.microsoft.com/office/powerpoint/2010/main" val="4118966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p:txBody>
          <a:bodyPr/>
          <a:lstStyle/>
          <a:p>
            <a:r>
              <a:rPr lang="en-US" dirty="0" smtClean="0"/>
              <a:t>Impartiality</a:t>
            </a:r>
          </a:p>
          <a:p>
            <a:r>
              <a:rPr lang="en-US" dirty="0" smtClean="0"/>
              <a:t>Challenges</a:t>
            </a:r>
          </a:p>
          <a:p>
            <a:r>
              <a:rPr lang="en-US" dirty="0" smtClean="0"/>
              <a:t>Measures to strengthen impartiality? </a:t>
            </a:r>
          </a:p>
          <a:p>
            <a:r>
              <a:rPr lang="en-US" dirty="0" smtClean="0"/>
              <a:t>Is it possible to assess impartiality as part of an evaluation quality assessment system?  </a:t>
            </a:r>
            <a:endParaRPr lang="en-US" dirty="0"/>
          </a:p>
        </p:txBody>
      </p:sp>
      <p:sp>
        <p:nvSpPr>
          <p:cNvPr id="5" name="Slide Number Placeholder 4"/>
          <p:cNvSpPr>
            <a:spLocks noGrp="1"/>
          </p:cNvSpPr>
          <p:nvPr>
            <p:ph type="sldNum" sz="quarter" idx="16"/>
          </p:nvPr>
        </p:nvSpPr>
        <p:spPr/>
        <p:txBody>
          <a:bodyPr/>
          <a:lstStyle/>
          <a:p>
            <a:fld id="{B551A128-F567-4217-B797-15FA9F5188C8}" type="slidenum">
              <a:rPr lang="en-GB" smtClean="0"/>
              <a:t>2</a:t>
            </a:fld>
            <a:endParaRPr lang="en-GB"/>
          </a:p>
        </p:txBody>
      </p:sp>
      <p:pic>
        <p:nvPicPr>
          <p:cNvPr id="6" name="Picture 2" descr="https://d3n8a8pro7vhmx.cloudfront.net/akfamily/pages/142/attachments/original/1391381412/impartiality.jpg?139138141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bwMode="auto">
          <a:xfrm>
            <a:off x="5262245" y="1589088"/>
            <a:ext cx="305181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0254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Impartiality: a UNEG Norm</a:t>
            </a:r>
            <a:endParaRPr lang="en-US" dirty="0"/>
          </a:p>
        </p:txBody>
      </p:sp>
      <p:sp>
        <p:nvSpPr>
          <p:cNvPr id="7" name="Content Placeholder 6"/>
          <p:cNvSpPr>
            <a:spLocks noGrp="1"/>
          </p:cNvSpPr>
          <p:nvPr>
            <p:ph sz="quarter" idx="1"/>
          </p:nvPr>
        </p:nvSpPr>
        <p:spPr/>
        <p:txBody>
          <a:bodyPr>
            <a:normAutofit fontScale="92500" lnSpcReduction="10000"/>
          </a:bodyPr>
          <a:lstStyle/>
          <a:p>
            <a:r>
              <a:rPr lang="en-US" dirty="0" smtClean="0"/>
              <a:t>Absence </a:t>
            </a:r>
            <a:r>
              <a:rPr lang="en-US" dirty="0"/>
              <a:t>of bias in due process, methodological rigor, consideration and presentation of achievements and </a:t>
            </a:r>
            <a:r>
              <a:rPr lang="en-US" dirty="0" smtClean="0"/>
              <a:t>challenges</a:t>
            </a:r>
          </a:p>
          <a:p>
            <a:r>
              <a:rPr lang="en-US" dirty="0" smtClean="0"/>
              <a:t>Increases credibility</a:t>
            </a:r>
          </a:p>
          <a:p>
            <a:r>
              <a:rPr lang="en-US" dirty="0" smtClean="0"/>
              <a:t>Requirement exists </a:t>
            </a:r>
            <a:r>
              <a:rPr lang="en-US" dirty="0"/>
              <a:t>at all stages of the evaluation </a:t>
            </a:r>
            <a:r>
              <a:rPr lang="en-US" dirty="0" smtClean="0"/>
              <a:t>process</a:t>
            </a:r>
          </a:p>
          <a:p>
            <a:pPr lvl="1"/>
            <a:r>
              <a:rPr lang="en-US" dirty="0" smtClean="0"/>
              <a:t>planning </a:t>
            </a:r>
            <a:r>
              <a:rPr lang="en-US" dirty="0"/>
              <a:t>of </a:t>
            </a:r>
            <a:r>
              <a:rPr lang="en-US" dirty="0" smtClean="0"/>
              <a:t>evaluation</a:t>
            </a:r>
          </a:p>
          <a:p>
            <a:pPr lvl="1"/>
            <a:r>
              <a:rPr lang="en-US" dirty="0" smtClean="0"/>
              <a:t>selection </a:t>
            </a:r>
            <a:r>
              <a:rPr lang="en-US" dirty="0"/>
              <a:t>of evaluation </a:t>
            </a:r>
            <a:r>
              <a:rPr lang="en-US" dirty="0" smtClean="0"/>
              <a:t>teams</a:t>
            </a:r>
          </a:p>
          <a:p>
            <a:pPr lvl="1"/>
            <a:r>
              <a:rPr lang="en-US" dirty="0" smtClean="0"/>
              <a:t>conduct </a:t>
            </a:r>
            <a:r>
              <a:rPr lang="en-US" dirty="0"/>
              <a:t>of the evaluation </a:t>
            </a:r>
            <a:endParaRPr lang="en-US" dirty="0" smtClean="0"/>
          </a:p>
          <a:p>
            <a:pPr lvl="1"/>
            <a:r>
              <a:rPr lang="en-US" dirty="0" smtClean="0"/>
              <a:t>formulation </a:t>
            </a:r>
            <a:r>
              <a:rPr lang="en-US" dirty="0"/>
              <a:t>of findings and recommendations </a:t>
            </a:r>
            <a:r>
              <a:rPr lang="en-US" dirty="0" smtClean="0"/>
              <a:t>and </a:t>
            </a:r>
            <a:r>
              <a:rPr lang="en-US" dirty="0"/>
              <a:t>recommendations </a:t>
            </a:r>
            <a:endParaRPr lang="en-US" dirty="0"/>
          </a:p>
        </p:txBody>
      </p:sp>
      <p:sp>
        <p:nvSpPr>
          <p:cNvPr id="5" name="Slide Number Placeholder 4"/>
          <p:cNvSpPr>
            <a:spLocks noGrp="1"/>
          </p:cNvSpPr>
          <p:nvPr>
            <p:ph type="sldNum" sz="quarter" idx="4"/>
          </p:nvPr>
        </p:nvSpPr>
        <p:spPr/>
        <p:txBody>
          <a:bodyPr/>
          <a:lstStyle/>
          <a:p>
            <a:fld id="{B551A128-F567-4217-B797-15FA9F5188C8}" type="slidenum">
              <a:rPr lang="en-GB" smtClean="0"/>
              <a:t>3</a:t>
            </a:fld>
            <a:endParaRPr lang="en-GB"/>
          </a:p>
        </p:txBody>
      </p:sp>
    </p:spTree>
    <p:extLst>
      <p:ext uri="{BB962C8B-B14F-4D97-AF65-F5344CB8AC3E}">
        <p14:creationId xmlns:p14="http://schemas.microsoft.com/office/powerpoint/2010/main" val="26471540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Evaluations in UNDP</a:t>
            </a:r>
            <a:endParaRPr lang="en-US" dirty="0"/>
          </a:p>
        </p:txBody>
      </p:sp>
      <p:sp>
        <p:nvSpPr>
          <p:cNvPr id="3" name="Content Placeholder 2"/>
          <p:cNvSpPr>
            <a:spLocks noGrp="1"/>
          </p:cNvSpPr>
          <p:nvPr>
            <p:ph sz="quarter" idx="1"/>
          </p:nvPr>
        </p:nvSpPr>
        <p:spPr/>
        <p:txBody>
          <a:bodyPr/>
          <a:lstStyle/>
          <a:p>
            <a:r>
              <a:rPr lang="en-US" dirty="0" smtClean="0"/>
              <a:t>Independent evaluations: conducted by the IEO</a:t>
            </a:r>
          </a:p>
          <a:p>
            <a:r>
              <a:rPr lang="en-US" dirty="0" smtClean="0"/>
              <a:t>Decentralized evaluations: </a:t>
            </a:r>
            <a:r>
              <a:rPr lang="en-US" dirty="0"/>
              <a:t>commissioned by programme units and conducted by independent external experts </a:t>
            </a:r>
            <a:endParaRPr lang="en-US" dirty="0" smtClean="0"/>
          </a:p>
          <a:p>
            <a:r>
              <a:rPr lang="en-US" dirty="0" smtClean="0"/>
              <a:t>2014 Review of the UNDP Evaluation Policy </a:t>
            </a:r>
          </a:p>
        </p:txBody>
      </p:sp>
      <p:sp>
        <p:nvSpPr>
          <p:cNvPr id="4" name="Slide Number Placeholder 3"/>
          <p:cNvSpPr>
            <a:spLocks noGrp="1"/>
          </p:cNvSpPr>
          <p:nvPr>
            <p:ph type="sldNum" sz="quarter" idx="4"/>
          </p:nvPr>
        </p:nvSpPr>
        <p:spPr/>
        <p:txBody>
          <a:bodyPr/>
          <a:lstStyle/>
          <a:p>
            <a:fld id="{2D4E2A85-E6E9-45A0-9D3C-F2C9C5496BD5}" type="slidenum">
              <a:rPr lang="en-GB" smtClean="0"/>
              <a:t>4</a:t>
            </a:fld>
            <a:endParaRPr lang="en-GB" dirty="0"/>
          </a:p>
        </p:txBody>
      </p:sp>
    </p:spTree>
    <p:extLst>
      <p:ext uri="{BB962C8B-B14F-4D97-AF65-F5344CB8AC3E}">
        <p14:creationId xmlns:p14="http://schemas.microsoft.com/office/powerpoint/2010/main" val="472388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Challenges to impartiality of DE</a:t>
            </a:r>
            <a:endParaRPr lang="en-US" dirty="0"/>
          </a:p>
        </p:txBody>
      </p:sp>
      <p:sp>
        <p:nvSpPr>
          <p:cNvPr id="3" name="Content Placeholder 2"/>
          <p:cNvSpPr>
            <a:spLocks noGrp="1"/>
          </p:cNvSpPr>
          <p:nvPr>
            <p:ph sz="quarter" idx="1"/>
          </p:nvPr>
        </p:nvSpPr>
        <p:spPr/>
        <p:txBody>
          <a:bodyPr/>
          <a:lstStyle/>
          <a:p>
            <a:r>
              <a:rPr lang="en-US" dirty="0" smtClean="0"/>
              <a:t>Consultants who only conduct evaluations for the agency </a:t>
            </a:r>
          </a:p>
          <a:p>
            <a:r>
              <a:rPr lang="en-US" dirty="0" smtClean="0"/>
              <a:t>Pressure on consultants to “soften” findings and conclusions </a:t>
            </a:r>
          </a:p>
          <a:p>
            <a:r>
              <a:rPr lang="en-US" dirty="0" smtClean="0"/>
              <a:t>Reports “corrected” by staff</a:t>
            </a:r>
          </a:p>
          <a:p>
            <a:r>
              <a:rPr lang="en-US" dirty="0" smtClean="0"/>
              <a:t>Other challenges? </a:t>
            </a:r>
          </a:p>
          <a:p>
            <a:endParaRPr lang="en-US" dirty="0"/>
          </a:p>
        </p:txBody>
      </p:sp>
      <p:sp>
        <p:nvSpPr>
          <p:cNvPr id="4" name="Slide Number Placeholder 3"/>
          <p:cNvSpPr>
            <a:spLocks noGrp="1"/>
          </p:cNvSpPr>
          <p:nvPr>
            <p:ph type="sldNum" sz="quarter" idx="4"/>
          </p:nvPr>
        </p:nvSpPr>
        <p:spPr/>
        <p:txBody>
          <a:bodyPr/>
          <a:lstStyle/>
          <a:p>
            <a:fld id="{2D4E2A85-E6E9-45A0-9D3C-F2C9C5496BD5}" type="slidenum">
              <a:rPr lang="en-GB" smtClean="0"/>
              <a:t>5</a:t>
            </a:fld>
            <a:endParaRPr lang="en-GB" dirty="0"/>
          </a:p>
        </p:txBody>
      </p:sp>
    </p:spTree>
    <p:extLst>
      <p:ext uri="{BB962C8B-B14F-4D97-AF65-F5344CB8AC3E}">
        <p14:creationId xmlns:p14="http://schemas.microsoft.com/office/powerpoint/2010/main" val="2489826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Measures to Strengthen Impartiality </a:t>
            </a:r>
            <a:endParaRPr lang="en-US" dirty="0"/>
          </a:p>
        </p:txBody>
      </p:sp>
      <p:sp>
        <p:nvSpPr>
          <p:cNvPr id="3" name="Content Placeholder 2"/>
          <p:cNvSpPr>
            <a:spLocks noGrp="1"/>
          </p:cNvSpPr>
          <p:nvPr>
            <p:ph sz="quarter" idx="1"/>
          </p:nvPr>
        </p:nvSpPr>
        <p:spPr/>
        <p:txBody>
          <a:bodyPr>
            <a:normAutofit fontScale="92500"/>
          </a:bodyPr>
          <a:lstStyle/>
          <a:p>
            <a:r>
              <a:rPr lang="en-US" dirty="0" smtClean="0"/>
              <a:t>Submission of the draft report to the commissioning unit and a regional or central unit simultaneously</a:t>
            </a:r>
          </a:p>
          <a:p>
            <a:r>
              <a:rPr lang="en-US" dirty="0" smtClean="0"/>
              <a:t>“Audit trail” to track comments and responses by the evaluation team </a:t>
            </a:r>
          </a:p>
          <a:p>
            <a:r>
              <a:rPr lang="en-US" dirty="0" smtClean="0"/>
              <a:t>Emphasize use of the Management Response to provide clarifications or express differences of opinion </a:t>
            </a:r>
          </a:p>
          <a:p>
            <a:r>
              <a:rPr lang="en-US" dirty="0" smtClean="0"/>
              <a:t>Scale up M&amp;E staff at the country and regional level </a:t>
            </a:r>
          </a:p>
          <a:p>
            <a:r>
              <a:rPr lang="en-US" dirty="0" smtClean="0"/>
              <a:t>Update guidelines for decentralized evaluations </a:t>
            </a:r>
          </a:p>
          <a:p>
            <a:r>
              <a:rPr lang="en-US" dirty="0" smtClean="0"/>
              <a:t>Communication / training to </a:t>
            </a:r>
            <a:r>
              <a:rPr lang="en-US" smtClean="0"/>
              <a:t>increase awareness </a:t>
            </a:r>
            <a:endParaRPr lang="en-US" dirty="0"/>
          </a:p>
        </p:txBody>
      </p:sp>
      <p:sp>
        <p:nvSpPr>
          <p:cNvPr id="4" name="Slide Number Placeholder 3"/>
          <p:cNvSpPr>
            <a:spLocks noGrp="1"/>
          </p:cNvSpPr>
          <p:nvPr>
            <p:ph type="sldNum" sz="quarter" idx="4"/>
          </p:nvPr>
        </p:nvSpPr>
        <p:spPr/>
        <p:txBody>
          <a:bodyPr/>
          <a:lstStyle/>
          <a:p>
            <a:fld id="{2D4E2A85-E6E9-45A0-9D3C-F2C9C5496BD5}" type="slidenum">
              <a:rPr lang="en-GB" smtClean="0"/>
              <a:t>6</a:t>
            </a:fld>
            <a:endParaRPr lang="en-GB" dirty="0"/>
          </a:p>
        </p:txBody>
      </p:sp>
    </p:spTree>
    <p:extLst>
      <p:ext uri="{BB962C8B-B14F-4D97-AF65-F5344CB8AC3E}">
        <p14:creationId xmlns:p14="http://schemas.microsoft.com/office/powerpoint/2010/main" val="3999132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Quality Assessment – impartiality?</a:t>
            </a:r>
            <a:endParaRPr lang="en-US" dirty="0"/>
          </a:p>
        </p:txBody>
      </p:sp>
      <p:sp>
        <p:nvSpPr>
          <p:cNvPr id="3" name="Content Placeholder 2"/>
          <p:cNvSpPr>
            <a:spLocks noGrp="1"/>
          </p:cNvSpPr>
          <p:nvPr>
            <p:ph sz="quarter" idx="1"/>
          </p:nvPr>
        </p:nvSpPr>
        <p:spPr/>
        <p:txBody>
          <a:bodyPr/>
          <a:lstStyle/>
          <a:p>
            <a:r>
              <a:rPr lang="en-US" dirty="0" smtClean="0"/>
              <a:t>UNDP Quality Assessment of Decentralized Evaluations</a:t>
            </a:r>
          </a:p>
          <a:p>
            <a:pPr lvl="1"/>
            <a:r>
              <a:rPr lang="en-US" dirty="0" smtClean="0"/>
              <a:t>Based on the evaluation report </a:t>
            </a:r>
          </a:p>
          <a:p>
            <a:pPr lvl="1"/>
            <a:r>
              <a:rPr lang="en-US" dirty="0" smtClean="0"/>
              <a:t>QA tool </a:t>
            </a:r>
          </a:p>
          <a:p>
            <a:pPr lvl="2"/>
            <a:r>
              <a:rPr lang="en-US" dirty="0" err="1" smtClean="0"/>
              <a:t>ToR</a:t>
            </a:r>
            <a:r>
              <a:rPr lang="en-US" dirty="0" smtClean="0"/>
              <a:t> / Evaluation subject, scope, purpose / Evaluation Framework / Findings / Conclusions / Recommendations</a:t>
            </a:r>
          </a:p>
          <a:p>
            <a:pPr lvl="1"/>
            <a:r>
              <a:rPr lang="en-US" dirty="0" smtClean="0"/>
              <a:t>No assessment of independence or impartiality (or other aspects of the evaluation process) </a:t>
            </a:r>
          </a:p>
          <a:p>
            <a:pPr marL="365760" lvl="1" indent="0">
              <a:buNone/>
            </a:pPr>
            <a:endParaRPr lang="en-US" dirty="0" smtClean="0"/>
          </a:p>
          <a:p>
            <a:pPr lvl="1"/>
            <a:endParaRPr lang="en-US" dirty="0"/>
          </a:p>
        </p:txBody>
      </p:sp>
      <p:sp>
        <p:nvSpPr>
          <p:cNvPr id="4" name="Slide Number Placeholder 3"/>
          <p:cNvSpPr>
            <a:spLocks noGrp="1"/>
          </p:cNvSpPr>
          <p:nvPr>
            <p:ph type="sldNum" sz="quarter" idx="4"/>
          </p:nvPr>
        </p:nvSpPr>
        <p:spPr/>
        <p:txBody>
          <a:bodyPr/>
          <a:lstStyle/>
          <a:p>
            <a:fld id="{2D4E2A85-E6E9-45A0-9D3C-F2C9C5496BD5}" type="slidenum">
              <a:rPr lang="en-GB" smtClean="0"/>
              <a:t>7</a:t>
            </a:fld>
            <a:endParaRPr lang="en-GB" dirty="0"/>
          </a:p>
        </p:txBody>
      </p:sp>
    </p:spTree>
    <p:extLst>
      <p:ext uri="{BB962C8B-B14F-4D97-AF65-F5344CB8AC3E}">
        <p14:creationId xmlns:p14="http://schemas.microsoft.com/office/powerpoint/2010/main" val="2592862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Practice Exchange </a:t>
            </a:r>
            <a:endParaRPr lang="en-US" dirty="0"/>
          </a:p>
        </p:txBody>
      </p:sp>
      <p:sp>
        <p:nvSpPr>
          <p:cNvPr id="3" name="Content Placeholder 2"/>
          <p:cNvSpPr>
            <a:spLocks noGrp="1"/>
          </p:cNvSpPr>
          <p:nvPr>
            <p:ph sz="quarter" idx="1"/>
          </p:nvPr>
        </p:nvSpPr>
        <p:spPr/>
        <p:txBody>
          <a:bodyPr/>
          <a:lstStyle/>
          <a:p>
            <a:r>
              <a:rPr lang="en-US" dirty="0" smtClean="0"/>
              <a:t>What are your experiences with tools and practices that strengthen impartiality?</a:t>
            </a:r>
          </a:p>
          <a:p>
            <a:r>
              <a:rPr lang="en-US" dirty="0" smtClean="0"/>
              <a:t>How can a central evaluation office assess impartiality (or other process aspects) of a decentralized evaluation as part of a quality assessment system? </a:t>
            </a:r>
            <a:endParaRPr lang="en-US" dirty="0"/>
          </a:p>
        </p:txBody>
      </p:sp>
      <p:sp>
        <p:nvSpPr>
          <p:cNvPr id="4" name="Slide Number Placeholder 3"/>
          <p:cNvSpPr>
            <a:spLocks noGrp="1"/>
          </p:cNvSpPr>
          <p:nvPr>
            <p:ph type="sldNum" sz="quarter" idx="4"/>
          </p:nvPr>
        </p:nvSpPr>
        <p:spPr/>
        <p:txBody>
          <a:bodyPr/>
          <a:lstStyle/>
          <a:p>
            <a:fld id="{2D4E2A85-E6E9-45A0-9D3C-F2C9C5496BD5}" type="slidenum">
              <a:rPr lang="en-GB" smtClean="0"/>
              <a:t>8</a:t>
            </a:fld>
            <a:endParaRPr lang="en-GB" dirty="0"/>
          </a:p>
        </p:txBody>
      </p:sp>
    </p:spTree>
    <p:extLst>
      <p:ext uri="{BB962C8B-B14F-4D97-AF65-F5344CB8AC3E}">
        <p14:creationId xmlns:p14="http://schemas.microsoft.com/office/powerpoint/2010/main" val="1438698560"/>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ocument" ma:contentTypeID="0x01010065A62A358E59364C862F6EEE95AFD037" ma:contentTypeVersion="2" ma:contentTypeDescription="Create a new document." ma:contentTypeScope="" ma:versionID="319ca3f83836d301288780a6d061f504">
  <xsd:schema xmlns:xsd="http://www.w3.org/2001/XMLSchema" xmlns:xs="http://www.w3.org/2001/XMLSchema" xmlns:p="http://schemas.microsoft.com/office/2006/metadata/properties" xmlns:ns2="5ebeba3d-fd60-4dcb-8548-a9fd3c51d9ff" targetNamespace="http://schemas.microsoft.com/office/2006/metadata/properties" ma:root="true" ma:fieldsID="bc7b50402ffe3ccdc748bcfe4d4c9c07" ns2:_="">
    <xsd:import namespace="5ebeba3d-fd60-4dcb-8548-a9fd3c51d9ff"/>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beba3d-fd60-4dcb-8548-a9fd3c51d9ff"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5ebeba3d-fd60-4dcb-8548-a9fd3c51d9ff">UNITOFFICE-31-95</_dlc_DocId>
    <_dlc_DocIdUrl xmlns="5ebeba3d-fd60-4dcb-8548-a9fd3c51d9ff">
      <Url>https://intranet.undp.org/unit/office/eo/eostaffnet/ET/_layouts/DocIdRedir.aspx?ID=UNITOFFICE-31-95</Url>
      <Description>UNITOFFICE-31-95</Description>
    </_dlc_DocIdUrl>
  </documentManagement>
</p:properties>
</file>

<file path=customXml/itemProps1.xml><?xml version="1.0" encoding="utf-8"?>
<ds:datastoreItem xmlns:ds="http://schemas.openxmlformats.org/officeDocument/2006/customXml" ds:itemID="{FCEAAEB2-C598-467D-A6B8-50B2A0A1E30A}">
  <ds:schemaRefs>
    <ds:schemaRef ds:uri="http://schemas.microsoft.com/sharepoint/v3/contenttype/forms"/>
  </ds:schemaRefs>
</ds:datastoreItem>
</file>

<file path=customXml/itemProps2.xml><?xml version="1.0" encoding="utf-8"?>
<ds:datastoreItem xmlns:ds="http://schemas.openxmlformats.org/officeDocument/2006/customXml" ds:itemID="{8FF47F91-1E54-4F0C-8935-A25054CE5D94}">
  <ds:schemaRefs>
    <ds:schemaRef ds:uri="http://schemas.microsoft.com/sharepoint/events"/>
  </ds:schemaRefs>
</ds:datastoreItem>
</file>

<file path=customXml/itemProps3.xml><?xml version="1.0" encoding="utf-8"?>
<ds:datastoreItem xmlns:ds="http://schemas.openxmlformats.org/officeDocument/2006/customXml" ds:itemID="{C5EACD62-0107-4BB5-818C-CC479DE831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beba3d-fd60-4dcb-8548-a9fd3c51d9f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F8B1CA9F-E6FB-4C19-8109-441943A0803C}">
  <ds:schemaRefs>
    <ds:schemaRef ds:uri="http://www.w3.org/XML/1998/namespace"/>
    <ds:schemaRef ds:uri="http://schemas.microsoft.com/office/2006/documentManagement/types"/>
    <ds:schemaRef ds:uri="http://purl.org/dc/elements/1.1/"/>
    <ds:schemaRef ds:uri="http://purl.org/dc/terms/"/>
    <ds:schemaRef ds:uri="http://schemas.microsoft.com/office/2006/metadata/properties"/>
    <ds:schemaRef ds:uri="5ebeba3d-fd60-4dcb-8548-a9fd3c51d9ff"/>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Median</Template>
  <TotalTime>378</TotalTime>
  <Words>644</Words>
  <Application>Microsoft Office PowerPoint</Application>
  <PresentationFormat>On-screen Show (4:3)</PresentationFormat>
  <Paragraphs>66</Paragraphs>
  <Slides>8</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Aharoni</vt:lpstr>
      <vt:lpstr>Arial</vt:lpstr>
      <vt:lpstr>Calibri</vt:lpstr>
      <vt:lpstr>Tw Cen MT</vt:lpstr>
      <vt:lpstr>Wingdings</vt:lpstr>
      <vt:lpstr>Wingdings 2</vt:lpstr>
      <vt:lpstr>Median</vt:lpstr>
      <vt:lpstr>EPE 2015 Ensuring impartiality of decentralized evaluations</vt:lpstr>
      <vt:lpstr>Introduction</vt:lpstr>
      <vt:lpstr>Impartiality: a UNEG Norm</vt:lpstr>
      <vt:lpstr>Evaluations in UNDP</vt:lpstr>
      <vt:lpstr>Challenges to impartiality of DE</vt:lpstr>
      <vt:lpstr>Measures to Strengthen Impartiality </vt:lpstr>
      <vt:lpstr>Quality Assessment – impartiality?</vt:lpstr>
      <vt:lpstr>Evaluation Practice Exchange </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anish pradhan</dc:creator>
  <cp:lastModifiedBy>Heather Bryant</cp:lastModifiedBy>
  <cp:revision>39</cp:revision>
  <dcterms:created xsi:type="dcterms:W3CDTF">2012-06-05T02:38:29Z</dcterms:created>
  <dcterms:modified xsi:type="dcterms:W3CDTF">2015-03-10T22:33:58Z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c339487b-9ee2-4149-b925-0e346cf66f65</vt:lpwstr>
  </property>
  <property fmtid="{D5CDD505-2E9C-101B-9397-08002B2CF9AE}" pid="3" name="ContentTypeId">
    <vt:lpwstr>0x01010065A62A358E59364C862F6EEE95AFD037</vt:lpwstr>
  </property>
</Properties>
</file>