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720" r:id="rId3"/>
    <p:sldMasterId id="2147483732" r:id="rId4"/>
    <p:sldMasterId id="2147483744" r:id="rId5"/>
  </p:sldMasterIdLst>
  <p:notesMasterIdLst>
    <p:notesMasterId r:id="rId20"/>
  </p:notesMasterIdLst>
  <p:handoutMasterIdLst>
    <p:handoutMasterId r:id="rId21"/>
  </p:handoutMasterIdLst>
  <p:sldIdLst>
    <p:sldId id="378" r:id="rId6"/>
    <p:sldId id="379" r:id="rId7"/>
    <p:sldId id="351" r:id="rId8"/>
    <p:sldId id="306" r:id="rId9"/>
    <p:sldId id="387" r:id="rId10"/>
    <p:sldId id="392" r:id="rId11"/>
    <p:sldId id="386" r:id="rId12"/>
    <p:sldId id="388" r:id="rId13"/>
    <p:sldId id="389" r:id="rId14"/>
    <p:sldId id="390" r:id="rId15"/>
    <p:sldId id="391" r:id="rId16"/>
    <p:sldId id="377" r:id="rId17"/>
    <p:sldId id="385" r:id="rId18"/>
    <p:sldId id="364" r:id="rId1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uest" initials="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E6F0"/>
    <a:srgbClr val="FFFFFF"/>
    <a:srgbClr val="2665AD"/>
    <a:srgbClr val="ED8425"/>
    <a:srgbClr val="AFDB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8" autoAdjust="0"/>
    <p:restoredTop sz="96995" autoAdjust="0"/>
  </p:normalViewPr>
  <p:slideViewPr>
    <p:cSldViewPr snapToGrid="0" snapToObjects="1">
      <p:cViewPr varScale="1">
        <p:scale>
          <a:sx n="88" d="100"/>
          <a:sy n="88" d="100"/>
        </p:scale>
        <p:origin x="57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1" d="100"/>
          <a:sy n="51" d="100"/>
        </p:scale>
        <p:origin x="171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97B08B-7D1F-9644-A51E-CDE54DA7CC25}" type="doc">
      <dgm:prSet loTypeId="urn:microsoft.com/office/officeart/2005/8/layout/venn3" loCatId="relationship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s-ES_tradnl"/>
        </a:p>
      </dgm:t>
    </dgm:pt>
    <dgm:pt modelId="{69224E5D-31DF-2D43-B95C-9937B5C63303}">
      <dgm:prSet phldrT="[Texto]" custT="1"/>
      <dgm:spPr/>
      <dgm:t>
        <a:bodyPr/>
        <a:lstStyle/>
        <a:p>
          <a:r>
            <a:rPr lang="en-GB" sz="20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1</a:t>
          </a:r>
        </a:p>
        <a:p>
          <a:r>
            <a:rPr lang="en-GB" sz="16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Structure &amp; clarity of reporting</a:t>
          </a:r>
          <a:endParaRPr lang="en-GB" sz="1600" b="1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gm:t>
    </dgm:pt>
    <dgm:pt modelId="{6CFCD759-099F-904A-898B-E68E28105D14}" type="parTrans" cxnId="{F23481D2-E384-1445-AC1A-6B87291D5735}">
      <dgm:prSet/>
      <dgm:spPr/>
      <dgm:t>
        <a:bodyPr/>
        <a:lstStyle/>
        <a:p>
          <a:endParaRPr lang="es-ES_tradnl"/>
        </a:p>
      </dgm:t>
    </dgm:pt>
    <dgm:pt modelId="{F508ABED-2723-7F4E-BD4D-28782CB002AE}" type="sibTrans" cxnId="{F23481D2-E384-1445-AC1A-6B87291D5735}">
      <dgm:prSet/>
      <dgm:spPr/>
      <dgm:t>
        <a:bodyPr/>
        <a:lstStyle/>
        <a:p>
          <a:endParaRPr lang="es-ES_tradnl"/>
        </a:p>
      </dgm:t>
    </dgm:pt>
    <dgm:pt modelId="{571FB9CE-B290-2C48-AD99-59A2C762C016}">
      <dgm:prSet phldrT="[Texto]" custT="1"/>
      <dgm:spPr/>
      <dgm:t>
        <a:bodyPr/>
        <a:lstStyle/>
        <a:p>
          <a:r>
            <a:rPr lang="en-GB" sz="20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2</a:t>
          </a:r>
        </a:p>
        <a:p>
          <a:r>
            <a:rPr lang="en-GB" sz="16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Completeness and brevity of executive summary</a:t>
          </a:r>
          <a:endParaRPr lang="en-GB" sz="1600" b="1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gm:t>
    </dgm:pt>
    <dgm:pt modelId="{02A52AA6-6360-7B42-805E-765BF679518D}" type="parTrans" cxnId="{5B7B43E0-359A-BC41-AB8E-2D52419305B4}">
      <dgm:prSet/>
      <dgm:spPr/>
      <dgm:t>
        <a:bodyPr/>
        <a:lstStyle/>
        <a:p>
          <a:endParaRPr lang="es-ES_tradnl"/>
        </a:p>
      </dgm:t>
    </dgm:pt>
    <dgm:pt modelId="{F82326B4-F1AB-1443-9909-A5965199DBD8}" type="sibTrans" cxnId="{5B7B43E0-359A-BC41-AB8E-2D52419305B4}">
      <dgm:prSet/>
      <dgm:spPr/>
      <dgm:t>
        <a:bodyPr/>
        <a:lstStyle/>
        <a:p>
          <a:endParaRPr lang="es-ES_tradnl"/>
        </a:p>
      </dgm:t>
    </dgm:pt>
    <dgm:pt modelId="{1D14B0DB-F9F0-0B4B-936E-60CFAF19316B}">
      <dgm:prSet phldrT="[Texto]" custT="1"/>
      <dgm:spPr/>
      <dgm:t>
        <a:bodyPr/>
        <a:lstStyle/>
        <a:p>
          <a:r>
            <a:rPr lang="en-GB" sz="20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3</a:t>
          </a:r>
        </a:p>
        <a:p>
          <a:r>
            <a:rPr lang="en-GB" sz="16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Justification of the design &amp; methodological approach</a:t>
          </a:r>
          <a:endParaRPr lang="en-GB" sz="1600" b="1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gm:t>
    </dgm:pt>
    <dgm:pt modelId="{AF01A28A-7220-3E42-ACCA-15494D9372BD}" type="parTrans" cxnId="{8862ACDE-5B5B-344A-A4B7-B3F9CFF34E03}">
      <dgm:prSet/>
      <dgm:spPr/>
      <dgm:t>
        <a:bodyPr/>
        <a:lstStyle/>
        <a:p>
          <a:endParaRPr lang="es-ES_tradnl"/>
        </a:p>
      </dgm:t>
    </dgm:pt>
    <dgm:pt modelId="{6548FA1C-0A9B-564D-B600-DD0EDAAB0736}" type="sibTrans" cxnId="{8862ACDE-5B5B-344A-A4B7-B3F9CFF34E03}">
      <dgm:prSet/>
      <dgm:spPr/>
      <dgm:t>
        <a:bodyPr/>
        <a:lstStyle/>
        <a:p>
          <a:endParaRPr lang="es-ES_tradnl"/>
        </a:p>
      </dgm:t>
    </dgm:pt>
    <dgm:pt modelId="{463BE98C-E1BD-794A-8BA0-9174F270666A}">
      <dgm:prSet phldrT="[Texto]" custT="1"/>
      <dgm:spPr/>
      <dgm:t>
        <a:bodyPr/>
        <a:lstStyle/>
        <a:p>
          <a:r>
            <a:rPr lang="en-GB" sz="20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4</a:t>
          </a:r>
        </a:p>
        <a:p>
          <a:r>
            <a:rPr lang="en-GB" sz="16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Reliability of data</a:t>
          </a:r>
          <a:endParaRPr lang="en-GB" sz="1600" b="1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gm:t>
    </dgm:pt>
    <dgm:pt modelId="{37352255-1829-B143-BB61-FD6D9AEA4986}" type="parTrans" cxnId="{3AA95C89-A238-DA4F-8FF3-AB38DF8369A9}">
      <dgm:prSet/>
      <dgm:spPr/>
      <dgm:t>
        <a:bodyPr/>
        <a:lstStyle/>
        <a:p>
          <a:endParaRPr lang="es-ES_tradnl"/>
        </a:p>
      </dgm:t>
    </dgm:pt>
    <dgm:pt modelId="{14B9FB6E-D646-8F4D-B0B3-13545D2A6AFD}" type="sibTrans" cxnId="{3AA95C89-A238-DA4F-8FF3-AB38DF8369A9}">
      <dgm:prSet/>
      <dgm:spPr/>
      <dgm:t>
        <a:bodyPr/>
        <a:lstStyle/>
        <a:p>
          <a:endParaRPr lang="es-ES_tradnl"/>
        </a:p>
      </dgm:t>
    </dgm:pt>
    <dgm:pt modelId="{73A180FE-E41D-1649-8608-13367B43D96B}" type="pres">
      <dgm:prSet presAssocID="{6097B08B-7D1F-9644-A51E-CDE54DA7CC2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E38EA76-1A1B-B740-9236-3D324FE2D319}" type="pres">
      <dgm:prSet presAssocID="{69224E5D-31DF-2D43-B95C-9937B5C63303}" presName="Name5" presStyleLbl="vennNode1" presStyleIdx="0" presStyleCnt="4" custLinFactNeighborX="16873" custLinFactNeighborY="343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CD3DDFB-7644-D54E-A2E8-8CA9628BBE44}" type="pres">
      <dgm:prSet presAssocID="{F508ABED-2723-7F4E-BD4D-28782CB002AE}" presName="space" presStyleCnt="0"/>
      <dgm:spPr/>
      <dgm:t>
        <a:bodyPr/>
        <a:lstStyle/>
        <a:p>
          <a:endParaRPr lang="en-GB"/>
        </a:p>
      </dgm:t>
    </dgm:pt>
    <dgm:pt modelId="{A7357653-9784-D946-8BCD-3E41CE3405EB}" type="pres">
      <dgm:prSet presAssocID="{571FB9CE-B290-2C48-AD99-59A2C762C016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F8EF2F3-4386-F54F-AEA3-6353741BBAE2}" type="pres">
      <dgm:prSet presAssocID="{F82326B4-F1AB-1443-9909-A5965199DBD8}" presName="space" presStyleCnt="0"/>
      <dgm:spPr/>
      <dgm:t>
        <a:bodyPr/>
        <a:lstStyle/>
        <a:p>
          <a:endParaRPr lang="en-GB"/>
        </a:p>
      </dgm:t>
    </dgm:pt>
    <dgm:pt modelId="{19A0AF2B-DA78-AA4B-A2F4-AD7E168C1FE0}" type="pres">
      <dgm:prSet presAssocID="{1D14B0DB-F9F0-0B4B-936E-60CFAF19316B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32513F7-9E56-234C-9ABE-12C7B74CA938}" type="pres">
      <dgm:prSet presAssocID="{6548FA1C-0A9B-564D-B600-DD0EDAAB0736}" presName="space" presStyleCnt="0"/>
      <dgm:spPr/>
      <dgm:t>
        <a:bodyPr/>
        <a:lstStyle/>
        <a:p>
          <a:endParaRPr lang="en-GB"/>
        </a:p>
      </dgm:t>
    </dgm:pt>
    <dgm:pt modelId="{65EDDDB8-E3CF-D74E-A603-78E80DDA34AD}" type="pres">
      <dgm:prSet presAssocID="{463BE98C-E1BD-794A-8BA0-9174F270666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40B3B67-5E8D-4866-97CF-04B7C970B80F}" type="presOf" srcId="{6097B08B-7D1F-9644-A51E-CDE54DA7CC25}" destId="{73A180FE-E41D-1649-8608-13367B43D96B}" srcOrd="0" destOrd="0" presId="urn:microsoft.com/office/officeart/2005/8/layout/venn3"/>
    <dgm:cxn modelId="{AFEC0F4C-A17F-4A6F-9A18-8C4DA9E1B64A}" type="presOf" srcId="{463BE98C-E1BD-794A-8BA0-9174F270666A}" destId="{65EDDDB8-E3CF-D74E-A603-78E80DDA34AD}" srcOrd="0" destOrd="0" presId="urn:microsoft.com/office/officeart/2005/8/layout/venn3"/>
    <dgm:cxn modelId="{A842DC26-ABC0-48B5-91D5-3A59DC4C2A16}" type="presOf" srcId="{69224E5D-31DF-2D43-B95C-9937B5C63303}" destId="{2E38EA76-1A1B-B740-9236-3D324FE2D319}" srcOrd="0" destOrd="0" presId="urn:microsoft.com/office/officeart/2005/8/layout/venn3"/>
    <dgm:cxn modelId="{5B7B43E0-359A-BC41-AB8E-2D52419305B4}" srcId="{6097B08B-7D1F-9644-A51E-CDE54DA7CC25}" destId="{571FB9CE-B290-2C48-AD99-59A2C762C016}" srcOrd="1" destOrd="0" parTransId="{02A52AA6-6360-7B42-805E-765BF679518D}" sibTransId="{F82326B4-F1AB-1443-9909-A5965199DBD8}"/>
    <dgm:cxn modelId="{4B22B071-46F7-450B-AF16-68DFF38BCE42}" type="presOf" srcId="{1D14B0DB-F9F0-0B4B-936E-60CFAF19316B}" destId="{19A0AF2B-DA78-AA4B-A2F4-AD7E168C1FE0}" srcOrd="0" destOrd="0" presId="urn:microsoft.com/office/officeart/2005/8/layout/venn3"/>
    <dgm:cxn modelId="{D678CEA8-1959-44D8-9E4F-86B0F3795E0F}" type="presOf" srcId="{571FB9CE-B290-2C48-AD99-59A2C762C016}" destId="{A7357653-9784-D946-8BCD-3E41CE3405EB}" srcOrd="0" destOrd="0" presId="urn:microsoft.com/office/officeart/2005/8/layout/venn3"/>
    <dgm:cxn modelId="{F23481D2-E384-1445-AC1A-6B87291D5735}" srcId="{6097B08B-7D1F-9644-A51E-CDE54DA7CC25}" destId="{69224E5D-31DF-2D43-B95C-9937B5C63303}" srcOrd="0" destOrd="0" parTransId="{6CFCD759-099F-904A-898B-E68E28105D14}" sibTransId="{F508ABED-2723-7F4E-BD4D-28782CB002AE}"/>
    <dgm:cxn modelId="{3AA95C89-A238-DA4F-8FF3-AB38DF8369A9}" srcId="{6097B08B-7D1F-9644-A51E-CDE54DA7CC25}" destId="{463BE98C-E1BD-794A-8BA0-9174F270666A}" srcOrd="3" destOrd="0" parTransId="{37352255-1829-B143-BB61-FD6D9AEA4986}" sibTransId="{14B9FB6E-D646-8F4D-B0B3-13545D2A6AFD}"/>
    <dgm:cxn modelId="{8862ACDE-5B5B-344A-A4B7-B3F9CFF34E03}" srcId="{6097B08B-7D1F-9644-A51E-CDE54DA7CC25}" destId="{1D14B0DB-F9F0-0B4B-936E-60CFAF19316B}" srcOrd="2" destOrd="0" parTransId="{AF01A28A-7220-3E42-ACCA-15494D9372BD}" sibTransId="{6548FA1C-0A9B-564D-B600-DD0EDAAB0736}"/>
    <dgm:cxn modelId="{17589E4C-ED8D-44A5-9A00-B38390C18828}" type="presParOf" srcId="{73A180FE-E41D-1649-8608-13367B43D96B}" destId="{2E38EA76-1A1B-B740-9236-3D324FE2D319}" srcOrd="0" destOrd="0" presId="urn:microsoft.com/office/officeart/2005/8/layout/venn3"/>
    <dgm:cxn modelId="{CB564CA5-0272-42EC-B6F3-6E380E443FB0}" type="presParOf" srcId="{73A180FE-E41D-1649-8608-13367B43D96B}" destId="{6CD3DDFB-7644-D54E-A2E8-8CA9628BBE44}" srcOrd="1" destOrd="0" presId="urn:microsoft.com/office/officeart/2005/8/layout/venn3"/>
    <dgm:cxn modelId="{A1472B27-E83B-4512-9CF2-382064DBA463}" type="presParOf" srcId="{73A180FE-E41D-1649-8608-13367B43D96B}" destId="{A7357653-9784-D946-8BCD-3E41CE3405EB}" srcOrd="2" destOrd="0" presId="urn:microsoft.com/office/officeart/2005/8/layout/venn3"/>
    <dgm:cxn modelId="{DE605578-F577-42BD-BCB8-7E290CA97983}" type="presParOf" srcId="{73A180FE-E41D-1649-8608-13367B43D96B}" destId="{BF8EF2F3-4386-F54F-AEA3-6353741BBAE2}" srcOrd="3" destOrd="0" presId="urn:microsoft.com/office/officeart/2005/8/layout/venn3"/>
    <dgm:cxn modelId="{0C2F67F5-B051-4485-88F8-62F50C08816C}" type="presParOf" srcId="{73A180FE-E41D-1649-8608-13367B43D96B}" destId="{19A0AF2B-DA78-AA4B-A2F4-AD7E168C1FE0}" srcOrd="4" destOrd="0" presId="urn:microsoft.com/office/officeart/2005/8/layout/venn3"/>
    <dgm:cxn modelId="{1C9835EA-0A22-4B18-A1CE-716F8272F072}" type="presParOf" srcId="{73A180FE-E41D-1649-8608-13367B43D96B}" destId="{A32513F7-9E56-234C-9ABE-12C7B74CA938}" srcOrd="5" destOrd="0" presId="urn:microsoft.com/office/officeart/2005/8/layout/venn3"/>
    <dgm:cxn modelId="{FD290703-839F-476A-B83E-22D165DFD5AA}" type="presParOf" srcId="{73A180FE-E41D-1649-8608-13367B43D96B}" destId="{65EDDDB8-E3CF-D74E-A603-78E80DDA34AD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97B08B-7D1F-9644-A51E-CDE54DA7CC25}" type="doc">
      <dgm:prSet loTypeId="urn:microsoft.com/office/officeart/2005/8/layout/venn3" loCatId="relationship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s-ES_tradnl"/>
        </a:p>
      </dgm:t>
    </dgm:pt>
    <dgm:pt modelId="{69224E5D-31DF-2D43-B95C-9937B5C63303}">
      <dgm:prSet phldrT="[Texto]" custT="1"/>
      <dgm:spPr/>
      <dgm:t>
        <a:bodyPr/>
        <a:lstStyle/>
        <a:p>
          <a:r>
            <a:rPr lang="en-GB" sz="20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5</a:t>
          </a:r>
        </a:p>
        <a:p>
          <a:r>
            <a:rPr lang="en-GB" sz="16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Soundness of the analysis &amp; credibility of the findings</a:t>
          </a:r>
          <a:endParaRPr lang="en-GB" sz="1600" b="1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gm:t>
    </dgm:pt>
    <dgm:pt modelId="{6CFCD759-099F-904A-898B-E68E28105D14}" type="parTrans" cxnId="{F23481D2-E384-1445-AC1A-6B87291D5735}">
      <dgm:prSet/>
      <dgm:spPr/>
      <dgm:t>
        <a:bodyPr/>
        <a:lstStyle/>
        <a:p>
          <a:endParaRPr lang="es-ES_tradnl"/>
        </a:p>
      </dgm:t>
    </dgm:pt>
    <dgm:pt modelId="{F508ABED-2723-7F4E-BD4D-28782CB002AE}" type="sibTrans" cxnId="{F23481D2-E384-1445-AC1A-6B87291D5735}">
      <dgm:prSet/>
      <dgm:spPr/>
      <dgm:t>
        <a:bodyPr/>
        <a:lstStyle/>
        <a:p>
          <a:endParaRPr lang="es-ES_tradnl"/>
        </a:p>
      </dgm:t>
    </dgm:pt>
    <dgm:pt modelId="{571FB9CE-B290-2C48-AD99-59A2C762C016}">
      <dgm:prSet phldrT="[Texto]" custT="1"/>
      <dgm:spPr/>
      <dgm:t>
        <a:bodyPr/>
        <a:lstStyle/>
        <a:p>
          <a:r>
            <a:rPr lang="en-GB" sz="20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6</a:t>
          </a:r>
        </a:p>
        <a:p>
          <a:r>
            <a:rPr lang="en-GB" sz="16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Validity of the conclusions </a:t>
          </a:r>
          <a:endParaRPr lang="en-GB" sz="1600" b="1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gm:t>
    </dgm:pt>
    <dgm:pt modelId="{02A52AA6-6360-7B42-805E-765BF679518D}" type="parTrans" cxnId="{5B7B43E0-359A-BC41-AB8E-2D52419305B4}">
      <dgm:prSet/>
      <dgm:spPr/>
      <dgm:t>
        <a:bodyPr/>
        <a:lstStyle/>
        <a:p>
          <a:endParaRPr lang="es-ES_tradnl"/>
        </a:p>
      </dgm:t>
    </dgm:pt>
    <dgm:pt modelId="{F82326B4-F1AB-1443-9909-A5965199DBD8}" type="sibTrans" cxnId="{5B7B43E0-359A-BC41-AB8E-2D52419305B4}">
      <dgm:prSet/>
      <dgm:spPr/>
      <dgm:t>
        <a:bodyPr/>
        <a:lstStyle/>
        <a:p>
          <a:endParaRPr lang="es-ES_tradnl"/>
        </a:p>
      </dgm:t>
    </dgm:pt>
    <dgm:pt modelId="{1D14B0DB-F9F0-0B4B-936E-60CFAF19316B}">
      <dgm:prSet phldrT="[Texto]" custT="1"/>
      <dgm:spPr/>
      <dgm:t>
        <a:bodyPr/>
        <a:lstStyle/>
        <a:p>
          <a:r>
            <a:rPr lang="en-GB" sz="20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7</a:t>
          </a:r>
        </a:p>
        <a:p>
          <a:r>
            <a:rPr lang="en-GB" sz="16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Usefulness of the </a:t>
          </a:r>
          <a:r>
            <a:rPr lang="en-GB" sz="1600" b="1" noProof="0" dirty="0" err="1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recommen-dations</a:t>
          </a:r>
          <a:endParaRPr lang="en-GB" sz="1600" b="1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gm:t>
    </dgm:pt>
    <dgm:pt modelId="{AF01A28A-7220-3E42-ACCA-15494D9372BD}" type="parTrans" cxnId="{8862ACDE-5B5B-344A-A4B7-B3F9CFF34E03}">
      <dgm:prSet/>
      <dgm:spPr/>
      <dgm:t>
        <a:bodyPr/>
        <a:lstStyle/>
        <a:p>
          <a:endParaRPr lang="es-ES_tradnl"/>
        </a:p>
      </dgm:t>
    </dgm:pt>
    <dgm:pt modelId="{6548FA1C-0A9B-564D-B600-DD0EDAAB0736}" type="sibTrans" cxnId="{8862ACDE-5B5B-344A-A4B7-B3F9CFF34E03}">
      <dgm:prSet/>
      <dgm:spPr/>
      <dgm:t>
        <a:bodyPr/>
        <a:lstStyle/>
        <a:p>
          <a:endParaRPr lang="es-ES_tradnl"/>
        </a:p>
      </dgm:t>
    </dgm:pt>
    <dgm:pt modelId="{463BE98C-E1BD-794A-8BA0-9174F270666A}">
      <dgm:prSet phldrT="[Texto]" custT="1"/>
      <dgm:spPr/>
      <dgm:t>
        <a:bodyPr/>
        <a:lstStyle/>
        <a:p>
          <a:r>
            <a:rPr lang="en-GB" sz="20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8</a:t>
          </a:r>
        </a:p>
        <a:p>
          <a:r>
            <a:rPr lang="en-GB" sz="1600" b="1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Meeting the needs stated in the </a:t>
          </a:r>
          <a:r>
            <a:rPr lang="en-GB" sz="1600" b="1" noProof="0" dirty="0" err="1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ToR</a:t>
          </a:r>
          <a:endParaRPr lang="en-GB" sz="1600" b="1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gm:t>
    </dgm:pt>
    <dgm:pt modelId="{37352255-1829-B143-BB61-FD6D9AEA4986}" type="parTrans" cxnId="{3AA95C89-A238-DA4F-8FF3-AB38DF8369A9}">
      <dgm:prSet/>
      <dgm:spPr/>
      <dgm:t>
        <a:bodyPr/>
        <a:lstStyle/>
        <a:p>
          <a:endParaRPr lang="es-ES_tradnl"/>
        </a:p>
      </dgm:t>
    </dgm:pt>
    <dgm:pt modelId="{14B9FB6E-D646-8F4D-B0B3-13545D2A6AFD}" type="sibTrans" cxnId="{3AA95C89-A238-DA4F-8FF3-AB38DF8369A9}">
      <dgm:prSet/>
      <dgm:spPr/>
      <dgm:t>
        <a:bodyPr/>
        <a:lstStyle/>
        <a:p>
          <a:endParaRPr lang="es-ES_tradnl"/>
        </a:p>
      </dgm:t>
    </dgm:pt>
    <dgm:pt modelId="{73A180FE-E41D-1649-8608-13367B43D96B}" type="pres">
      <dgm:prSet presAssocID="{6097B08B-7D1F-9644-A51E-CDE54DA7CC2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E38EA76-1A1B-B740-9236-3D324FE2D319}" type="pres">
      <dgm:prSet presAssocID="{69224E5D-31DF-2D43-B95C-9937B5C63303}" presName="Name5" presStyleLbl="vennNode1" presStyleIdx="0" presStyleCnt="4" custLinFactNeighborX="-21816" custLinFactNeighborY="-118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CD3DDFB-7644-D54E-A2E8-8CA9628BBE44}" type="pres">
      <dgm:prSet presAssocID="{F508ABED-2723-7F4E-BD4D-28782CB002AE}" presName="space" presStyleCnt="0"/>
      <dgm:spPr/>
      <dgm:t>
        <a:bodyPr/>
        <a:lstStyle/>
        <a:p>
          <a:endParaRPr lang="en-GB"/>
        </a:p>
      </dgm:t>
    </dgm:pt>
    <dgm:pt modelId="{A7357653-9784-D946-8BCD-3E41CE3405EB}" type="pres">
      <dgm:prSet presAssocID="{571FB9CE-B290-2C48-AD99-59A2C762C016}" presName="Name5" presStyleLbl="vennNode1" presStyleIdx="1" presStyleCnt="4" custLinFactNeighborX="-21816" custLinFactNeighborY="-118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F8EF2F3-4386-F54F-AEA3-6353741BBAE2}" type="pres">
      <dgm:prSet presAssocID="{F82326B4-F1AB-1443-9909-A5965199DBD8}" presName="space" presStyleCnt="0"/>
      <dgm:spPr/>
      <dgm:t>
        <a:bodyPr/>
        <a:lstStyle/>
        <a:p>
          <a:endParaRPr lang="en-GB"/>
        </a:p>
      </dgm:t>
    </dgm:pt>
    <dgm:pt modelId="{19A0AF2B-DA78-AA4B-A2F4-AD7E168C1FE0}" type="pres">
      <dgm:prSet presAssocID="{1D14B0DB-F9F0-0B4B-936E-60CFAF19316B}" presName="Name5" presStyleLbl="vennNode1" presStyleIdx="2" presStyleCnt="4" custScaleX="104662" custLinFactNeighborX="-21816" custLinFactNeighborY="-118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32513F7-9E56-234C-9ABE-12C7B74CA938}" type="pres">
      <dgm:prSet presAssocID="{6548FA1C-0A9B-564D-B600-DD0EDAAB0736}" presName="space" presStyleCnt="0"/>
      <dgm:spPr/>
      <dgm:t>
        <a:bodyPr/>
        <a:lstStyle/>
        <a:p>
          <a:endParaRPr lang="en-GB"/>
        </a:p>
      </dgm:t>
    </dgm:pt>
    <dgm:pt modelId="{65EDDDB8-E3CF-D74E-A603-78E80DDA34AD}" type="pres">
      <dgm:prSet presAssocID="{463BE98C-E1BD-794A-8BA0-9174F270666A}" presName="Name5" presStyleLbl="vennNode1" presStyleIdx="3" presStyleCnt="4" custScaleX="107248" custLinFactNeighborX="-21816" custLinFactNeighborY="-118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7C5A0E5-DE5B-4D49-B1C5-F5C5BFA607BE}" type="presOf" srcId="{6097B08B-7D1F-9644-A51E-CDE54DA7CC25}" destId="{73A180FE-E41D-1649-8608-13367B43D96B}" srcOrd="0" destOrd="0" presId="urn:microsoft.com/office/officeart/2005/8/layout/venn3"/>
    <dgm:cxn modelId="{252EF2FD-BAAA-47FB-991A-B213438C461E}" type="presOf" srcId="{463BE98C-E1BD-794A-8BA0-9174F270666A}" destId="{65EDDDB8-E3CF-D74E-A603-78E80DDA34AD}" srcOrd="0" destOrd="0" presId="urn:microsoft.com/office/officeart/2005/8/layout/venn3"/>
    <dgm:cxn modelId="{8862ACDE-5B5B-344A-A4B7-B3F9CFF34E03}" srcId="{6097B08B-7D1F-9644-A51E-CDE54DA7CC25}" destId="{1D14B0DB-F9F0-0B4B-936E-60CFAF19316B}" srcOrd="2" destOrd="0" parTransId="{AF01A28A-7220-3E42-ACCA-15494D9372BD}" sibTransId="{6548FA1C-0A9B-564D-B600-DD0EDAAB0736}"/>
    <dgm:cxn modelId="{6CD2FDBF-059F-4633-B3FF-F6D82923083C}" type="presOf" srcId="{69224E5D-31DF-2D43-B95C-9937B5C63303}" destId="{2E38EA76-1A1B-B740-9236-3D324FE2D319}" srcOrd="0" destOrd="0" presId="urn:microsoft.com/office/officeart/2005/8/layout/venn3"/>
    <dgm:cxn modelId="{3AA95C89-A238-DA4F-8FF3-AB38DF8369A9}" srcId="{6097B08B-7D1F-9644-A51E-CDE54DA7CC25}" destId="{463BE98C-E1BD-794A-8BA0-9174F270666A}" srcOrd="3" destOrd="0" parTransId="{37352255-1829-B143-BB61-FD6D9AEA4986}" sibTransId="{14B9FB6E-D646-8F4D-B0B3-13545D2A6AFD}"/>
    <dgm:cxn modelId="{1E3605F1-D7FF-48EB-B563-D4806FC01FD0}" type="presOf" srcId="{1D14B0DB-F9F0-0B4B-936E-60CFAF19316B}" destId="{19A0AF2B-DA78-AA4B-A2F4-AD7E168C1FE0}" srcOrd="0" destOrd="0" presId="urn:microsoft.com/office/officeart/2005/8/layout/venn3"/>
    <dgm:cxn modelId="{F23481D2-E384-1445-AC1A-6B87291D5735}" srcId="{6097B08B-7D1F-9644-A51E-CDE54DA7CC25}" destId="{69224E5D-31DF-2D43-B95C-9937B5C63303}" srcOrd="0" destOrd="0" parTransId="{6CFCD759-099F-904A-898B-E68E28105D14}" sibTransId="{F508ABED-2723-7F4E-BD4D-28782CB002AE}"/>
    <dgm:cxn modelId="{03B25023-147C-4C4F-969D-D181847CB29B}" type="presOf" srcId="{571FB9CE-B290-2C48-AD99-59A2C762C016}" destId="{A7357653-9784-D946-8BCD-3E41CE3405EB}" srcOrd="0" destOrd="0" presId="urn:microsoft.com/office/officeart/2005/8/layout/venn3"/>
    <dgm:cxn modelId="{5B7B43E0-359A-BC41-AB8E-2D52419305B4}" srcId="{6097B08B-7D1F-9644-A51E-CDE54DA7CC25}" destId="{571FB9CE-B290-2C48-AD99-59A2C762C016}" srcOrd="1" destOrd="0" parTransId="{02A52AA6-6360-7B42-805E-765BF679518D}" sibTransId="{F82326B4-F1AB-1443-9909-A5965199DBD8}"/>
    <dgm:cxn modelId="{6F72D918-7C4B-46B5-BC4B-445DE95687B9}" type="presParOf" srcId="{73A180FE-E41D-1649-8608-13367B43D96B}" destId="{2E38EA76-1A1B-B740-9236-3D324FE2D319}" srcOrd="0" destOrd="0" presId="urn:microsoft.com/office/officeart/2005/8/layout/venn3"/>
    <dgm:cxn modelId="{4280CAEA-9BE7-4FC6-AD75-78609833F54A}" type="presParOf" srcId="{73A180FE-E41D-1649-8608-13367B43D96B}" destId="{6CD3DDFB-7644-D54E-A2E8-8CA9628BBE44}" srcOrd="1" destOrd="0" presId="urn:microsoft.com/office/officeart/2005/8/layout/venn3"/>
    <dgm:cxn modelId="{E311F675-863A-4D44-8CEC-B9D45A950527}" type="presParOf" srcId="{73A180FE-E41D-1649-8608-13367B43D96B}" destId="{A7357653-9784-D946-8BCD-3E41CE3405EB}" srcOrd="2" destOrd="0" presId="urn:microsoft.com/office/officeart/2005/8/layout/venn3"/>
    <dgm:cxn modelId="{EB2F88FD-E6BD-48BB-900A-9C7CAE5523B0}" type="presParOf" srcId="{73A180FE-E41D-1649-8608-13367B43D96B}" destId="{BF8EF2F3-4386-F54F-AEA3-6353741BBAE2}" srcOrd="3" destOrd="0" presId="urn:microsoft.com/office/officeart/2005/8/layout/venn3"/>
    <dgm:cxn modelId="{1BA3FE75-DDE8-4477-9C87-00D5B70C0DF9}" type="presParOf" srcId="{73A180FE-E41D-1649-8608-13367B43D96B}" destId="{19A0AF2B-DA78-AA4B-A2F4-AD7E168C1FE0}" srcOrd="4" destOrd="0" presId="urn:microsoft.com/office/officeart/2005/8/layout/venn3"/>
    <dgm:cxn modelId="{4BB1A8DE-A1CB-42CD-BEB8-E55EC730D4A3}" type="presParOf" srcId="{73A180FE-E41D-1649-8608-13367B43D96B}" destId="{A32513F7-9E56-234C-9ABE-12C7B74CA938}" srcOrd="5" destOrd="0" presId="urn:microsoft.com/office/officeart/2005/8/layout/venn3"/>
    <dgm:cxn modelId="{CB1AF232-89DB-4E5D-A24A-0D34B2CF5682}" type="presParOf" srcId="{73A180FE-E41D-1649-8608-13367B43D96B}" destId="{65EDDDB8-E3CF-D74E-A603-78E80DDA34AD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8EA76-1A1B-B740-9236-3D324FE2D319}">
      <dsp:nvSpPr>
        <dsp:cNvPr id="0" name=""/>
        <dsp:cNvSpPr/>
      </dsp:nvSpPr>
      <dsp:spPr>
        <a:xfrm>
          <a:off x="237940" y="2505"/>
          <a:ext cx="2258094" cy="2258094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4270" tIns="25400" rIns="12427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1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Structure &amp; clarity of reporting</a:t>
          </a:r>
          <a:endParaRPr lang="en-GB" sz="1600" b="1" kern="1200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sp:txBody>
      <dsp:txXfrm>
        <a:off x="568630" y="333195"/>
        <a:ext cx="1596714" cy="1596714"/>
      </dsp:txXfrm>
    </dsp:sp>
    <dsp:sp modelId="{A7357653-9784-D946-8BCD-3E41CE3405EB}">
      <dsp:nvSpPr>
        <dsp:cNvPr id="0" name=""/>
        <dsp:cNvSpPr/>
      </dsp:nvSpPr>
      <dsp:spPr>
        <a:xfrm>
          <a:off x="1968214" y="1252"/>
          <a:ext cx="2258094" cy="2258094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4270" tIns="25400" rIns="12427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2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Completeness and brevity of executive summary</a:t>
          </a:r>
          <a:endParaRPr lang="en-GB" sz="1600" b="1" kern="1200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sp:txBody>
      <dsp:txXfrm>
        <a:off x="2298904" y="331942"/>
        <a:ext cx="1596714" cy="1596714"/>
      </dsp:txXfrm>
    </dsp:sp>
    <dsp:sp modelId="{19A0AF2B-DA78-AA4B-A2F4-AD7E168C1FE0}">
      <dsp:nvSpPr>
        <dsp:cNvPr id="0" name=""/>
        <dsp:cNvSpPr/>
      </dsp:nvSpPr>
      <dsp:spPr>
        <a:xfrm>
          <a:off x="3774690" y="1252"/>
          <a:ext cx="2258094" cy="2258094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4270" tIns="25400" rIns="12427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3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Justification of the design &amp; methodological approach</a:t>
          </a:r>
          <a:endParaRPr lang="en-GB" sz="1600" b="1" kern="1200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sp:txBody>
      <dsp:txXfrm>
        <a:off x="4105380" y="331942"/>
        <a:ext cx="1596714" cy="1596714"/>
      </dsp:txXfrm>
    </dsp:sp>
    <dsp:sp modelId="{65EDDDB8-E3CF-D74E-A603-78E80DDA34AD}">
      <dsp:nvSpPr>
        <dsp:cNvPr id="0" name=""/>
        <dsp:cNvSpPr/>
      </dsp:nvSpPr>
      <dsp:spPr>
        <a:xfrm>
          <a:off x="5581166" y="1252"/>
          <a:ext cx="2258094" cy="2258094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4270" tIns="25400" rIns="12427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4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Reliability of data</a:t>
          </a:r>
          <a:endParaRPr lang="en-GB" sz="1600" b="1" kern="1200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sp:txBody>
      <dsp:txXfrm>
        <a:off x="5911856" y="331942"/>
        <a:ext cx="1596714" cy="15967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8EA76-1A1B-B740-9236-3D324FE2D319}">
      <dsp:nvSpPr>
        <dsp:cNvPr id="0" name=""/>
        <dsp:cNvSpPr/>
      </dsp:nvSpPr>
      <dsp:spPr>
        <a:xfrm>
          <a:off x="194504" y="0"/>
          <a:ext cx="2258615" cy="225861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4299" tIns="25400" rIns="124299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5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Soundness of the analysis &amp; credibility of the findings</a:t>
          </a:r>
          <a:endParaRPr lang="en-GB" sz="1600" b="1" kern="1200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sp:txBody>
      <dsp:txXfrm>
        <a:off x="525271" y="330767"/>
        <a:ext cx="1597081" cy="1597081"/>
      </dsp:txXfrm>
    </dsp:sp>
    <dsp:sp modelId="{A7357653-9784-D946-8BCD-3E41CE3405EB}">
      <dsp:nvSpPr>
        <dsp:cNvPr id="0" name=""/>
        <dsp:cNvSpPr/>
      </dsp:nvSpPr>
      <dsp:spPr>
        <a:xfrm>
          <a:off x="2001397" y="0"/>
          <a:ext cx="2258615" cy="225861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4299" tIns="25400" rIns="124299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6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Validity of the conclusions </a:t>
          </a:r>
          <a:endParaRPr lang="en-GB" sz="1600" b="1" kern="1200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sp:txBody>
      <dsp:txXfrm>
        <a:off x="2332164" y="330767"/>
        <a:ext cx="1597081" cy="1597081"/>
      </dsp:txXfrm>
    </dsp:sp>
    <dsp:sp modelId="{19A0AF2B-DA78-AA4B-A2F4-AD7E168C1FE0}">
      <dsp:nvSpPr>
        <dsp:cNvPr id="0" name=""/>
        <dsp:cNvSpPr/>
      </dsp:nvSpPr>
      <dsp:spPr>
        <a:xfrm>
          <a:off x="3808289" y="0"/>
          <a:ext cx="2363912" cy="225861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4299" tIns="25400" rIns="124299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7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Usefulness of the </a:t>
          </a:r>
          <a:r>
            <a:rPr lang="en-GB" sz="1600" b="1" kern="1200" noProof="0" dirty="0" err="1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recommen-dations</a:t>
          </a:r>
          <a:endParaRPr lang="en-GB" sz="1600" b="1" kern="1200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sp:txBody>
      <dsp:txXfrm>
        <a:off x="4154476" y="330767"/>
        <a:ext cx="1671538" cy="1597081"/>
      </dsp:txXfrm>
    </dsp:sp>
    <dsp:sp modelId="{65EDDDB8-E3CF-D74E-A603-78E80DDA34AD}">
      <dsp:nvSpPr>
        <dsp:cNvPr id="0" name=""/>
        <dsp:cNvSpPr/>
      </dsp:nvSpPr>
      <dsp:spPr>
        <a:xfrm>
          <a:off x="5720479" y="0"/>
          <a:ext cx="2422320" cy="2258615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4299" tIns="25400" rIns="124299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8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Meeting the needs stated in the </a:t>
          </a:r>
          <a:r>
            <a:rPr lang="en-GB" sz="1600" b="1" kern="1200" noProof="0" dirty="0" err="1" smtClean="0">
              <a:solidFill>
                <a:schemeClr val="tx2">
                  <a:lumMod val="75000"/>
                </a:schemeClr>
              </a:solidFill>
              <a:latin typeface="Gill Sans MT" panose="020B0502020104020203" pitchFamily="34" charset="0"/>
            </a:rPr>
            <a:t>ToR</a:t>
          </a:r>
          <a:endParaRPr lang="en-GB" sz="1600" b="1" kern="1200" noProof="0" dirty="0">
            <a:solidFill>
              <a:schemeClr val="tx2">
                <a:lumMod val="75000"/>
              </a:schemeClr>
            </a:solidFill>
            <a:latin typeface="Gill Sans MT" panose="020B0502020104020203" pitchFamily="34" charset="0"/>
          </a:endParaRPr>
        </a:p>
      </dsp:txBody>
      <dsp:txXfrm>
        <a:off x="6075220" y="330767"/>
        <a:ext cx="1712838" cy="1597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475E8-AA94-440E-BBA6-AA87B161971B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A5508-A35D-49B2-B8DB-D9876C72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4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5FB2453-1C9A-4186-83A6-DAE31080C94D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B686553-B735-46A6-B353-F404BCCF47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93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175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4AB0-668B-4C7C-B9EA-98E447B96BD1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56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DD6F6-43AD-4D8B-9412-6960E7EF8EAA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10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D98B-3C90-4B9D-9402-C08A64B20A0C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36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4AB0-668B-4C7C-B9EA-98E447B96B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513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D8C6-5A6B-41A2-9AF9-757B37E72D2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981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0A85E-D8A0-42EF-8142-0DADA213AF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150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E1E-6011-48A8-8BC7-F84BEF5FA3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21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245-53EB-4AC1-AABB-F7F83CE4DC9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051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4B9B-B235-49B7-BF98-BA7F65DE466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837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37C0-2873-4C41-B5DD-A2DEC988EEC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6260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B02C-CBBB-433F-9D8D-BB2D50AFD7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84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D8C6-5A6B-41A2-9AF9-757B37E72D28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62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455A-3868-4345-A75E-BA15F6305E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3045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DD6F6-43AD-4D8B-9412-6960E7EF8EA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3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D98B-3C90-4B9D-9402-C08A64B20A0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999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4AB0-668B-4C7C-B9EA-98E447B96B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6097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D8C6-5A6B-41A2-9AF9-757B37E72D2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705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0A85E-D8A0-42EF-8142-0DADA213AF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3801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E1E-6011-48A8-8BC7-F84BEF5FA3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2097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245-53EB-4AC1-AABB-F7F83CE4DC9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2310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4B9B-B235-49B7-BF98-BA7F65DE466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896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37C0-2873-4C41-B5DD-A2DEC988EEC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35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0A85E-D8A0-42EF-8142-0DADA213AFAF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14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B02C-CBBB-433F-9D8D-BB2D50AFD7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7215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455A-3868-4345-A75E-BA15F6305E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3592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DD6F6-43AD-4D8B-9412-6960E7EF8EA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176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D98B-3C90-4B9D-9402-C08A64B20A0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3496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4AB0-668B-4C7C-B9EA-98E447B96B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1243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D8C6-5A6B-41A2-9AF9-757B37E72D2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073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0A85E-D8A0-42EF-8142-0DADA213AF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3044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E1E-6011-48A8-8BC7-F84BEF5FA3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0457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245-53EB-4AC1-AABB-F7F83CE4DC9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6503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4B9B-B235-49B7-BF98-BA7F65DE466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11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E1E-6011-48A8-8BC7-F84BEF5FA3D1}" type="datetime1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1286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37C0-2873-4C41-B5DD-A2DEC988EEC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6719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B02C-CBBB-433F-9D8D-BB2D50AFD7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2069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455A-3868-4345-A75E-BA15F6305E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0643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DD6F6-43AD-4D8B-9412-6960E7EF8EA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244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D98B-3C90-4B9D-9402-C08A64B20A0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4013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4A7E1-EE17-4F8C-9342-96FD3AF6095A}" type="datetime1">
              <a:rPr lang="es-ES"/>
              <a:pPr>
                <a:defRPr/>
              </a:pPr>
              <a:t>05/03/2015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Branch at 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04FD3-FC8B-4C13-9F24-5CBC61C0B8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5051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EC994-395B-4B0F-A3FC-1475265FD2A6}" type="datetime1">
              <a:rPr lang="es-ES"/>
              <a:pPr>
                <a:defRPr/>
              </a:pPr>
              <a:t>05/03/2015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Branch at 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69686-3D71-4AC3-98DB-33937C4D14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5208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7BE6A-6709-4389-864E-6D81B6723EB0}" type="datetime1">
              <a:rPr lang="es-ES"/>
              <a:pPr>
                <a:defRPr/>
              </a:pPr>
              <a:t>05/03/2015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Branch at 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EB410-0628-4A8A-8538-59EA17BD52E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8211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4767C-F602-459C-98ED-316077867E94}" type="datetime1">
              <a:rPr lang="es-ES"/>
              <a:pPr>
                <a:defRPr/>
              </a:pPr>
              <a:t>05/03/2015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Branch at DOS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F790C-8BBB-420D-BD3F-E9DA90A98F6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705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1E31C-DC01-4BBF-A12F-0EE1E957C596}" type="datetime1">
              <a:rPr lang="es-ES"/>
              <a:pPr>
                <a:defRPr/>
              </a:pPr>
              <a:t>05/03/2015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Branch at DOS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09519-FA38-4DA6-B003-1017339DFD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873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245-53EB-4AC1-AABB-F7F83CE4DC90}" type="datetime1">
              <a:rPr lang="en-US" smtClean="0"/>
              <a:t>3/5/2015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995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B6622-D4F5-4AE2-BAAB-661C287CF3DC}" type="datetime1">
              <a:rPr lang="es-ES"/>
              <a:pPr>
                <a:defRPr/>
              </a:pPr>
              <a:t>05/03/2015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Branch at DOS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8F09D-3D95-45AE-945C-967C9885F1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6375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E3B68-A11C-47FA-A250-F459D43EC5DB}" type="datetime1">
              <a:rPr lang="es-ES"/>
              <a:pPr>
                <a:defRPr/>
              </a:pPr>
              <a:t>05/03/2015</a:t>
            </a:fld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Branch at DOS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DA9A0-98FD-4D2C-B8D8-A6810A11744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764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E0944-5A50-4B83-B789-D8A4BD6776CD}" type="datetime1">
              <a:rPr lang="es-ES"/>
              <a:pPr>
                <a:defRPr/>
              </a:pPr>
              <a:t>05/03/2015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Branch at DOS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EC117-086D-4553-B6F3-DF01AE468E3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68374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23E50-FF95-454A-AF9F-0BEE1A9F4E0F}" type="datetime1">
              <a:rPr lang="es-ES"/>
              <a:pPr>
                <a:defRPr/>
              </a:pPr>
              <a:t>05/03/2015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Branch at DOS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22FD3-4177-426B-9F80-6A294BF95B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9068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0EA67-79F3-48E5-BB98-F615E39EE700}" type="datetime1">
              <a:rPr lang="es-ES"/>
              <a:pPr>
                <a:defRPr/>
              </a:pPr>
              <a:t>05/03/2015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Branch at 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EC8C4-87ED-4364-96AD-1DF8A82936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16313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41AEE-E612-4226-866E-F1D3E12FCAC7}" type="datetime1">
              <a:rPr lang="es-ES"/>
              <a:pPr>
                <a:defRPr/>
              </a:pPr>
              <a:t>05/03/2015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Branch at 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39C18-0B11-483F-A26E-8476093515A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709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4B9B-B235-49B7-BF98-BA7F65DE4664}" type="datetime1">
              <a:rPr lang="en-US" smtClean="0"/>
              <a:t>3/5/2015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6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37C0-2873-4C41-B5DD-A2DEC988EECD}" type="datetime1">
              <a:rPr lang="en-US" smtClean="0"/>
              <a:t>3/5/2015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7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B02C-CBBB-433F-9D8D-BB2D50AFD7E0}" type="datetime1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5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455A-3868-4345-A75E-BA15F6305EC8}" type="datetime1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52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82FA0-8830-43DF-BF6F-F96A14EBBB3E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8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grayscl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82FA0-8830-43DF-BF6F-F96A14EBBB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69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grayscl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82FA0-8830-43DF-BF6F-F96A14EBBB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94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82FA0-8830-43DF-BF6F-F96A14EBBB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 March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9AD8F-7F81-A741-B074-6697F27F88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920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fr-FR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fr-FR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94A4103-C4F2-4E9F-9345-0400947AD192}" type="datetime1">
              <a:rPr lang="es-ES">
                <a:ea typeface="ＭＳ Ｐゴシック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05/03/2015</a:t>
            </a:fld>
            <a:endParaRPr lang="fr-FR" dirty="0"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4400"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Evaluation </a:t>
            </a:r>
            <a:r>
              <a:rPr lang="fr-FR" err="1">
                <a:solidFill>
                  <a:prstClr val="black">
                    <a:tint val="75000"/>
                  </a:prstClr>
                </a:solidFill>
              </a:rPr>
              <a:t>Branch</a:t>
            </a:r>
            <a:r>
              <a:rPr lang="fr-FR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fr-FR" err="1">
                <a:solidFill>
                  <a:prstClr val="black">
                    <a:tint val="75000"/>
                  </a:prstClr>
                </a:solidFill>
              </a:rPr>
              <a:t>at</a:t>
            </a:r>
            <a:r>
              <a:rPr lang="fr-FR">
                <a:solidFill>
                  <a:prstClr val="black">
                    <a:tint val="75000"/>
                  </a:prstClr>
                </a:solidFill>
              </a:rPr>
              <a:t> 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74A35DD-63BC-4210-8F1F-766D5D42D3A2}" type="slidenum">
              <a:rPr lang="fr-FR">
                <a:ea typeface="ＭＳ Ｐゴシック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63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1" charset="-128"/>
          <a:cs typeface="ＭＳ Ｐゴシック" pitchFamily="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1" charset="-128"/>
          <a:cs typeface="ＭＳ Ｐゴシック" pitchFamily="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fpa.org/admin-resource/transitional-biennial-budgeted-evaluation-plan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www.unfpa.org/admin-resource/executive-board-united-nations-development-programme-united-nations-population-fund-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eb2.unfpa.org/public/about/oversight/evaluations/" TargetMode="External"/><Relationship Id="rId5" Type="http://schemas.openxmlformats.org/officeDocument/2006/relationships/hyperlink" Target="http://www.unfpa.org/admin-resource/evaluation-quality-assessment" TargetMode="External"/><Relationship Id="rId4" Type="http://schemas.openxmlformats.org/officeDocument/2006/relationships/hyperlink" Target="http://www.unfpa.org/admin-resource/how-design-and-conduct-country-programme-evaluation-unfp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fpa.org/public/home/about/Evaluation/Methodology" TargetMode="External"/><Relationship Id="rId2" Type="http://schemas.openxmlformats.org/officeDocument/2006/relationships/hyperlink" Target="http://www.unfpa.org/admin-resource/how-design-and-conduct-country-programme-evaluation-unfpa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1093553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GB" sz="4000" b="1" dirty="0" smtClean="0">
              <a:cs typeface="Calibri" pitchFamily="34" charset="0"/>
            </a:endParaRPr>
          </a:p>
          <a:p>
            <a:pPr algn="ctr"/>
            <a:r>
              <a:rPr lang="en-GB" sz="4000" b="1" dirty="0" smtClean="0">
                <a:solidFill>
                  <a:srgbClr val="ED8425"/>
                </a:solidFill>
                <a:cs typeface="Calibri" pitchFamily="34" charset="0"/>
              </a:rPr>
              <a:t>Independent Evaluation Office</a:t>
            </a:r>
          </a:p>
          <a:p>
            <a:pPr algn="ctr"/>
            <a:endParaRPr lang="en-GB" sz="3600" b="1" dirty="0" smtClean="0">
              <a:solidFill>
                <a:srgbClr val="0070C0"/>
              </a:solidFill>
              <a:cs typeface="Calibri" pitchFamily="34" charset="0"/>
            </a:endParaRPr>
          </a:p>
          <a:p>
            <a:pPr algn="ctr"/>
            <a:r>
              <a:rPr lang="en-US" sz="4400" b="1" i="1" dirty="0" smtClean="0">
                <a:solidFill>
                  <a:schemeClr val="bg1"/>
                </a:solidFill>
              </a:rPr>
              <a:t>UNEG </a:t>
            </a:r>
            <a:r>
              <a:rPr lang="en-US" sz="4400" b="1" i="1" dirty="0">
                <a:solidFill>
                  <a:schemeClr val="bg1"/>
                </a:solidFill>
              </a:rPr>
              <a:t>EPE - Strengthening decentralized evaluation functions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85776" y="5943600"/>
            <a:ext cx="8048624" cy="914400"/>
          </a:xfrm>
        </p:spPr>
        <p:txBody>
          <a:bodyPr/>
          <a:lstStyle/>
          <a:p>
            <a:pPr algn="l"/>
            <a:r>
              <a:rPr lang="en-US" sz="1800" b="1" dirty="0" smtClean="0">
                <a:solidFill>
                  <a:schemeClr val="tx2"/>
                </a:solidFill>
              </a:rPr>
              <a:t>New York</a:t>
            </a:r>
          </a:p>
          <a:p>
            <a:pPr algn="l"/>
            <a:r>
              <a:rPr lang="en-US" sz="1800" dirty="0" smtClean="0">
                <a:solidFill>
                  <a:schemeClr val="tx2"/>
                </a:solidFill>
              </a:rPr>
              <a:t>March </a:t>
            </a:r>
            <a:r>
              <a:rPr lang="en-US" sz="1800" dirty="0" smtClean="0">
                <a:solidFill>
                  <a:schemeClr val="tx2"/>
                </a:solidFill>
              </a:rPr>
              <a:t>11, 2015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9168" y="71005"/>
            <a:ext cx="2222500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085975" y="5041418"/>
            <a:ext cx="4813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Alexandra Chambel and Hicham Daoudi, Evaluation Advisers</a:t>
            </a:r>
            <a:endParaRPr lang="en-US" sz="2000" b="1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305300" cy="113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65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1200"/>
              </a:spcBef>
              <a:spcAft>
                <a:spcPts val="600"/>
              </a:spcAft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The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EQA grid is used to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express an objective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judgment on key aspects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of the evaluation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report, as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well as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on the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overall quality of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the evaluation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report</a:t>
            </a:r>
          </a:p>
          <a:p>
            <a:pPr marL="457200" indent="-457200" eaLnBrk="1" hangingPunct="1">
              <a:spcBef>
                <a:spcPts val="1200"/>
              </a:spcBef>
              <a:spcAft>
                <a:spcPts val="600"/>
              </a:spcAft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GB" altLang="en-US" sz="2400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The EQA grid is structured along </a:t>
            </a:r>
            <a:r>
              <a:rPr lang="en-US" altLang="en-US" sz="2400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eight assessment criteria which cover the key quality-related aspects of an evaluation report</a:t>
            </a:r>
          </a:p>
          <a:p>
            <a:pPr marL="457200" indent="-457200" eaLnBrk="1" hangingPunct="1">
              <a:spcBef>
                <a:spcPts val="1200"/>
              </a:spcBef>
              <a:spcAft>
                <a:spcPts val="600"/>
              </a:spcAft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US" altLang="en-US" sz="2400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The evaluation report is reviewed against </a:t>
            </a:r>
            <a:r>
              <a:rPr lang="en-US" altLang="en-US" sz="2400" dirty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e</a:t>
            </a:r>
            <a:r>
              <a:rPr lang="en-US" altLang="en-US" sz="2400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ach criteria and is awarded an assessment level (Very Good, Good, Poor, Unsatisfactory). The reviewer also provides detailed comments for each criteria</a:t>
            </a:r>
            <a:endParaRPr lang="en-GB" altLang="en-US" sz="2400" dirty="0" smtClean="0">
              <a:ea typeface="ＭＳ Ｐゴシック" pitchFamily="34" charset="-128"/>
            </a:endParaRPr>
          </a:p>
          <a:p>
            <a:pPr>
              <a:buFont typeface="Arial" charset="0"/>
              <a:buNone/>
              <a:defRPr/>
            </a:pPr>
            <a:endParaRPr lang="es-ES_tradnl" altLang="en-US" dirty="0" smtClean="0">
              <a:latin typeface="Gill Sans MT" panose="020B0502020104020203" pitchFamily="34" charset="0"/>
              <a:ea typeface="ＭＳ Ｐゴシック" pitchFamily="34" charset="-128"/>
            </a:endParaRPr>
          </a:p>
        </p:txBody>
      </p:sp>
      <p:sp>
        <p:nvSpPr>
          <p:cNvPr id="19460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92992D9-CAA6-4DAB-A773-7CF33B0E4179}" type="slidenum">
              <a:rPr lang="fr-FR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fr-FR" altLang="en-US" sz="1200" smtClean="0">
              <a:solidFill>
                <a:srgbClr val="898989"/>
              </a:solidFill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760"/>
            <a:ext cx="8153400" cy="117316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The evaluation quality assessment grid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48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/>
        </p:nvGraphicFramePr>
        <p:xfrm>
          <a:off x="762000" y="1397000"/>
          <a:ext cx="8001000" cy="226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a 8"/>
          <p:cNvGraphicFramePr/>
          <p:nvPr/>
        </p:nvGraphicFramePr>
        <p:xfrm>
          <a:off x="457200" y="3886200"/>
          <a:ext cx="8534400" cy="226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48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85F1297-66EA-48EA-A5D1-A1FA1D4FA8F2}" type="slidenum">
              <a:rPr lang="fr-FR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fr-FR" altLang="en-US" sz="1200" smtClean="0">
              <a:solidFill>
                <a:srgbClr val="898989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33400" y="21760"/>
            <a:ext cx="8153400" cy="1173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The evaluation quality assessment criteria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5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78690"/>
            <a:ext cx="91440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latin typeface="Avenir Next Condensed Demi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570" y="1012787"/>
            <a:ext cx="8301599" cy="5770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FF6600"/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  <a:cs typeface="Avenir Next Condensed Medium"/>
              </a:rPr>
              <a:t>Country Office Evaluation Managers</a:t>
            </a:r>
          </a:p>
          <a:p>
            <a:pPr marL="800100" lvl="1" indent="-342900">
              <a:spcBef>
                <a:spcPts val="600"/>
              </a:spcBef>
              <a:buClr>
                <a:srgbClr val="FF6600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Prepare </a:t>
            </a:r>
            <a:r>
              <a:rPr lang="en-US" sz="2000" dirty="0" err="1" smtClean="0">
                <a:solidFill>
                  <a:schemeClr val="tx1"/>
                </a:solidFill>
                <a:cs typeface="Avenir Next Condensed Medium"/>
              </a:rPr>
              <a:t>ToR</a:t>
            </a: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 </a:t>
            </a:r>
            <a:r>
              <a:rPr lang="en-US" sz="2000" dirty="0">
                <a:solidFill>
                  <a:schemeClr val="tx1"/>
                </a:solidFill>
                <a:cs typeface="Avenir Next Condensed Medium"/>
              </a:rPr>
              <a:t>(using guidance provided </a:t>
            </a: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by EO)</a:t>
            </a:r>
            <a:endParaRPr lang="en-US" sz="2000" dirty="0">
              <a:solidFill>
                <a:schemeClr val="tx1"/>
              </a:solidFill>
              <a:cs typeface="Avenir Next Condensed Medium"/>
            </a:endParaRPr>
          </a:p>
          <a:p>
            <a:pPr marL="800100" lvl="1" indent="-342900">
              <a:spcBef>
                <a:spcPts val="600"/>
              </a:spcBef>
              <a:buClr>
                <a:srgbClr val="FF6600"/>
              </a:buClr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/>
                </a:solidFill>
                <a:cs typeface="Avenir Next Condensed Medium"/>
              </a:rPr>
              <a:t>Identify </a:t>
            </a: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and pre-select qualified evaluators</a:t>
            </a:r>
          </a:p>
          <a:p>
            <a:pPr marL="800100" lvl="1" indent="-342900">
              <a:spcBef>
                <a:spcPts val="600"/>
              </a:spcBef>
              <a:buClr>
                <a:srgbClr val="FF6600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Ensure quality of evaluation deliverables in consultation with evaluation reference groups</a:t>
            </a:r>
          </a:p>
          <a:p>
            <a:pPr marL="800100" lvl="1" indent="-342900">
              <a:spcBef>
                <a:spcPts val="600"/>
              </a:spcBef>
              <a:buClr>
                <a:srgbClr val="FF6600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Conduct </a:t>
            </a:r>
            <a:r>
              <a:rPr lang="en-US" sz="2000" dirty="0">
                <a:solidFill>
                  <a:schemeClr val="tx1"/>
                </a:solidFill>
                <a:cs typeface="Avenir Next Condensed Medium"/>
              </a:rPr>
              <a:t>own quality assessment of </a:t>
            </a: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draft final </a:t>
            </a:r>
            <a:r>
              <a:rPr lang="en-US" sz="2000" dirty="0">
                <a:solidFill>
                  <a:schemeClr val="tx1"/>
                </a:solidFill>
                <a:cs typeface="Avenir Next Condensed Medium"/>
              </a:rPr>
              <a:t>evaluation </a:t>
            </a: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reports</a:t>
            </a:r>
            <a:endParaRPr lang="en-US" sz="2000" dirty="0">
              <a:solidFill>
                <a:schemeClr val="tx1"/>
              </a:solidFill>
              <a:cs typeface="Avenir Next Condensed Medium"/>
            </a:endParaRPr>
          </a:p>
          <a:p>
            <a:pPr marL="342900" indent="-342900">
              <a:spcBef>
                <a:spcPts val="600"/>
              </a:spcBef>
              <a:buClr>
                <a:srgbClr val="FF6600"/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  <a:cs typeface="Avenir Next Condensed Medium"/>
              </a:rPr>
              <a:t>Regional Office M&amp;E Advisers</a:t>
            </a:r>
            <a:endParaRPr lang="en-US" sz="2200" dirty="0">
              <a:solidFill>
                <a:schemeClr val="tx1"/>
              </a:solidFill>
              <a:cs typeface="Avenir Next Condensed Medium"/>
            </a:endParaRPr>
          </a:p>
          <a:p>
            <a:pPr marL="800100" lvl="1" indent="-342900">
              <a:spcBef>
                <a:spcPts val="6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Assist </a:t>
            </a:r>
            <a:r>
              <a:rPr lang="en-US" sz="2000" dirty="0">
                <a:solidFill>
                  <a:schemeClr val="tx1"/>
                </a:solidFill>
                <a:cs typeface="Avenir Next Condensed Medium"/>
              </a:rPr>
              <a:t>country offices to prepare </a:t>
            </a:r>
            <a:r>
              <a:rPr lang="en-US" sz="2000" dirty="0" err="1" smtClean="0">
                <a:solidFill>
                  <a:schemeClr val="tx1"/>
                </a:solidFill>
                <a:cs typeface="Avenir Next Condensed Medium"/>
              </a:rPr>
              <a:t>ToR</a:t>
            </a: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 and submit final draft to EO</a:t>
            </a:r>
            <a:endParaRPr lang="en-US" sz="2000" dirty="0">
              <a:solidFill>
                <a:schemeClr val="tx1"/>
              </a:solidFill>
              <a:cs typeface="Avenir Next Condensed Medium"/>
            </a:endParaRPr>
          </a:p>
          <a:p>
            <a:pPr marL="800100" lvl="1" indent="-342900">
              <a:spcBef>
                <a:spcPts val="6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Take part in evaluation reference groups</a:t>
            </a:r>
            <a:endParaRPr lang="en-US" sz="2000" dirty="0">
              <a:solidFill>
                <a:schemeClr val="tx1"/>
              </a:solidFill>
              <a:cs typeface="Avenir Next Condensed Medium"/>
            </a:endParaRPr>
          </a:p>
          <a:p>
            <a:pPr marL="800100" lvl="1" indent="-342900">
              <a:spcBef>
                <a:spcPts val="6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Assist CO in conducting QA of draft final </a:t>
            </a:r>
            <a:r>
              <a:rPr lang="en-US" sz="2000" dirty="0">
                <a:solidFill>
                  <a:schemeClr val="tx1"/>
                </a:solidFill>
                <a:cs typeface="Avenir Next Condensed Medium"/>
              </a:rPr>
              <a:t>evaluation </a:t>
            </a: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reports</a:t>
            </a:r>
            <a:endParaRPr lang="en-US" sz="2000" dirty="0">
              <a:solidFill>
                <a:schemeClr val="tx1"/>
              </a:solidFill>
              <a:cs typeface="Avenir Next Condensed Medium"/>
            </a:endParaRPr>
          </a:p>
          <a:p>
            <a:pPr marL="342900" indent="-342900">
              <a:spcBef>
                <a:spcPts val="600"/>
              </a:spcBef>
              <a:buClr>
                <a:srgbClr val="FF6600"/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  <a:cs typeface="Avenir Next Condensed Medium"/>
              </a:rPr>
              <a:t>Evaluation Office regional focal points</a:t>
            </a:r>
          </a:p>
          <a:p>
            <a:pPr marL="800100" lvl="1" indent="-342900">
              <a:spcBef>
                <a:spcPts val="6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Review </a:t>
            </a:r>
            <a:r>
              <a:rPr lang="en-US" sz="2000" dirty="0">
                <a:solidFill>
                  <a:schemeClr val="tx1"/>
                </a:solidFill>
                <a:cs typeface="Avenir Next Condensed Medium"/>
              </a:rPr>
              <a:t>and </a:t>
            </a: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approve </a:t>
            </a:r>
            <a:r>
              <a:rPr lang="en-US" sz="2000" dirty="0" err="1" smtClean="0">
                <a:solidFill>
                  <a:schemeClr val="tx1"/>
                </a:solidFill>
                <a:cs typeface="Avenir Next Condensed Medium"/>
              </a:rPr>
              <a:t>ToR</a:t>
            </a: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 </a:t>
            </a:r>
            <a:r>
              <a:rPr lang="en-US" sz="2000" dirty="0">
                <a:solidFill>
                  <a:schemeClr val="tx1"/>
                </a:solidFill>
                <a:cs typeface="Avenir Next Condensed Medium"/>
              </a:rPr>
              <a:t>for CPE</a:t>
            </a:r>
          </a:p>
          <a:p>
            <a:pPr marL="800100" lvl="1" indent="-342900">
              <a:spcBef>
                <a:spcPts val="6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Pre-qualify consultants for evaluation </a:t>
            </a:r>
            <a:r>
              <a:rPr lang="en-US" sz="2000" dirty="0">
                <a:solidFill>
                  <a:schemeClr val="tx1"/>
                </a:solidFill>
                <a:cs typeface="Avenir Next Condensed Medium"/>
              </a:rPr>
              <a:t>teams</a:t>
            </a:r>
          </a:p>
          <a:p>
            <a:pPr marL="800100" lvl="1" indent="-342900">
              <a:spcBef>
                <a:spcPts val="6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Assess </a:t>
            </a:r>
            <a:r>
              <a:rPr lang="en-US" sz="2000" dirty="0">
                <a:solidFill>
                  <a:schemeClr val="tx1"/>
                </a:solidFill>
                <a:cs typeface="Avenir Next Condensed Medium"/>
              </a:rPr>
              <a:t>the quality of final evaluation </a:t>
            </a: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reports</a:t>
            </a:r>
          </a:p>
          <a:p>
            <a:pPr marL="800100" lvl="1" indent="-342900">
              <a:spcBef>
                <a:spcPts val="6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1"/>
                </a:solidFill>
                <a:cs typeface="Avenir Next Condensed Medium"/>
              </a:rPr>
              <a:t>Provide ad hoc guidance</a:t>
            </a:r>
            <a:endParaRPr lang="en-US" sz="2000" dirty="0">
              <a:solidFill>
                <a:schemeClr val="tx1"/>
              </a:solidFill>
              <a:cs typeface="Avenir Next Condensed Medium"/>
            </a:endParaRPr>
          </a:p>
        </p:txBody>
      </p:sp>
      <p:pic>
        <p:nvPicPr>
          <p:cNvPr id="6" name="Picture 5" descr="unfp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" y="6356350"/>
            <a:ext cx="816563" cy="469131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8622575" y="6430140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2C1A98-74D8-4F08-AF35-16BEC312EF49}" type="slidenum">
              <a:rPr lang="en-US" sz="1600" smtClean="0">
                <a:solidFill>
                  <a:schemeClr val="tx2"/>
                </a:solidFill>
              </a:rPr>
              <a:t>12</a:t>
            </a:fld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85570" y="235116"/>
            <a:ext cx="8229600" cy="5847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spcBef>
                <a:spcPts val="1200"/>
              </a:spcBef>
              <a:buNone/>
              <a:defRPr sz="3200" b="1">
                <a:solidFill>
                  <a:srgbClr val="2665AD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UNFPA Evaluation Quality Assurance processes </a:t>
            </a:r>
          </a:p>
        </p:txBody>
      </p:sp>
    </p:spTree>
    <p:extLst>
      <p:ext uri="{BB962C8B-B14F-4D97-AF65-F5344CB8AC3E}">
        <p14:creationId xmlns:p14="http://schemas.microsoft.com/office/powerpoint/2010/main" val="295140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70931" y="4420969"/>
            <a:ext cx="8926287" cy="1163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eaLnBrk="0" fontAlgn="base" hangingPunct="0">
              <a:spcBef>
                <a:spcPct val="0"/>
              </a:spcBef>
              <a:spcAft>
                <a:spcPct val="0"/>
              </a:spcAft>
              <a:defRPr sz="4000" b="1" kern="0">
                <a:solidFill>
                  <a:srgbClr val="2665AD"/>
                </a:solidFill>
                <a:latin typeface="Calibri" pitchFamily="34" charset="0"/>
                <a:ea typeface="+mj-ea"/>
                <a:cs typeface="+mj-cs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9pPr>
          </a:lstStyle>
          <a:p>
            <a:r>
              <a:rPr lang="en-US" dirty="0"/>
              <a:t>EVALUATION </a:t>
            </a:r>
            <a:r>
              <a:rPr lang="en-US" dirty="0" smtClean="0"/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16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1629" y="34184"/>
            <a:ext cx="8033657" cy="584775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  <a:ea typeface="+mn-ea"/>
                <a:cs typeface="+mn-cs"/>
              </a:rPr>
              <a:t>Reference Documents</a:t>
            </a:r>
            <a:endParaRPr lang="en-GB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201" y="927664"/>
            <a:ext cx="8834511" cy="5663251"/>
          </a:xfrm>
        </p:spPr>
        <p:txBody>
          <a:bodyPr>
            <a:noAutofit/>
          </a:bodyPr>
          <a:lstStyle/>
          <a:p>
            <a:pPr marL="685800" indent="-685800" algn="l">
              <a:spcBef>
                <a:spcPts val="600"/>
              </a:spcBef>
              <a:spcAft>
                <a:spcPts val="600"/>
              </a:spcAft>
              <a:buClr>
                <a:srgbClr val="ED8425"/>
              </a:buClr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</a:rPr>
              <a:t>UNFPA revised Evaluation </a:t>
            </a:r>
            <a:r>
              <a:rPr lang="en-US" sz="2200" dirty="0" smtClean="0">
                <a:solidFill>
                  <a:schemeClr val="tx1"/>
                </a:solidFill>
              </a:rPr>
              <a:t>policy: </a:t>
            </a:r>
            <a:r>
              <a:rPr lang="en-US" sz="2200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sz="2200" dirty="0">
                <a:solidFill>
                  <a:schemeClr val="tx1"/>
                </a:solidFill>
                <a:hlinkClick r:id="rId2"/>
              </a:rPr>
              <a:t>://</a:t>
            </a:r>
            <a:r>
              <a:rPr lang="en-US" sz="2200" dirty="0" smtClean="0">
                <a:solidFill>
                  <a:schemeClr val="tx1"/>
                </a:solidFill>
                <a:hlinkClick r:id="rId2"/>
              </a:rPr>
              <a:t>www.unfpa.org/admin-resource/executive-board-united-nations-development-programme-united-nations-population-fund-1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endParaRPr lang="en-US" sz="2200" dirty="0">
              <a:solidFill>
                <a:schemeClr val="tx1"/>
              </a:solidFill>
            </a:endParaRPr>
          </a:p>
          <a:p>
            <a:pPr marL="685800" indent="-685800" algn="l">
              <a:spcBef>
                <a:spcPts val="600"/>
              </a:spcBef>
              <a:spcAft>
                <a:spcPts val="600"/>
              </a:spcAft>
              <a:buClr>
                <a:srgbClr val="ED8425"/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</a:rPr>
              <a:t>Transitional budgeted </a:t>
            </a:r>
            <a:r>
              <a:rPr lang="en-US" sz="2200" b="1" dirty="0" smtClean="0">
                <a:solidFill>
                  <a:srgbClr val="ED8425"/>
                </a:solidFill>
              </a:rPr>
              <a:t>biennial</a:t>
            </a:r>
            <a:r>
              <a:rPr lang="en-US" sz="2200" dirty="0" smtClean="0">
                <a:solidFill>
                  <a:srgbClr val="ED8425"/>
                </a:solidFill>
              </a:rPr>
              <a:t> </a:t>
            </a:r>
            <a:r>
              <a:rPr lang="en-US" sz="2200" b="1" dirty="0" smtClean="0">
                <a:solidFill>
                  <a:srgbClr val="ED8425"/>
                </a:solidFill>
              </a:rPr>
              <a:t>evaluation plan 2014-2015</a:t>
            </a:r>
            <a:r>
              <a:rPr lang="en-US" sz="2200" dirty="0" smtClean="0">
                <a:solidFill>
                  <a:schemeClr val="tx1"/>
                </a:solidFill>
              </a:rPr>
              <a:t>: </a:t>
            </a:r>
            <a:r>
              <a:rPr lang="en-US" sz="2200" dirty="0" smtClean="0">
                <a:solidFill>
                  <a:schemeClr val="tx1"/>
                </a:solidFill>
                <a:hlinkClick r:id="rId3"/>
              </a:rPr>
              <a:t>http://www.unfpa.org/admin-resource/transitional-biennial-budgeted-evaluation-plan</a:t>
            </a:r>
            <a:endParaRPr lang="en-US" sz="2200" dirty="0">
              <a:solidFill>
                <a:schemeClr val="tx1"/>
              </a:solidFill>
            </a:endParaRPr>
          </a:p>
          <a:p>
            <a:pPr marL="685800" indent="-685800" algn="l">
              <a:spcBef>
                <a:spcPts val="600"/>
              </a:spcBef>
              <a:spcAft>
                <a:spcPts val="600"/>
              </a:spcAft>
              <a:buClr>
                <a:srgbClr val="ED8425"/>
              </a:buClr>
              <a:buFont typeface="Wingdings" panose="05000000000000000000" pitchFamily="2" charset="2"/>
              <a:buChar char="Ø"/>
            </a:pPr>
            <a:r>
              <a:rPr lang="en-US" sz="2200" b="1" dirty="0" smtClean="0">
                <a:solidFill>
                  <a:srgbClr val="ED8425"/>
                </a:solidFill>
              </a:rPr>
              <a:t>Handbook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on </a:t>
            </a:r>
            <a:r>
              <a:rPr lang="en-US" sz="2200" i="1" dirty="0">
                <a:solidFill>
                  <a:schemeClr val="tx1"/>
                </a:solidFill>
              </a:rPr>
              <a:t>How to Design and Conduct a Country Programme Evaluation at UNFPA</a:t>
            </a:r>
            <a:r>
              <a:rPr lang="en-US" sz="2200" dirty="0">
                <a:solidFill>
                  <a:schemeClr val="tx1"/>
                </a:solidFill>
              </a:rPr>
              <a:t>: </a:t>
            </a:r>
            <a:r>
              <a:rPr lang="en-US" sz="2200" dirty="0">
                <a:hlinkClick r:id="rId4"/>
              </a:rPr>
              <a:t>http://</a:t>
            </a:r>
            <a:r>
              <a:rPr lang="en-US" sz="2200" dirty="0" smtClean="0">
                <a:hlinkClick r:id="rId4"/>
              </a:rPr>
              <a:t>www.unfpa.org/admin-resource/how-design-and-conduct-country-programme-evaluation-unfpa</a:t>
            </a:r>
            <a:endParaRPr lang="en-US" sz="2200" dirty="0"/>
          </a:p>
          <a:p>
            <a:pPr marL="685800" indent="-685800" algn="l">
              <a:spcBef>
                <a:spcPts val="600"/>
              </a:spcBef>
              <a:spcAft>
                <a:spcPts val="600"/>
              </a:spcAft>
              <a:buClr>
                <a:srgbClr val="ED8425"/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</a:rPr>
              <a:t>2012 </a:t>
            </a:r>
            <a:r>
              <a:rPr lang="en-US" sz="2200" b="1" dirty="0" smtClean="0">
                <a:solidFill>
                  <a:srgbClr val="ED8425"/>
                </a:solidFill>
              </a:rPr>
              <a:t>E</a:t>
            </a:r>
            <a:r>
              <a:rPr lang="en-US" sz="2200" b="1" dirty="0" smtClean="0">
                <a:solidFill>
                  <a:srgbClr val="ED8425"/>
                </a:solidFill>
              </a:rPr>
              <a:t>valuation </a:t>
            </a:r>
            <a:r>
              <a:rPr lang="en-US" sz="2200" b="1" dirty="0">
                <a:solidFill>
                  <a:srgbClr val="ED8425"/>
                </a:solidFill>
              </a:rPr>
              <a:t>Q</a:t>
            </a:r>
            <a:r>
              <a:rPr lang="en-US" sz="2200" b="1" dirty="0" smtClean="0">
                <a:solidFill>
                  <a:srgbClr val="ED8425"/>
                </a:solidFill>
              </a:rPr>
              <a:t>uality Assessment </a:t>
            </a:r>
            <a:r>
              <a:rPr lang="en-US" sz="2200" dirty="0" smtClean="0">
                <a:solidFill>
                  <a:schemeClr val="tx1"/>
                </a:solidFill>
              </a:rPr>
              <a:t>report</a:t>
            </a:r>
            <a:r>
              <a:rPr lang="en-US" sz="2200" dirty="0">
                <a:solidFill>
                  <a:schemeClr val="tx1"/>
                </a:solidFill>
              </a:rPr>
              <a:t>: </a:t>
            </a:r>
            <a:r>
              <a:rPr lang="en-US" sz="2200" dirty="0">
                <a:hlinkClick r:id="rId5"/>
              </a:rPr>
              <a:t>http://</a:t>
            </a:r>
            <a:r>
              <a:rPr lang="en-US" sz="2200" dirty="0" smtClean="0">
                <a:hlinkClick r:id="rId5"/>
              </a:rPr>
              <a:t>www.unfpa.org/admin-resource/evaluation-quality-assessment</a:t>
            </a:r>
            <a:endParaRPr lang="en-US" sz="2200" dirty="0" smtClean="0"/>
          </a:p>
          <a:p>
            <a:pPr marL="685800" indent="-685800" algn="l">
              <a:spcBef>
                <a:spcPts val="600"/>
              </a:spcBef>
              <a:spcAft>
                <a:spcPts val="600"/>
              </a:spcAft>
              <a:buClr>
                <a:srgbClr val="ED8425"/>
              </a:buClr>
              <a:buFont typeface="Wingdings" panose="05000000000000000000" pitchFamily="2" charset="2"/>
              <a:buChar char="Ø"/>
            </a:pPr>
            <a:r>
              <a:rPr lang="en-US" sz="2200" b="1" dirty="0" smtClean="0">
                <a:solidFill>
                  <a:srgbClr val="ED8425"/>
                </a:solidFill>
              </a:rPr>
              <a:t>UNFPA </a:t>
            </a:r>
            <a:r>
              <a:rPr lang="en-US" sz="2200" b="1" dirty="0">
                <a:solidFill>
                  <a:srgbClr val="ED8425"/>
                </a:solidFill>
              </a:rPr>
              <a:t>evaluation database</a:t>
            </a:r>
            <a:r>
              <a:rPr lang="en-US" sz="2200" dirty="0">
                <a:solidFill>
                  <a:srgbClr val="ED8425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is publically available at: </a:t>
            </a:r>
            <a:r>
              <a:rPr lang="en-US" sz="2200" dirty="0">
                <a:hlinkClick r:id="rId6"/>
              </a:rPr>
              <a:t>http://web2.unfpa.org/public/about/oversight/evaluations</a:t>
            </a:r>
            <a:r>
              <a:rPr lang="en-US" sz="2200" dirty="0" smtClean="0">
                <a:hlinkClick r:id="rId6"/>
              </a:rPr>
              <a:t>/</a:t>
            </a:r>
            <a:endParaRPr lang="en-US" sz="2200" dirty="0" smtClean="0"/>
          </a:p>
          <a:p>
            <a:pPr lvl="0" algn="l">
              <a:buClr>
                <a:srgbClr val="ED8425"/>
              </a:buClr>
            </a:pPr>
            <a:endParaRPr lang="en-GB" sz="2200" dirty="0"/>
          </a:p>
        </p:txBody>
      </p:sp>
      <p:pic>
        <p:nvPicPr>
          <p:cNvPr id="4" name="Picture 3" descr="unfpa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" y="6356350"/>
            <a:ext cx="816563" cy="469131"/>
          </a:xfrm>
          <a:prstGeom prst="rect">
            <a:avLst/>
          </a:prstGeom>
        </p:spPr>
      </p:pic>
      <p:sp>
        <p:nvSpPr>
          <p:cNvPr id="5" name="Footer Placeholder 2"/>
          <p:cNvSpPr txBox="1">
            <a:spLocks/>
          </p:cNvSpPr>
          <p:nvPr/>
        </p:nvSpPr>
        <p:spPr>
          <a:xfrm>
            <a:off x="8622575" y="6430140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CC1ED0-0CDF-475F-8EB2-0A27C3D6E09C}" type="slidenum">
              <a:rPr lang="en-US" sz="1600" smtClean="0">
                <a:solidFill>
                  <a:schemeClr val="tx2"/>
                </a:solidFill>
              </a:rPr>
              <a:t>14</a:t>
            </a:fld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33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686687" y="3962400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9pPr>
          </a:lstStyle>
          <a:p>
            <a:r>
              <a:rPr lang="en-US" sz="4000" kern="0" dirty="0" smtClean="0">
                <a:solidFill>
                  <a:srgbClr val="2665AD"/>
                </a:solidFill>
              </a:rPr>
              <a:t>Background to the evaluation decentralized function</a:t>
            </a:r>
            <a:endParaRPr lang="en-US" sz="4000" kern="0" dirty="0">
              <a:solidFill>
                <a:srgbClr val="2665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15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0885"/>
            <a:ext cx="9144000" cy="75111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Milestones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253218" y="740229"/>
            <a:ext cx="8738382" cy="5274882"/>
          </a:xfrm>
        </p:spPr>
        <p:txBody>
          <a:bodyPr>
            <a:noAutofit/>
          </a:bodyPr>
          <a:lstStyle/>
          <a:p>
            <a:pPr marL="457200" indent="-457200" algn="l" eaLnBrk="1" hangingPunct="1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2009: Evaluation Policy </a:t>
            </a: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includes </a:t>
            </a: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decentralized country programme evaluations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0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Final evaluation at the end of each programme cycle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0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100</a:t>
            </a:r>
            <a:r>
              <a:rPr lang="fr-FR" sz="20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% </a:t>
            </a:r>
            <a:r>
              <a:rPr lang="fr-FR" sz="2000" dirty="0" err="1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geographical</a:t>
            </a:r>
            <a:r>
              <a:rPr lang="fr-FR" sz="20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coverage</a:t>
            </a:r>
            <a:endParaRPr lang="fr-FR" sz="2000" dirty="0" smtClean="0">
              <a:solidFill>
                <a:schemeClr val="tx1"/>
              </a:solidFill>
              <a:latin typeface="+mj-lt"/>
              <a:ea typeface="ＭＳ Ｐゴシック" pitchFamily="1" charset="-128"/>
            </a:endParaRP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2011: </a:t>
            </a: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Evaluation Branch introduces </a:t>
            </a: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evaluation </a:t>
            </a:r>
            <a:r>
              <a:rPr lang="en-GB" sz="2200" dirty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quality assessment </a:t>
            </a: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(EQA) </a:t>
            </a: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tool to assess final evaluation </a:t>
            </a: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reports 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2013</a:t>
            </a: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: Revised evaluation policy creates an independent</a:t>
            </a:r>
            <a:r>
              <a:rPr lang="en-GB" sz="2200" b="1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 </a:t>
            </a:r>
            <a:r>
              <a:rPr lang="en-GB" sz="22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Evaluation Office (EO) reporting directly to the Executive Board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0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EO is independent from: operational, management and decision-making functions = impartial – objective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0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Comprehensive biennial budgeted evaluation plan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0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New role for RO </a:t>
            </a:r>
            <a:r>
              <a:rPr lang="en-GB" sz="2000" dirty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M&amp;E </a:t>
            </a:r>
            <a:r>
              <a:rPr lang="en-GB" sz="20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Advisers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0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Quality assurance </a:t>
            </a:r>
            <a:r>
              <a:rPr lang="en-GB" sz="200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system</a:t>
            </a:r>
            <a:r>
              <a:rPr lang="en-GB" sz="2000" dirty="0" smtClean="0">
                <a:solidFill>
                  <a:schemeClr val="tx1"/>
                </a:solidFill>
                <a:ea typeface="ＭＳ Ｐゴシック" pitchFamily="1" charset="-128"/>
              </a:rPr>
              <a:t> </a:t>
            </a:r>
            <a:endParaRPr lang="fr-FR" sz="1600" dirty="0" smtClean="0">
              <a:solidFill>
                <a:srgbClr val="898989"/>
              </a:solidFill>
              <a:ea typeface="ＭＳ Ｐゴシック" pitchFamily="1" charset="-128"/>
            </a:endParaRPr>
          </a:p>
        </p:txBody>
      </p:sp>
      <p:pic>
        <p:nvPicPr>
          <p:cNvPr id="8" name="Picture 7" descr="unfp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" y="6356350"/>
            <a:ext cx="816563" cy="469131"/>
          </a:xfrm>
          <a:prstGeom prst="rect">
            <a:avLst/>
          </a:prstGeom>
        </p:spPr>
      </p:pic>
      <p:sp>
        <p:nvSpPr>
          <p:cNvPr id="9" name="Footer Placeholder 2"/>
          <p:cNvSpPr txBox="1">
            <a:spLocks/>
          </p:cNvSpPr>
          <p:nvPr/>
        </p:nvSpPr>
        <p:spPr>
          <a:xfrm>
            <a:off x="8622575" y="6430140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AB70F5-DD10-497D-8580-8CDEAFF1B29D}" type="slidenum">
              <a:rPr lang="en-US" sz="1600" smtClean="0">
                <a:solidFill>
                  <a:schemeClr val="tx2"/>
                </a:solidFill>
              </a:rPr>
              <a:t>3</a:t>
            </a:fld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52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760"/>
            <a:ext cx="8153400" cy="117316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Where is the EO within UNFPA?</a:t>
            </a:r>
          </a:p>
        </p:txBody>
      </p:sp>
      <p:pic>
        <p:nvPicPr>
          <p:cNvPr id="85" name="Picture 84" descr="unfp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" y="6356350"/>
            <a:ext cx="816563" cy="469131"/>
          </a:xfrm>
          <a:prstGeom prst="rect">
            <a:avLst/>
          </a:prstGeom>
        </p:spPr>
      </p:pic>
      <p:sp>
        <p:nvSpPr>
          <p:cNvPr id="87" name="Footer Placeholder 2"/>
          <p:cNvSpPr txBox="1">
            <a:spLocks/>
          </p:cNvSpPr>
          <p:nvPr/>
        </p:nvSpPr>
        <p:spPr>
          <a:xfrm>
            <a:off x="8622575" y="6430140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C903A5-976C-406C-82EB-3AF8A142B62A}" type="slidenum">
              <a:rPr lang="en-US" sz="1600" smtClean="0">
                <a:solidFill>
                  <a:schemeClr val="tx2"/>
                </a:solidFill>
              </a:rPr>
              <a:t>4</a:t>
            </a:fld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163" name="Group 162"/>
          <p:cNvGrpSpPr/>
          <p:nvPr/>
        </p:nvGrpSpPr>
        <p:grpSpPr>
          <a:xfrm>
            <a:off x="240830" y="1184561"/>
            <a:ext cx="8592146" cy="5060930"/>
            <a:chOff x="1200181" y="1295420"/>
            <a:chExt cx="7704333" cy="5419059"/>
          </a:xfrm>
        </p:grpSpPr>
        <p:grpSp>
          <p:nvGrpSpPr>
            <p:cNvPr id="164" name="Group 170"/>
            <p:cNvGrpSpPr/>
            <p:nvPr/>
          </p:nvGrpSpPr>
          <p:grpSpPr>
            <a:xfrm>
              <a:off x="3962753" y="4821314"/>
              <a:ext cx="303883" cy="1045607"/>
              <a:chOff x="3886200" y="4114800"/>
              <a:chExt cx="381000" cy="1295400"/>
            </a:xfrm>
          </p:grpSpPr>
          <p:cxnSp>
            <p:nvCxnSpPr>
              <p:cNvPr id="235" name="Straight Connector 234"/>
              <p:cNvCxnSpPr/>
              <p:nvPr/>
            </p:nvCxnSpPr>
            <p:spPr>
              <a:xfrm rot="5400000">
                <a:off x="3238500" y="4762500"/>
                <a:ext cx="1295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/>
              <p:nvPr/>
            </p:nvCxnSpPr>
            <p:spPr>
              <a:xfrm>
                <a:off x="3886200" y="45720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/>
              <p:cNvCxnSpPr/>
              <p:nvPr/>
            </p:nvCxnSpPr>
            <p:spPr>
              <a:xfrm>
                <a:off x="3886200" y="54102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5" name="Group 160"/>
            <p:cNvGrpSpPr/>
            <p:nvPr/>
          </p:nvGrpSpPr>
          <p:grpSpPr>
            <a:xfrm>
              <a:off x="2564892" y="4823774"/>
              <a:ext cx="303883" cy="1599165"/>
              <a:chOff x="152400" y="4114800"/>
              <a:chExt cx="381000" cy="1981200"/>
            </a:xfrm>
          </p:grpSpPr>
          <p:cxnSp>
            <p:nvCxnSpPr>
              <p:cNvPr id="231" name="Straight Connector 230"/>
              <p:cNvCxnSpPr/>
              <p:nvPr/>
            </p:nvCxnSpPr>
            <p:spPr>
              <a:xfrm>
                <a:off x="152400" y="60960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 rot="5400000">
                <a:off x="-838200" y="5105400"/>
                <a:ext cx="19812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>
                <a:off x="152400" y="45720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/>
              <p:cNvCxnSpPr/>
              <p:nvPr/>
            </p:nvCxnSpPr>
            <p:spPr>
              <a:xfrm>
                <a:off x="152400" y="54102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6" name="Rectangle 29"/>
            <p:cNvSpPr>
              <a:spLocks noChangeArrowheads="1"/>
            </p:cNvSpPr>
            <p:nvPr/>
          </p:nvSpPr>
          <p:spPr bwMode="auto">
            <a:xfrm>
              <a:off x="2625669" y="6160922"/>
              <a:ext cx="607766" cy="5535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Country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Offices</a:t>
              </a:r>
              <a:endParaRPr lang="en-US" sz="800" dirty="0">
                <a:latin typeface="Arial" pitchFamily="34" charset="0"/>
              </a:endParaRPr>
            </a:p>
          </p:txBody>
        </p:sp>
        <p:grpSp>
          <p:nvGrpSpPr>
            <p:cNvPr id="167" name="Group 159"/>
            <p:cNvGrpSpPr/>
            <p:nvPr/>
          </p:nvGrpSpPr>
          <p:grpSpPr>
            <a:xfrm>
              <a:off x="4692073" y="4823774"/>
              <a:ext cx="306922" cy="996403"/>
              <a:chOff x="1977390" y="4114800"/>
              <a:chExt cx="384810" cy="1234440"/>
            </a:xfrm>
          </p:grpSpPr>
          <p:cxnSp>
            <p:nvCxnSpPr>
              <p:cNvPr id="228" name="Straight Connector 227"/>
              <p:cNvCxnSpPr/>
              <p:nvPr/>
            </p:nvCxnSpPr>
            <p:spPr>
              <a:xfrm rot="5400000">
                <a:off x="1362075" y="4730115"/>
                <a:ext cx="1234440" cy="381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1981200" y="45720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>
                <a:off x="1981200" y="53340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Group 154"/>
            <p:cNvGrpSpPr/>
            <p:nvPr/>
          </p:nvGrpSpPr>
          <p:grpSpPr>
            <a:xfrm>
              <a:off x="3294211" y="4823774"/>
              <a:ext cx="303883" cy="369038"/>
              <a:chOff x="1066800" y="4114800"/>
              <a:chExt cx="381000" cy="457200"/>
            </a:xfrm>
          </p:grpSpPr>
          <p:cxnSp>
            <p:nvCxnSpPr>
              <p:cNvPr id="226" name="Straight Connector 225"/>
              <p:cNvCxnSpPr/>
              <p:nvPr/>
            </p:nvCxnSpPr>
            <p:spPr>
              <a:xfrm rot="5400000">
                <a:off x="838200" y="4343400"/>
                <a:ext cx="4572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>
                <a:off x="1066800" y="45720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>
              <a:off x="4151023" y="1303151"/>
              <a:ext cx="1078785" cy="3690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>
                  <a:latin typeface="Arial" pitchFamily="34" charset="0"/>
                </a:rPr>
                <a:t>Executive Director </a:t>
              </a:r>
              <a:endParaRPr lang="en-US" sz="800" dirty="0" smtClean="0">
                <a:latin typeface="Arial" pitchFamily="34" charset="0"/>
              </a:endParaRPr>
            </a:p>
          </p:txBody>
        </p:sp>
        <p:sp>
          <p:nvSpPr>
            <p:cNvPr id="170" name="Rectangle 169"/>
            <p:cNvSpPr>
              <a:spLocks noChangeArrowheads="1"/>
            </p:cNvSpPr>
            <p:nvPr/>
          </p:nvSpPr>
          <p:spPr bwMode="auto">
            <a:xfrm>
              <a:off x="5307574" y="2603931"/>
              <a:ext cx="972425" cy="4595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b="1" dirty="0">
                  <a:latin typeface="Arial" pitchFamily="34" charset="0"/>
                </a:rPr>
                <a:t>Offi</a:t>
              </a:r>
              <a:r>
                <a:rPr lang="en-US" sz="800" dirty="0">
                  <a:latin typeface="Arial" pitchFamily="34" charset="0"/>
                </a:rPr>
                <a:t>ce of Audit and </a:t>
              </a:r>
              <a:endParaRPr lang="en-US" sz="800" dirty="0" smtClean="0">
                <a:latin typeface="Arial" pitchFamily="34" charset="0"/>
              </a:endParaRP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Investigation 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Services </a:t>
              </a:r>
              <a:r>
                <a:rPr lang="en-US" sz="800" dirty="0">
                  <a:latin typeface="Arial" pitchFamily="34" charset="0"/>
                </a:rPr>
                <a:t>(OAIS)</a:t>
              </a:r>
              <a:endParaRPr lang="en-US" sz="800" dirty="0" smtClean="0">
                <a:latin typeface="Arial" pitchFamily="34" charset="0"/>
              </a:endParaRPr>
            </a:p>
          </p:txBody>
        </p:sp>
        <p:sp>
          <p:nvSpPr>
            <p:cNvPr id="171" name="Rectangle 8"/>
            <p:cNvSpPr>
              <a:spLocks noChangeArrowheads="1"/>
            </p:cNvSpPr>
            <p:nvPr/>
          </p:nvSpPr>
          <p:spPr bwMode="auto">
            <a:xfrm>
              <a:off x="2988671" y="1932977"/>
              <a:ext cx="1124368" cy="4305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>
                  <a:latin typeface="Arial" pitchFamily="34" charset="0"/>
                </a:rPr>
                <a:t>Office of the </a:t>
              </a:r>
            </a:p>
            <a:p>
              <a:pPr algn="ctr" eaLnBrk="1" hangingPunct="1"/>
              <a:r>
                <a:rPr lang="en-US" sz="800" dirty="0">
                  <a:latin typeface="Arial" pitchFamily="34" charset="0"/>
                </a:rPr>
                <a:t>Executive </a:t>
              </a:r>
              <a:r>
                <a:rPr lang="en-US" sz="800" dirty="0" smtClean="0">
                  <a:latin typeface="Arial" pitchFamily="34" charset="0"/>
                </a:rPr>
                <a:t>Director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(OED)</a:t>
              </a:r>
            </a:p>
          </p:txBody>
        </p:sp>
        <p:cxnSp>
          <p:nvCxnSpPr>
            <p:cNvPr id="172" name="AutoShape 13"/>
            <p:cNvCxnSpPr>
              <a:cxnSpLocks noChangeShapeType="1"/>
              <a:stCxn id="171" idx="3"/>
              <a:endCxn id="169" idx="2"/>
            </p:cNvCxnSpPr>
            <p:nvPr/>
          </p:nvCxnSpPr>
          <p:spPr bwMode="auto">
            <a:xfrm flipV="1">
              <a:off x="4113039" y="1672189"/>
              <a:ext cx="577377" cy="47606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sp>
          <p:nvSpPr>
            <p:cNvPr id="173" name="Rectangle 29"/>
            <p:cNvSpPr>
              <a:spLocks noChangeArrowheads="1"/>
            </p:cNvSpPr>
            <p:nvPr/>
          </p:nvSpPr>
          <p:spPr bwMode="auto">
            <a:xfrm>
              <a:off x="3233435" y="4045415"/>
              <a:ext cx="607766" cy="77835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dirty="0" smtClean="0">
                  <a:latin typeface="Arial" pitchFamily="34" charset="0"/>
                </a:rPr>
                <a:t>Arab States 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Regional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Office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(ASRO)</a:t>
              </a:r>
            </a:p>
          </p:txBody>
        </p:sp>
        <p:sp>
          <p:nvSpPr>
            <p:cNvPr id="174" name="Rectangle 31"/>
            <p:cNvSpPr>
              <a:spLocks noChangeArrowheads="1"/>
            </p:cNvSpPr>
            <p:nvPr/>
          </p:nvSpPr>
          <p:spPr bwMode="auto">
            <a:xfrm>
              <a:off x="2504115" y="4045415"/>
              <a:ext cx="607766" cy="7951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dirty="0" smtClean="0">
                  <a:latin typeface="Arial" pitchFamily="34" charset="0"/>
                </a:rPr>
                <a:t>Asia/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Pacific 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Regional 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Office (APRO)</a:t>
              </a:r>
            </a:p>
          </p:txBody>
        </p:sp>
        <p:sp>
          <p:nvSpPr>
            <p:cNvPr id="175" name="Rectangle 32"/>
            <p:cNvSpPr>
              <a:spLocks noChangeArrowheads="1"/>
            </p:cNvSpPr>
            <p:nvPr/>
          </p:nvSpPr>
          <p:spPr bwMode="auto">
            <a:xfrm>
              <a:off x="3901977" y="4045415"/>
              <a:ext cx="607766" cy="78959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>
                  <a:latin typeface="Arial" pitchFamily="34" charset="0"/>
                </a:rPr>
                <a:t>Eastern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Europe/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Central Asia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Reg. Office</a:t>
              </a:r>
              <a:endParaRPr lang="en-US" sz="800" dirty="0">
                <a:latin typeface="Arial" pitchFamily="34" charset="0"/>
              </a:endParaRP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(EECARO)</a:t>
              </a:r>
            </a:p>
          </p:txBody>
        </p:sp>
        <p:sp>
          <p:nvSpPr>
            <p:cNvPr id="176" name="Rectangle 7"/>
            <p:cNvSpPr>
              <a:spLocks noChangeArrowheads="1"/>
            </p:cNvSpPr>
            <p:nvPr/>
          </p:nvSpPr>
          <p:spPr bwMode="auto">
            <a:xfrm>
              <a:off x="2897506" y="3198982"/>
              <a:ext cx="1078785" cy="4420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>
                  <a:latin typeface="Arial" pitchFamily="34" charset="0"/>
                </a:rPr>
                <a:t>Deputy Executive </a:t>
              </a:r>
              <a:endParaRPr lang="en-US" sz="800" dirty="0" smtClean="0">
                <a:latin typeface="Arial" pitchFamily="34" charset="0"/>
              </a:endParaRP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Director (Programme) </a:t>
              </a:r>
            </a:p>
          </p:txBody>
        </p:sp>
        <p:sp>
          <p:nvSpPr>
            <p:cNvPr id="177" name="Rectangle 17"/>
            <p:cNvSpPr>
              <a:spLocks noChangeArrowheads="1"/>
            </p:cNvSpPr>
            <p:nvPr/>
          </p:nvSpPr>
          <p:spPr bwMode="auto">
            <a:xfrm>
              <a:off x="6971501" y="3198982"/>
              <a:ext cx="1078785" cy="4420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>
                  <a:latin typeface="Arial" pitchFamily="34" charset="0"/>
                </a:rPr>
                <a:t>Deputy Executive </a:t>
              </a:r>
              <a:endParaRPr lang="en-US" sz="800" dirty="0" smtClean="0">
                <a:latin typeface="Arial" pitchFamily="34" charset="0"/>
              </a:endParaRP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Director (Management)</a:t>
              </a:r>
            </a:p>
          </p:txBody>
        </p:sp>
        <p:sp>
          <p:nvSpPr>
            <p:cNvPr id="178" name="Rectangle 30"/>
            <p:cNvSpPr>
              <a:spLocks noChangeArrowheads="1"/>
            </p:cNvSpPr>
            <p:nvPr/>
          </p:nvSpPr>
          <p:spPr bwMode="auto">
            <a:xfrm>
              <a:off x="4631296" y="4045416"/>
              <a:ext cx="614097" cy="7895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>
                  <a:latin typeface="Arial" pitchFamily="34" charset="0"/>
                </a:rPr>
                <a:t>Latin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America/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Caribbean </a:t>
              </a:r>
              <a:endParaRPr lang="en-US" sz="800" dirty="0">
                <a:latin typeface="Arial" pitchFamily="34" charset="0"/>
              </a:endParaRP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Reg. Office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(LACRO)</a:t>
              </a:r>
            </a:p>
          </p:txBody>
        </p:sp>
        <p:sp>
          <p:nvSpPr>
            <p:cNvPr id="179" name="Rectangle 62"/>
            <p:cNvSpPr>
              <a:spLocks noChangeArrowheads="1"/>
            </p:cNvSpPr>
            <p:nvPr/>
          </p:nvSpPr>
          <p:spPr bwMode="auto">
            <a:xfrm>
              <a:off x="5307574" y="1694332"/>
              <a:ext cx="972425" cy="3763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b="1" dirty="0">
                  <a:solidFill>
                    <a:schemeClr val="accent1"/>
                  </a:solidFill>
                  <a:latin typeface="Arial" pitchFamily="34" charset="0"/>
                </a:rPr>
                <a:t> </a:t>
              </a:r>
              <a:endParaRPr lang="en-US" sz="800" b="1" dirty="0" smtClean="0">
                <a:solidFill>
                  <a:schemeClr val="accent1"/>
                </a:solidFill>
                <a:latin typeface="Arial" pitchFamily="34" charset="0"/>
              </a:endParaRPr>
            </a:p>
            <a:p>
              <a:pPr algn="ctr"/>
              <a:r>
                <a:rPr lang="en-US" sz="800" b="1" dirty="0" smtClean="0">
                  <a:solidFill>
                    <a:schemeClr val="accent1"/>
                  </a:solidFill>
                  <a:latin typeface="Arial" pitchFamily="34" charset="0"/>
                </a:rPr>
                <a:t>Evaluation</a:t>
              </a:r>
            </a:p>
            <a:p>
              <a:pPr algn="ctr"/>
              <a:r>
                <a:rPr lang="en-US" sz="800" b="1" dirty="0" smtClean="0">
                  <a:solidFill>
                    <a:schemeClr val="accent1"/>
                  </a:solidFill>
                  <a:latin typeface="Arial" pitchFamily="34" charset="0"/>
                </a:rPr>
                <a:t>Office</a:t>
              </a:r>
            </a:p>
            <a:p>
              <a:pPr algn="ctr"/>
              <a:endParaRPr lang="en-US" sz="800" dirty="0" smtClean="0">
                <a:latin typeface="Arial" pitchFamily="34" charset="0"/>
              </a:endParaRPr>
            </a:p>
          </p:txBody>
        </p:sp>
        <p:cxnSp>
          <p:nvCxnSpPr>
            <p:cNvPr id="180" name="AutoShape 63"/>
            <p:cNvCxnSpPr>
              <a:cxnSpLocks noChangeShapeType="1"/>
              <a:stCxn id="179" idx="1"/>
              <a:endCxn id="169" idx="2"/>
            </p:cNvCxnSpPr>
            <p:nvPr/>
          </p:nvCxnSpPr>
          <p:spPr bwMode="auto">
            <a:xfrm rot="10800000">
              <a:off x="4690416" y="1672190"/>
              <a:ext cx="617159" cy="210328"/>
            </a:xfrm>
            <a:prstGeom prst="bentConnector2">
              <a:avLst/>
            </a:prstGeom>
            <a:noFill/>
            <a:ln w="9525">
              <a:gradFill>
                <a:gsLst>
                  <a:gs pos="0">
                    <a:srgbClr val="C8E6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prstDash val="sysDot"/>
              <a:miter lim="800000"/>
              <a:headEnd/>
              <a:tailEnd/>
            </a:ln>
          </p:spPr>
        </p:cxnSp>
        <p:cxnSp>
          <p:nvCxnSpPr>
            <p:cNvPr id="181" name="AutoShape 33"/>
            <p:cNvCxnSpPr>
              <a:cxnSpLocks noChangeShapeType="1"/>
              <a:stCxn id="169" idx="2"/>
              <a:endCxn id="176" idx="0"/>
            </p:cNvCxnSpPr>
            <p:nvPr/>
          </p:nvCxnSpPr>
          <p:spPr bwMode="auto">
            <a:xfrm rot="5400000">
              <a:off x="3300261" y="1808827"/>
              <a:ext cx="1526793" cy="1253517"/>
            </a:xfrm>
            <a:prstGeom prst="bentConnector3">
              <a:avLst>
                <a:gd name="adj1" fmla="val 94611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182" name="AutoShape 33"/>
            <p:cNvCxnSpPr>
              <a:cxnSpLocks noChangeShapeType="1"/>
              <a:stCxn id="169" idx="2"/>
              <a:endCxn id="177" idx="0"/>
            </p:cNvCxnSpPr>
            <p:nvPr/>
          </p:nvCxnSpPr>
          <p:spPr bwMode="auto">
            <a:xfrm rot="16200000" flipH="1">
              <a:off x="5337258" y="1025346"/>
              <a:ext cx="1526793" cy="2820478"/>
            </a:xfrm>
            <a:prstGeom prst="bentConnector3">
              <a:avLst>
                <a:gd name="adj1" fmla="val 95181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sp>
          <p:nvSpPr>
            <p:cNvPr id="183" name="Rectangle 31"/>
            <p:cNvSpPr>
              <a:spLocks noChangeArrowheads="1"/>
            </p:cNvSpPr>
            <p:nvPr/>
          </p:nvSpPr>
          <p:spPr bwMode="auto">
            <a:xfrm>
              <a:off x="6889935" y="5194042"/>
              <a:ext cx="607766" cy="7380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Division for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Human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Resources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(DHR)</a:t>
              </a:r>
            </a:p>
          </p:txBody>
        </p:sp>
        <p:sp>
          <p:nvSpPr>
            <p:cNvPr id="184" name="Rectangle 183"/>
            <p:cNvSpPr>
              <a:spLocks noChangeArrowheads="1"/>
            </p:cNvSpPr>
            <p:nvPr/>
          </p:nvSpPr>
          <p:spPr bwMode="auto">
            <a:xfrm>
              <a:off x="6889935" y="4348588"/>
              <a:ext cx="607766" cy="7380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Division for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Management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Services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(DMS)</a:t>
              </a:r>
            </a:p>
          </p:txBody>
        </p:sp>
        <p:sp>
          <p:nvSpPr>
            <p:cNvPr id="185" name="Rectangle 31"/>
            <p:cNvSpPr>
              <a:spLocks noChangeArrowheads="1"/>
            </p:cNvSpPr>
            <p:nvPr/>
          </p:nvSpPr>
          <p:spPr bwMode="auto">
            <a:xfrm>
              <a:off x="5976116" y="4055060"/>
              <a:ext cx="607766" cy="76625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Programme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Division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(</a:t>
              </a:r>
              <a:r>
                <a:rPr lang="en-US" sz="800" dirty="0">
                  <a:latin typeface="Arial" pitchFamily="34" charset="0"/>
                </a:rPr>
                <a:t>P</a:t>
              </a:r>
              <a:r>
                <a:rPr lang="en-US" sz="800" dirty="0" smtClean="0">
                  <a:latin typeface="Arial" pitchFamily="34" charset="0"/>
                </a:rPr>
                <a:t>D)</a:t>
              </a:r>
            </a:p>
          </p:txBody>
        </p:sp>
        <p:sp>
          <p:nvSpPr>
            <p:cNvPr id="186" name="Rectangle 185"/>
            <p:cNvSpPr>
              <a:spLocks noChangeArrowheads="1"/>
            </p:cNvSpPr>
            <p:nvPr/>
          </p:nvSpPr>
          <p:spPr bwMode="auto">
            <a:xfrm>
              <a:off x="5307574" y="4045417"/>
              <a:ext cx="607766" cy="7783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Technical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Division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(TD)</a:t>
              </a:r>
            </a:p>
          </p:txBody>
        </p:sp>
        <p:sp>
          <p:nvSpPr>
            <p:cNvPr id="187" name="Rectangle 31"/>
            <p:cNvSpPr>
              <a:spLocks noChangeArrowheads="1"/>
            </p:cNvSpPr>
            <p:nvPr/>
          </p:nvSpPr>
          <p:spPr bwMode="auto">
            <a:xfrm>
              <a:off x="2988671" y="2447864"/>
              <a:ext cx="1107727" cy="5535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dirty="0" smtClean="0">
                  <a:latin typeface="Arial" pitchFamily="34" charset="0"/>
                </a:rPr>
                <a:t>Information </a:t>
              </a:r>
            </a:p>
            <a:p>
              <a:pPr algn="ctr"/>
              <a:r>
                <a:rPr lang="en-US" sz="800" dirty="0">
                  <a:latin typeface="Arial" pitchFamily="34" charset="0"/>
                </a:rPr>
                <a:t>a</a:t>
              </a:r>
              <a:r>
                <a:rPr lang="en-US" sz="800" dirty="0" smtClean="0">
                  <a:latin typeface="Arial" pitchFamily="34" charset="0"/>
                </a:rPr>
                <a:t>nd External 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Relations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Division  (IERD)</a:t>
              </a:r>
            </a:p>
          </p:txBody>
        </p:sp>
        <p:cxnSp>
          <p:nvCxnSpPr>
            <p:cNvPr id="188" name="AutoShape 63"/>
            <p:cNvCxnSpPr>
              <a:cxnSpLocks noChangeShapeType="1"/>
              <a:stCxn id="170" idx="1"/>
              <a:endCxn id="169" idx="2"/>
            </p:cNvCxnSpPr>
            <p:nvPr/>
          </p:nvCxnSpPr>
          <p:spPr bwMode="auto">
            <a:xfrm rot="10800000">
              <a:off x="4690416" y="1672189"/>
              <a:ext cx="617159" cy="116150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189" name="AutoShape 33"/>
            <p:cNvCxnSpPr>
              <a:cxnSpLocks noChangeShapeType="1"/>
              <a:stCxn id="176" idx="2"/>
              <a:endCxn id="212" idx="0"/>
            </p:cNvCxnSpPr>
            <p:nvPr/>
          </p:nvCxnSpPr>
          <p:spPr bwMode="auto">
            <a:xfrm rot="5400000">
              <a:off x="2268303" y="2876819"/>
              <a:ext cx="404357" cy="193283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190" name="AutoShape 33"/>
            <p:cNvCxnSpPr>
              <a:cxnSpLocks noChangeShapeType="1"/>
              <a:stCxn id="176" idx="2"/>
              <a:endCxn id="173" idx="0"/>
            </p:cNvCxnSpPr>
            <p:nvPr/>
          </p:nvCxnSpPr>
          <p:spPr bwMode="auto">
            <a:xfrm rot="16200000" flipH="1">
              <a:off x="3284929" y="3793026"/>
              <a:ext cx="404357" cy="100419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191" name="AutoShape 33"/>
            <p:cNvCxnSpPr>
              <a:cxnSpLocks noChangeShapeType="1"/>
              <a:stCxn id="176" idx="2"/>
              <a:endCxn id="178" idx="0"/>
            </p:cNvCxnSpPr>
            <p:nvPr/>
          </p:nvCxnSpPr>
          <p:spPr bwMode="auto">
            <a:xfrm rot="16200000" flipH="1">
              <a:off x="3985443" y="3092513"/>
              <a:ext cx="404358" cy="150144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192" name="AutoShape 33"/>
            <p:cNvCxnSpPr>
              <a:cxnSpLocks noChangeShapeType="1"/>
              <a:stCxn id="176" idx="2"/>
              <a:endCxn id="174" idx="0"/>
            </p:cNvCxnSpPr>
            <p:nvPr/>
          </p:nvCxnSpPr>
          <p:spPr bwMode="auto">
            <a:xfrm rot="5400000">
              <a:off x="2920270" y="3528786"/>
              <a:ext cx="404357" cy="6289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193" name="AutoShape 33"/>
            <p:cNvCxnSpPr>
              <a:cxnSpLocks noChangeShapeType="1"/>
              <a:stCxn id="176" idx="2"/>
              <a:endCxn id="175" idx="0"/>
            </p:cNvCxnSpPr>
            <p:nvPr/>
          </p:nvCxnSpPr>
          <p:spPr bwMode="auto">
            <a:xfrm rot="16200000" flipH="1">
              <a:off x="3619200" y="3458755"/>
              <a:ext cx="404357" cy="768961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194" name="AutoShape 33"/>
            <p:cNvCxnSpPr>
              <a:cxnSpLocks noChangeShapeType="1"/>
              <a:stCxn id="176" idx="2"/>
              <a:endCxn id="185" idx="0"/>
            </p:cNvCxnSpPr>
            <p:nvPr/>
          </p:nvCxnSpPr>
          <p:spPr bwMode="auto">
            <a:xfrm rot="16200000" flipH="1">
              <a:off x="4651447" y="2426509"/>
              <a:ext cx="414002" cy="28431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195" name="AutoShape 33"/>
            <p:cNvCxnSpPr>
              <a:cxnSpLocks noChangeShapeType="1"/>
              <a:stCxn id="176" idx="2"/>
              <a:endCxn id="186" idx="0"/>
            </p:cNvCxnSpPr>
            <p:nvPr/>
          </p:nvCxnSpPr>
          <p:spPr bwMode="auto">
            <a:xfrm rot="16200000" flipH="1">
              <a:off x="4321998" y="2755958"/>
              <a:ext cx="404359" cy="2174559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sp>
          <p:nvSpPr>
            <p:cNvPr id="196" name="Rectangle 29"/>
            <p:cNvSpPr>
              <a:spLocks noChangeArrowheads="1"/>
            </p:cNvSpPr>
            <p:nvPr/>
          </p:nvSpPr>
          <p:spPr bwMode="auto">
            <a:xfrm>
              <a:off x="2625669" y="5569231"/>
              <a:ext cx="607766" cy="5535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Southern/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Western Asia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Sub-Regional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Office</a:t>
              </a:r>
              <a:endParaRPr lang="en-US" sz="800" dirty="0">
                <a:latin typeface="Arial" pitchFamily="34" charset="0"/>
              </a:endParaRPr>
            </a:p>
          </p:txBody>
        </p:sp>
        <p:sp>
          <p:nvSpPr>
            <p:cNvPr id="197" name="Rectangle 29"/>
            <p:cNvSpPr>
              <a:spLocks noChangeArrowheads="1"/>
            </p:cNvSpPr>
            <p:nvPr/>
          </p:nvSpPr>
          <p:spPr bwMode="auto">
            <a:xfrm>
              <a:off x="2625669" y="4954167"/>
              <a:ext cx="607766" cy="5535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Pacific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Sub-Regional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Office</a:t>
              </a:r>
              <a:endParaRPr lang="en-US" sz="800" dirty="0">
                <a:latin typeface="Arial" pitchFamily="34" charset="0"/>
              </a:endParaRPr>
            </a:p>
          </p:txBody>
        </p:sp>
        <p:sp>
          <p:nvSpPr>
            <p:cNvPr id="198" name="Rectangle 31"/>
            <p:cNvSpPr>
              <a:spLocks noChangeArrowheads="1"/>
            </p:cNvSpPr>
            <p:nvPr/>
          </p:nvSpPr>
          <p:spPr bwMode="auto">
            <a:xfrm>
              <a:off x="4023530" y="4954167"/>
              <a:ext cx="607766" cy="5535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dirty="0" smtClean="0">
                  <a:latin typeface="Arial" pitchFamily="34" charset="0"/>
                </a:rPr>
                <a:t>Central Asia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Sub-Regional 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Office</a:t>
              </a:r>
              <a:endParaRPr lang="en-US" sz="800" dirty="0">
                <a:latin typeface="Arial" pitchFamily="34" charset="0"/>
              </a:endParaRPr>
            </a:p>
          </p:txBody>
        </p:sp>
        <p:sp>
          <p:nvSpPr>
            <p:cNvPr id="199" name="Rectangle 31"/>
            <p:cNvSpPr>
              <a:spLocks noChangeArrowheads="1"/>
            </p:cNvSpPr>
            <p:nvPr/>
          </p:nvSpPr>
          <p:spPr bwMode="auto">
            <a:xfrm>
              <a:off x="4755889" y="4954167"/>
              <a:ext cx="607766" cy="5535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dirty="0" smtClean="0">
                  <a:latin typeface="Arial" pitchFamily="34" charset="0"/>
                </a:rPr>
                <a:t>Caribbean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Sub-Regional 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Office</a:t>
              </a:r>
              <a:endParaRPr lang="en-US" sz="800" dirty="0">
                <a:latin typeface="Arial" pitchFamily="34" charset="0"/>
              </a:endParaRPr>
            </a:p>
          </p:txBody>
        </p:sp>
        <p:sp>
          <p:nvSpPr>
            <p:cNvPr id="200" name="Rectangle 29"/>
            <p:cNvSpPr>
              <a:spLocks noChangeArrowheads="1"/>
            </p:cNvSpPr>
            <p:nvPr/>
          </p:nvSpPr>
          <p:spPr bwMode="auto">
            <a:xfrm>
              <a:off x="3354987" y="4954167"/>
              <a:ext cx="546989" cy="5535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Country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Offices</a:t>
              </a:r>
              <a:endParaRPr lang="en-US" sz="800" dirty="0">
                <a:latin typeface="Arial" pitchFamily="34" charset="0"/>
              </a:endParaRPr>
            </a:p>
          </p:txBody>
        </p:sp>
        <p:sp>
          <p:nvSpPr>
            <p:cNvPr id="201" name="Rectangle 29"/>
            <p:cNvSpPr>
              <a:spLocks noChangeArrowheads="1"/>
            </p:cNvSpPr>
            <p:nvPr/>
          </p:nvSpPr>
          <p:spPr bwMode="auto">
            <a:xfrm>
              <a:off x="4755889" y="5569231"/>
              <a:ext cx="607766" cy="5535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Country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Offices</a:t>
              </a:r>
              <a:endParaRPr lang="en-US" sz="800" dirty="0">
                <a:latin typeface="Arial" pitchFamily="34" charset="0"/>
              </a:endParaRPr>
            </a:p>
          </p:txBody>
        </p:sp>
        <p:sp>
          <p:nvSpPr>
            <p:cNvPr id="202" name="Rectangle 29"/>
            <p:cNvSpPr>
              <a:spLocks noChangeArrowheads="1"/>
            </p:cNvSpPr>
            <p:nvPr/>
          </p:nvSpPr>
          <p:spPr bwMode="auto">
            <a:xfrm>
              <a:off x="4023530" y="5569231"/>
              <a:ext cx="607766" cy="5535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Country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Offices</a:t>
              </a:r>
              <a:endParaRPr lang="en-US" sz="800" dirty="0">
                <a:latin typeface="Arial" pitchFamily="34" charset="0"/>
              </a:endParaRPr>
            </a:p>
          </p:txBody>
        </p:sp>
        <p:cxnSp>
          <p:nvCxnSpPr>
            <p:cNvPr id="203" name="AutoShape 63"/>
            <p:cNvCxnSpPr>
              <a:cxnSpLocks noChangeShapeType="1"/>
              <a:stCxn id="187" idx="3"/>
              <a:endCxn id="169" idx="2"/>
            </p:cNvCxnSpPr>
            <p:nvPr/>
          </p:nvCxnSpPr>
          <p:spPr bwMode="auto">
            <a:xfrm flipV="1">
              <a:off x="4096398" y="1672189"/>
              <a:ext cx="594017" cy="105245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sp>
          <p:nvSpPr>
            <p:cNvPr id="204" name="Rectangle 31"/>
            <p:cNvSpPr>
              <a:spLocks noChangeArrowheads="1"/>
            </p:cNvSpPr>
            <p:nvPr/>
          </p:nvSpPr>
          <p:spPr bwMode="auto">
            <a:xfrm>
              <a:off x="7595014" y="4348588"/>
              <a:ext cx="607766" cy="7380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Procurement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Services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(PSB)</a:t>
              </a:r>
            </a:p>
          </p:txBody>
        </p:sp>
        <p:sp>
          <p:nvSpPr>
            <p:cNvPr id="205" name="Rectangle 31"/>
            <p:cNvSpPr>
              <a:spLocks noChangeArrowheads="1"/>
            </p:cNvSpPr>
            <p:nvPr/>
          </p:nvSpPr>
          <p:spPr bwMode="auto">
            <a:xfrm>
              <a:off x="7595014" y="5185630"/>
              <a:ext cx="607766" cy="7380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Management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Information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Systems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(MIS)</a:t>
              </a:r>
            </a:p>
          </p:txBody>
        </p:sp>
        <p:cxnSp>
          <p:nvCxnSpPr>
            <p:cNvPr id="206" name="AutoShape 33"/>
            <p:cNvCxnSpPr>
              <a:cxnSpLocks noChangeShapeType="1"/>
              <a:stCxn id="177" idx="2"/>
              <a:endCxn id="204" idx="0"/>
            </p:cNvCxnSpPr>
            <p:nvPr/>
          </p:nvCxnSpPr>
          <p:spPr bwMode="auto">
            <a:xfrm rot="16200000" flipH="1">
              <a:off x="7351131" y="3800821"/>
              <a:ext cx="707528" cy="388004"/>
            </a:xfrm>
            <a:prstGeom prst="bentConnector3">
              <a:avLst>
                <a:gd name="adj1" fmla="val 63079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207" name="AutoShape 33"/>
            <p:cNvCxnSpPr>
              <a:cxnSpLocks noChangeShapeType="1"/>
              <a:stCxn id="177" idx="2"/>
              <a:endCxn id="183" idx="1"/>
            </p:cNvCxnSpPr>
            <p:nvPr/>
          </p:nvCxnSpPr>
          <p:spPr bwMode="auto">
            <a:xfrm rot="5400000">
              <a:off x="6239405" y="4291591"/>
              <a:ext cx="1922021" cy="620958"/>
            </a:xfrm>
            <a:prstGeom prst="bentConnector4">
              <a:avLst>
                <a:gd name="adj1" fmla="val 23768"/>
                <a:gd name="adj2" fmla="val 131498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208" name="AutoShape 33"/>
            <p:cNvCxnSpPr>
              <a:cxnSpLocks noChangeShapeType="1"/>
              <a:stCxn id="177" idx="2"/>
              <a:endCxn id="184" idx="0"/>
            </p:cNvCxnSpPr>
            <p:nvPr/>
          </p:nvCxnSpPr>
          <p:spPr bwMode="auto">
            <a:xfrm rot="5400000">
              <a:off x="6998592" y="3836287"/>
              <a:ext cx="707528" cy="317074"/>
            </a:xfrm>
            <a:prstGeom prst="bentConnector3">
              <a:avLst>
                <a:gd name="adj1" fmla="val 64268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209" name="AutoShape 33"/>
            <p:cNvCxnSpPr>
              <a:cxnSpLocks noChangeShapeType="1"/>
              <a:stCxn id="177" idx="2"/>
              <a:endCxn id="205" idx="3"/>
            </p:cNvCxnSpPr>
            <p:nvPr/>
          </p:nvCxnSpPr>
          <p:spPr bwMode="auto">
            <a:xfrm rot="16200000" flipH="1">
              <a:off x="6900032" y="4251919"/>
              <a:ext cx="1913608" cy="691887"/>
            </a:xfrm>
            <a:prstGeom prst="bentConnector4">
              <a:avLst>
                <a:gd name="adj1" fmla="val 23653"/>
                <a:gd name="adj2" fmla="val 128269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sp>
          <p:nvSpPr>
            <p:cNvPr id="210" name="Rectangle 22"/>
            <p:cNvSpPr>
              <a:spLocks noChangeArrowheads="1"/>
            </p:cNvSpPr>
            <p:nvPr/>
          </p:nvSpPr>
          <p:spPr bwMode="auto">
            <a:xfrm>
              <a:off x="6866526" y="1295420"/>
              <a:ext cx="1785179" cy="48193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900" b="1" dirty="0" smtClean="0">
                  <a:solidFill>
                    <a:srgbClr val="ED8425"/>
                  </a:solidFill>
                  <a:latin typeface="Arial" pitchFamily="34" charset="0"/>
                </a:rPr>
                <a:t>UNFPA Executive Board</a:t>
              </a:r>
              <a:endParaRPr lang="en-US" sz="900" b="1" i="1" dirty="0" smtClean="0">
                <a:solidFill>
                  <a:srgbClr val="ED8425"/>
                </a:solidFill>
                <a:latin typeface="Arial" pitchFamily="34" charset="0"/>
              </a:endParaRPr>
            </a:p>
          </p:txBody>
        </p:sp>
        <p:cxnSp>
          <p:nvCxnSpPr>
            <p:cNvPr id="211" name="Straight Connector 210"/>
            <p:cNvCxnSpPr/>
            <p:nvPr/>
          </p:nvCxnSpPr>
          <p:spPr>
            <a:xfrm>
              <a:off x="7510894" y="3715430"/>
              <a:ext cx="730533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Rectangle 28"/>
            <p:cNvSpPr>
              <a:spLocks noChangeArrowheads="1"/>
            </p:cNvSpPr>
            <p:nvPr/>
          </p:nvSpPr>
          <p:spPr bwMode="auto">
            <a:xfrm>
              <a:off x="1200181" y="4045415"/>
              <a:ext cx="607766" cy="8155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dirty="0">
                  <a:latin typeface="Arial" pitchFamily="34" charset="0"/>
                </a:rPr>
                <a:t>Western/</a:t>
              </a:r>
            </a:p>
            <a:p>
              <a:pPr algn="ctr"/>
              <a:r>
                <a:rPr lang="en-US" sz="800" dirty="0">
                  <a:latin typeface="Arial" pitchFamily="34" charset="0"/>
                </a:rPr>
                <a:t>Central </a:t>
              </a:r>
            </a:p>
            <a:p>
              <a:pPr algn="ctr"/>
              <a:r>
                <a:rPr lang="en-US" sz="800" dirty="0">
                  <a:latin typeface="Arial" pitchFamily="34" charset="0"/>
                </a:rPr>
                <a:t>Africa 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Regional </a:t>
              </a:r>
              <a:endParaRPr lang="en-US" sz="800" dirty="0">
                <a:latin typeface="Arial" pitchFamily="34" charset="0"/>
              </a:endParaRPr>
            </a:p>
            <a:p>
              <a:pPr algn="ctr"/>
              <a:r>
                <a:rPr lang="en-US" sz="800" dirty="0">
                  <a:latin typeface="Arial" pitchFamily="34" charset="0"/>
                </a:rPr>
                <a:t>Office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(WESARO)</a:t>
              </a:r>
            </a:p>
          </p:txBody>
        </p:sp>
        <p:sp>
          <p:nvSpPr>
            <p:cNvPr id="213" name="Rectangle 62"/>
            <p:cNvSpPr>
              <a:spLocks noChangeArrowheads="1"/>
            </p:cNvSpPr>
            <p:nvPr/>
          </p:nvSpPr>
          <p:spPr bwMode="auto">
            <a:xfrm>
              <a:off x="5307574" y="2149131"/>
              <a:ext cx="972425" cy="3763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Office</a:t>
              </a:r>
            </a:p>
            <a:p>
              <a:pPr algn="ctr"/>
              <a:r>
                <a:rPr lang="en-US" sz="800" dirty="0" smtClean="0">
                  <a:latin typeface="Arial" pitchFamily="34" charset="0"/>
                </a:rPr>
                <a:t>Ethics</a:t>
              </a:r>
            </a:p>
          </p:txBody>
        </p:sp>
        <p:cxnSp>
          <p:nvCxnSpPr>
            <p:cNvPr id="214" name="AutoShape 63"/>
            <p:cNvCxnSpPr>
              <a:cxnSpLocks noChangeShapeType="1"/>
              <a:stCxn id="213" idx="1"/>
              <a:endCxn id="169" idx="2"/>
            </p:cNvCxnSpPr>
            <p:nvPr/>
          </p:nvCxnSpPr>
          <p:spPr bwMode="auto">
            <a:xfrm rot="10800000">
              <a:off x="4690416" y="1672190"/>
              <a:ext cx="617159" cy="665127"/>
            </a:xfrm>
            <a:prstGeom prst="bentConnector2">
              <a:avLst/>
            </a:prstGeom>
            <a:noFill/>
            <a:ln w="9525">
              <a:solidFill>
                <a:schemeClr val="bg2">
                  <a:lumMod val="10000"/>
                </a:schemeClr>
              </a:solidFill>
              <a:prstDash val="sysDot"/>
              <a:miter lim="800000"/>
              <a:headEnd/>
              <a:tailEnd/>
            </a:ln>
          </p:spPr>
        </p:cxnSp>
        <p:sp>
          <p:nvSpPr>
            <p:cNvPr id="215" name="Rectangle 28"/>
            <p:cNvSpPr>
              <a:spLocks noChangeArrowheads="1"/>
            </p:cNvSpPr>
            <p:nvPr/>
          </p:nvSpPr>
          <p:spPr bwMode="auto">
            <a:xfrm>
              <a:off x="1860577" y="4045415"/>
              <a:ext cx="607766" cy="8053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dirty="0">
                  <a:latin typeface="Arial" pitchFamily="34" charset="0"/>
                </a:rPr>
                <a:t>Eastern/</a:t>
              </a:r>
            </a:p>
            <a:p>
              <a:pPr algn="ctr"/>
              <a:r>
                <a:rPr lang="en-US" sz="800" dirty="0">
                  <a:latin typeface="Arial" pitchFamily="34" charset="0"/>
                </a:rPr>
                <a:t>Southern</a:t>
              </a:r>
            </a:p>
            <a:p>
              <a:pPr algn="ctr"/>
              <a:r>
                <a:rPr lang="en-US" sz="800" dirty="0">
                  <a:latin typeface="Arial" pitchFamily="34" charset="0"/>
                </a:rPr>
                <a:t>Africa </a:t>
              </a:r>
            </a:p>
            <a:p>
              <a:pPr algn="ctr"/>
              <a:r>
                <a:rPr lang="en-US" sz="800" dirty="0">
                  <a:latin typeface="Arial" pitchFamily="34" charset="0"/>
                </a:rPr>
                <a:t>Sub-Regional </a:t>
              </a:r>
            </a:p>
            <a:p>
              <a:pPr algn="ctr"/>
              <a:r>
                <a:rPr lang="en-US" sz="800" dirty="0">
                  <a:latin typeface="Arial" pitchFamily="34" charset="0"/>
                </a:rPr>
                <a:t>Office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(ESARO)</a:t>
              </a:r>
            </a:p>
          </p:txBody>
        </p:sp>
        <p:cxnSp>
          <p:nvCxnSpPr>
            <p:cNvPr id="216" name="AutoShape 33"/>
            <p:cNvCxnSpPr>
              <a:cxnSpLocks noChangeShapeType="1"/>
              <a:stCxn id="176" idx="2"/>
              <a:endCxn id="215" idx="0"/>
            </p:cNvCxnSpPr>
            <p:nvPr/>
          </p:nvCxnSpPr>
          <p:spPr bwMode="auto">
            <a:xfrm rot="5400000">
              <a:off x="2598501" y="3207018"/>
              <a:ext cx="404357" cy="1272439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cxnSp>
        <p:grpSp>
          <p:nvGrpSpPr>
            <p:cNvPr id="217" name="Group 154"/>
            <p:cNvGrpSpPr/>
            <p:nvPr/>
          </p:nvGrpSpPr>
          <p:grpSpPr>
            <a:xfrm>
              <a:off x="1265378" y="4860989"/>
              <a:ext cx="303883" cy="353964"/>
              <a:chOff x="1066800" y="4133475"/>
              <a:chExt cx="381000" cy="438525"/>
            </a:xfrm>
          </p:grpSpPr>
          <p:cxnSp>
            <p:nvCxnSpPr>
              <p:cNvPr id="224" name="Straight Connector 223"/>
              <p:cNvCxnSpPr/>
              <p:nvPr/>
            </p:nvCxnSpPr>
            <p:spPr>
              <a:xfrm>
                <a:off x="1066800" y="4133475"/>
                <a:ext cx="1" cy="43852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>
                <a:off x="1066800" y="45720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8" name="Group 154"/>
            <p:cNvGrpSpPr/>
            <p:nvPr/>
          </p:nvGrpSpPr>
          <p:grpSpPr>
            <a:xfrm>
              <a:off x="1917344" y="4865058"/>
              <a:ext cx="303883" cy="349896"/>
              <a:chOff x="1066800" y="4138515"/>
              <a:chExt cx="381000" cy="433485"/>
            </a:xfrm>
          </p:grpSpPr>
          <p:cxnSp>
            <p:nvCxnSpPr>
              <p:cNvPr id="222" name="Straight Connector 221"/>
              <p:cNvCxnSpPr/>
              <p:nvPr/>
            </p:nvCxnSpPr>
            <p:spPr>
              <a:xfrm flipH="1">
                <a:off x="1066801" y="4138515"/>
                <a:ext cx="2528" cy="43348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>
                <a:off x="1066800" y="45720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9" name="Rectangle 29"/>
            <p:cNvSpPr>
              <a:spLocks noChangeArrowheads="1"/>
            </p:cNvSpPr>
            <p:nvPr/>
          </p:nvSpPr>
          <p:spPr bwMode="auto">
            <a:xfrm>
              <a:off x="1994697" y="4954166"/>
              <a:ext cx="509418" cy="5535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Country</a:t>
              </a:r>
              <a:br>
                <a:rPr lang="en-US" sz="800" dirty="0" smtClean="0">
                  <a:latin typeface="Arial" pitchFamily="34" charset="0"/>
                </a:rPr>
              </a:br>
              <a:r>
                <a:rPr lang="en-US" sz="800" dirty="0" smtClean="0">
                  <a:latin typeface="Arial" pitchFamily="34" charset="0"/>
                </a:rPr>
                <a:t>Offices</a:t>
              </a:r>
              <a:endParaRPr lang="en-US" sz="800" dirty="0">
                <a:latin typeface="Arial" pitchFamily="34" charset="0"/>
              </a:endParaRPr>
            </a:p>
          </p:txBody>
        </p:sp>
        <p:sp>
          <p:nvSpPr>
            <p:cNvPr id="220" name="Rectangle 29"/>
            <p:cNvSpPr>
              <a:spLocks noChangeArrowheads="1"/>
            </p:cNvSpPr>
            <p:nvPr/>
          </p:nvSpPr>
          <p:spPr bwMode="auto">
            <a:xfrm>
              <a:off x="1330574" y="4954167"/>
              <a:ext cx="521574" cy="55355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Country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Offices</a:t>
              </a:r>
              <a:endParaRPr lang="en-US" sz="800" dirty="0">
                <a:latin typeface="Arial" pitchFamily="34" charset="0"/>
              </a:endParaRPr>
            </a:p>
          </p:txBody>
        </p:sp>
        <p:sp>
          <p:nvSpPr>
            <p:cNvPr id="221" name="Rectangle 22"/>
            <p:cNvSpPr>
              <a:spLocks noChangeArrowheads="1"/>
            </p:cNvSpPr>
            <p:nvPr/>
          </p:nvSpPr>
          <p:spPr bwMode="auto">
            <a:xfrm>
              <a:off x="8041390" y="3484169"/>
              <a:ext cx="863124" cy="4920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800" dirty="0" smtClean="0">
                <a:latin typeface="Arial" pitchFamily="34" charset="0"/>
              </a:endParaRP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Office </a:t>
              </a:r>
              <a:r>
                <a:rPr lang="en-US" sz="800" dirty="0">
                  <a:latin typeface="Arial" pitchFamily="34" charset="0"/>
                </a:rPr>
                <a:t>of the </a:t>
              </a:r>
            </a:p>
            <a:p>
              <a:pPr algn="ctr" eaLnBrk="1" hangingPunct="1"/>
              <a:r>
                <a:rPr lang="en-US" sz="800" dirty="0">
                  <a:latin typeface="Arial" pitchFamily="34" charset="0"/>
                </a:rPr>
                <a:t>Security 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Coordinator (OSC)</a:t>
              </a:r>
            </a:p>
            <a:p>
              <a:pPr algn="ctr" eaLnBrk="1" hangingPunct="1"/>
              <a:r>
                <a:rPr lang="en-US" sz="800" dirty="0" smtClean="0">
                  <a:latin typeface="Arial" pitchFamily="34" charset="0"/>
                </a:rPr>
                <a:t>  </a:t>
              </a:r>
              <a:endParaRPr lang="en-US" sz="800" dirty="0">
                <a:latin typeface="Arial" pitchFamily="34" charset="0"/>
              </a:endParaRPr>
            </a:p>
          </p:txBody>
        </p:sp>
      </p:grpSp>
      <p:cxnSp>
        <p:nvCxnSpPr>
          <p:cNvPr id="238" name="Elbow Connector 237"/>
          <p:cNvCxnSpPr>
            <a:stCxn id="179" idx="3"/>
          </p:cNvCxnSpPr>
          <p:nvPr/>
        </p:nvCxnSpPr>
        <p:spPr>
          <a:xfrm flipV="1">
            <a:off x="5906024" y="1409604"/>
            <a:ext cx="654115" cy="323255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ight Arrow 78"/>
          <p:cNvSpPr/>
          <p:nvPr/>
        </p:nvSpPr>
        <p:spPr>
          <a:xfrm rot="10800000">
            <a:off x="6227884" y="1675237"/>
            <a:ext cx="898651" cy="35051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D84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6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0885"/>
            <a:ext cx="9144000" cy="75111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Challenges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253218" y="807092"/>
            <a:ext cx="8738382" cy="5274882"/>
          </a:xfrm>
        </p:spPr>
        <p:txBody>
          <a:bodyPr>
            <a:noAutofit/>
          </a:bodyPr>
          <a:lstStyle/>
          <a:p>
            <a:pPr marL="457200" indent="-457200" algn="l" eaLnBrk="1" hangingPunct="1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solidFill>
                  <a:schemeClr val="tx1"/>
                </a:solidFill>
                <a:ea typeface="ＭＳ Ｐゴシック" pitchFamily="1" charset="-128"/>
              </a:rPr>
              <a:t>Organizational challenges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Limitations to impartiality due to operational duties of M&amp;E staff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Low capacity of M&amp;E staff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M&amp;E focal points with limited time devoted to the management of evaluations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solidFill>
                  <a:schemeClr val="tx1"/>
                </a:solidFill>
                <a:ea typeface="ＭＳ Ｐゴシック" pitchFamily="1" charset="-128"/>
              </a:rPr>
              <a:t>Other challenges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Limited budget allocated to country programme evaluations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Uneven access to qualified evaluation expertise</a:t>
            </a:r>
          </a:p>
          <a:p>
            <a:pPr marL="914400" lvl="1" indent="-457200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Risk of conflict of interest with national consultants</a:t>
            </a:r>
          </a:p>
          <a:p>
            <a:pPr lvl="4" algn="l"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defRPr/>
            </a:pPr>
            <a:r>
              <a:rPr lang="en-US" sz="2200" b="1" dirty="0" smtClean="0">
                <a:solidFill>
                  <a:schemeClr val="tx1"/>
                </a:solidFill>
                <a:ea typeface="ＭＳ Ｐゴシック" pitchFamily="1" charset="-128"/>
              </a:rPr>
              <a:t>Low </a:t>
            </a:r>
            <a:r>
              <a:rPr lang="en-US" sz="2200" b="1" dirty="0">
                <a:solidFill>
                  <a:schemeClr val="tx1"/>
                </a:solidFill>
                <a:ea typeface="ＭＳ Ｐゴシック" pitchFamily="1" charset="-128"/>
              </a:rPr>
              <a:t>quality of decentralized country </a:t>
            </a:r>
            <a:r>
              <a:rPr lang="en-US" sz="2200" b="1" dirty="0" err="1">
                <a:solidFill>
                  <a:schemeClr val="tx1"/>
                </a:solidFill>
                <a:ea typeface="ＭＳ Ｐゴシック" pitchFamily="1" charset="-128"/>
              </a:rPr>
              <a:t>programme</a:t>
            </a:r>
            <a:r>
              <a:rPr lang="en-US" sz="2200" b="1" dirty="0">
                <a:solidFill>
                  <a:schemeClr val="tx1"/>
                </a:solidFill>
                <a:ea typeface="ＭＳ Ｐゴシック" pitchFamily="1" charset="-128"/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  <a:ea typeface="ＭＳ Ｐゴシック" pitchFamily="1" charset="-128"/>
              </a:rPr>
              <a:t>evaluations</a:t>
            </a:r>
            <a:endParaRPr lang="en-GB" sz="2200" dirty="0" smtClean="0">
              <a:solidFill>
                <a:schemeClr val="tx1"/>
              </a:solidFill>
              <a:ea typeface="ＭＳ Ｐゴシック" pitchFamily="1" charset="-128"/>
            </a:endParaRPr>
          </a:p>
          <a:p>
            <a:pPr marL="457200" indent="-457200" algn="l" eaLnBrk="1" hangingPunct="1"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endParaRPr lang="es-ES_tradnl" sz="2200" dirty="0" smtClean="0">
              <a:solidFill>
                <a:schemeClr val="tx2">
                  <a:lumMod val="75000"/>
                </a:schemeClr>
              </a:solidFill>
              <a:ea typeface="ＭＳ Ｐゴシック" pitchFamily="1" charset="-128"/>
            </a:endParaRPr>
          </a:p>
          <a:p>
            <a:pPr marL="457200" indent="-457200" algn="l" eaLnBrk="1" hangingPunct="1">
              <a:buFont typeface="Arial" charset="0"/>
              <a:buChar char="•"/>
              <a:defRPr/>
            </a:pPr>
            <a:endParaRPr lang="en-US" sz="2200" dirty="0" smtClean="0">
              <a:solidFill>
                <a:srgbClr val="898989"/>
              </a:solidFill>
              <a:ea typeface="ＭＳ Ｐゴシック" pitchFamily="1" charset="-128"/>
            </a:endParaRPr>
          </a:p>
          <a:p>
            <a:pPr marL="457200" indent="-457200" eaLnBrk="1" hangingPunct="1">
              <a:buFont typeface="Arial" charset="0"/>
              <a:buNone/>
              <a:defRPr/>
            </a:pPr>
            <a:endParaRPr lang="fr-FR" sz="2200" dirty="0" smtClean="0">
              <a:solidFill>
                <a:srgbClr val="898989"/>
              </a:solidFill>
              <a:ea typeface="ＭＳ Ｐゴシック" pitchFamily="1" charset="-128"/>
            </a:endParaRPr>
          </a:p>
        </p:txBody>
      </p:sp>
      <p:pic>
        <p:nvPicPr>
          <p:cNvPr id="8" name="Picture 7" descr="unfp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" y="6356350"/>
            <a:ext cx="816563" cy="469131"/>
          </a:xfrm>
          <a:prstGeom prst="rect">
            <a:avLst/>
          </a:prstGeom>
        </p:spPr>
      </p:pic>
      <p:sp>
        <p:nvSpPr>
          <p:cNvPr id="9" name="Footer Placeholder 2"/>
          <p:cNvSpPr txBox="1">
            <a:spLocks/>
          </p:cNvSpPr>
          <p:nvPr/>
        </p:nvSpPr>
        <p:spPr>
          <a:xfrm>
            <a:off x="8622575" y="6430140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AB70F5-DD10-497D-8580-8CDEAFF1B29D}" type="slidenum">
              <a:rPr lang="en-US" sz="1600" smtClean="0">
                <a:solidFill>
                  <a:schemeClr val="tx2"/>
                </a:solidFill>
              </a:rPr>
              <a:t>5</a:t>
            </a:fld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12376" y="5170292"/>
            <a:ext cx="1497106" cy="69924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563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78690"/>
            <a:ext cx="9144000" cy="758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3600" b="1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Decentralized evaluation support capacity 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749882"/>
              </p:ext>
            </p:extLst>
          </p:nvPr>
        </p:nvGraphicFramePr>
        <p:xfrm>
          <a:off x="216058" y="1038155"/>
          <a:ext cx="8711884" cy="45360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7673"/>
                <a:gridCol w="1043340"/>
                <a:gridCol w="1043340"/>
                <a:gridCol w="1130284"/>
                <a:gridCol w="956395"/>
                <a:gridCol w="1130284"/>
                <a:gridCol w="1130284"/>
                <a:gridCol w="1130284"/>
              </a:tblGrid>
              <a:tr h="16985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FFC000"/>
                          </a:solidFill>
                          <a:effectLst/>
                        </a:rPr>
                        <a:t>2013</a:t>
                      </a:r>
                      <a:r>
                        <a:rPr lang="en-US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3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UNFPA Global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</a:rPr>
                        <a:t>East </a:t>
                      </a:r>
                      <a:endParaRPr lang="en-GB" sz="1800" kern="12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</a:rPr>
                        <a:t>and Southern Africa</a:t>
                      </a:r>
                      <a:endParaRPr lang="en-GB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West 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and Central Africa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Arab States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Asia 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and 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the Pacific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Eastern Europe and Central Asia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Latin America 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and 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the Caribbean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183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M&amp;E Advisers in Regional Offices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 (vacant)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882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M&amp;E Officers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46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(38</a:t>
                      </a:r>
                      <a:r>
                        <a:rPr lang="en-US" sz="1800" dirty="0" smtClean="0">
                          <a:effectLst/>
                        </a:rPr>
                        <a:t>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rgbClr val="ED8425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14 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(64%)</a:t>
                      </a:r>
                      <a:endParaRPr lang="en-GB" sz="1800" b="1" dirty="0">
                        <a:solidFill>
                          <a:srgbClr val="ED8425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14 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(61%)</a:t>
                      </a:r>
                      <a:endParaRPr lang="en-GB" sz="1800" b="1" dirty="0">
                        <a:solidFill>
                          <a:srgbClr val="ED8425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(33%)</a:t>
                      </a:r>
                      <a:endParaRPr lang="en-GB" sz="1800" b="1" dirty="0">
                        <a:solidFill>
                          <a:srgbClr val="ED8425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 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(33%)</a:t>
                      </a:r>
                      <a:endParaRPr lang="en-GB" sz="1800" b="1" dirty="0">
                        <a:solidFill>
                          <a:srgbClr val="ED8425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 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(0%)</a:t>
                      </a:r>
                      <a:endParaRPr lang="en-GB" sz="1800" b="1" dirty="0">
                        <a:solidFill>
                          <a:srgbClr val="ED8425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(24%)</a:t>
                      </a:r>
                      <a:endParaRPr lang="en-GB" sz="1800" b="1" dirty="0">
                        <a:solidFill>
                          <a:srgbClr val="ED8425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9614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M&amp;E 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Focal Points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76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8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9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10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16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17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16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7" descr="unfp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" y="6356350"/>
            <a:ext cx="816563" cy="469131"/>
          </a:xfrm>
          <a:prstGeom prst="rect">
            <a:avLst/>
          </a:prstGeom>
        </p:spPr>
      </p:pic>
      <p:sp>
        <p:nvSpPr>
          <p:cNvPr id="10" name="Footer Placeholder 2"/>
          <p:cNvSpPr txBox="1">
            <a:spLocks/>
          </p:cNvSpPr>
          <p:nvPr/>
        </p:nvSpPr>
        <p:spPr>
          <a:xfrm>
            <a:off x="8622575" y="6430140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3495D5E-F3EF-48E1-9AC7-068FA48E2A98}" type="slidenum">
              <a:rPr lang="en-US" sz="1600" smtClean="0">
                <a:solidFill>
                  <a:srgbClr val="1F497D"/>
                </a:solidFill>
              </a:rPr>
              <a:pPr/>
              <a:t>6</a:t>
            </a:fld>
            <a:endParaRPr lang="en-US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2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0885"/>
            <a:ext cx="9144000" cy="75111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Addressing the challenges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253218" y="947743"/>
            <a:ext cx="8738382" cy="5274882"/>
          </a:xfrm>
        </p:spPr>
        <p:txBody>
          <a:bodyPr>
            <a:normAutofit lnSpcReduction="10000"/>
          </a:bodyPr>
          <a:lstStyle/>
          <a:p>
            <a:pPr marL="457200" indent="-457200" algn="l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solidFill>
                  <a:schemeClr val="tx1"/>
                </a:solidFill>
                <a:ea typeface="ＭＳ Ｐゴシック" pitchFamily="1" charset="-128"/>
              </a:rPr>
              <a:t>Development of methodological </a:t>
            </a:r>
            <a:r>
              <a:rPr lang="en-GB" sz="2400" dirty="0" smtClean="0">
                <a:solidFill>
                  <a:schemeClr val="tx1"/>
                </a:solidFill>
                <a:ea typeface="ＭＳ Ｐゴシック" pitchFamily="1" charset="-128"/>
              </a:rPr>
              <a:t>guidance</a:t>
            </a:r>
            <a:endParaRPr lang="en-GB" sz="2400" dirty="0" smtClean="0">
              <a:solidFill>
                <a:schemeClr val="tx1"/>
              </a:solidFill>
              <a:ea typeface="ＭＳ Ｐゴシック" pitchFamily="1" charset="-128"/>
            </a:endParaRPr>
          </a:p>
          <a:p>
            <a:pPr marL="914400" lvl="1" indent="-4572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Methodological </a:t>
            </a: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handbook</a:t>
            </a:r>
          </a:p>
          <a:p>
            <a:pPr marL="914400" lvl="1" indent="-4572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Regional training workshops with country office staff</a:t>
            </a:r>
          </a:p>
          <a:p>
            <a:pPr marL="914400" lvl="1" indent="-4572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EO regional focal points</a:t>
            </a:r>
            <a:endParaRPr lang="en-GB" sz="2200" dirty="0" smtClean="0">
              <a:solidFill>
                <a:schemeClr val="tx1"/>
              </a:solidFill>
              <a:ea typeface="ＭＳ Ｐゴシック" pitchFamily="1" charset="-128"/>
            </a:endParaRPr>
          </a:p>
          <a:p>
            <a:pPr marL="914400" lvl="1" indent="-4572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Ad hoc advice provided to M&amp;E staff</a:t>
            </a:r>
          </a:p>
          <a:p>
            <a:pPr marL="342900" indent="-3429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solidFill>
                  <a:schemeClr val="tx1"/>
                </a:solidFill>
                <a:ea typeface="ＭＳ Ｐゴシック" pitchFamily="1" charset="-128"/>
              </a:rPr>
              <a:t>Biennial </a:t>
            </a:r>
            <a:r>
              <a:rPr lang="en-GB" sz="2400" dirty="0" smtClean="0">
                <a:solidFill>
                  <a:schemeClr val="tx1"/>
                </a:solidFill>
                <a:ea typeface="ＭＳ Ｐゴシック" pitchFamily="1" charset="-128"/>
              </a:rPr>
              <a:t>budgeted evaluation plan for the evaluation function</a:t>
            </a:r>
          </a:p>
          <a:p>
            <a:pPr marL="800100" lvl="1" indent="-3429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Led to increased budgets allocated to evaluation at country level</a:t>
            </a:r>
          </a:p>
          <a:p>
            <a:pPr marL="800100" lvl="1" indent="-3429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Courier New" panose="02070309020205020404" pitchFamily="49" charset="0"/>
              <a:buChar char="o"/>
              <a:defRPr/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1" charset="-128"/>
              </a:rPr>
              <a:t>Rationalization of evaluation planning</a:t>
            </a:r>
          </a:p>
          <a:p>
            <a:pPr marL="342900" indent="-3429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400" dirty="0" smtClean="0">
                <a:solidFill>
                  <a:schemeClr val="tx1"/>
                </a:solidFill>
                <a:ea typeface="ＭＳ Ｐゴシック" pitchFamily="1" charset="-128"/>
              </a:rPr>
              <a:t>Additional quality assurance mechanisms introduced to complement existing quality assessment tool</a:t>
            </a:r>
            <a:endParaRPr lang="es-ES_tradnl" sz="2400" dirty="0" smtClean="0">
              <a:solidFill>
                <a:schemeClr val="tx2">
                  <a:lumMod val="75000"/>
                </a:schemeClr>
              </a:solidFill>
              <a:ea typeface="ＭＳ Ｐゴシック" pitchFamily="1" charset="-128"/>
            </a:endParaRPr>
          </a:p>
          <a:p>
            <a:pPr algn="l" eaLnBrk="1" hangingPunct="1">
              <a:defRPr/>
            </a:pPr>
            <a:endParaRPr lang="en-US" sz="2200" dirty="0" smtClean="0">
              <a:solidFill>
                <a:srgbClr val="898989"/>
              </a:solidFill>
              <a:ea typeface="ＭＳ Ｐゴシック" pitchFamily="1" charset="-128"/>
            </a:endParaRPr>
          </a:p>
          <a:p>
            <a:pPr marL="457200" indent="-457200" eaLnBrk="1" hangingPunct="1">
              <a:buFont typeface="Arial" charset="0"/>
              <a:buNone/>
              <a:defRPr/>
            </a:pPr>
            <a:endParaRPr lang="fr-FR" sz="2200" dirty="0" smtClean="0">
              <a:solidFill>
                <a:srgbClr val="898989"/>
              </a:solidFill>
              <a:ea typeface="ＭＳ Ｐゴシック" pitchFamily="1" charset="-128"/>
            </a:endParaRPr>
          </a:p>
        </p:txBody>
      </p:sp>
      <p:pic>
        <p:nvPicPr>
          <p:cNvPr id="8" name="Picture 7" descr="unfp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" y="6356350"/>
            <a:ext cx="816563" cy="469131"/>
          </a:xfrm>
          <a:prstGeom prst="rect">
            <a:avLst/>
          </a:prstGeom>
        </p:spPr>
      </p:pic>
      <p:sp>
        <p:nvSpPr>
          <p:cNvPr id="9" name="Footer Placeholder 2"/>
          <p:cNvSpPr txBox="1">
            <a:spLocks/>
          </p:cNvSpPr>
          <p:nvPr/>
        </p:nvSpPr>
        <p:spPr>
          <a:xfrm>
            <a:off x="8622575" y="6430140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AB70F5-DD10-497D-8580-8CDEAFF1B29D}" type="slidenum">
              <a:rPr lang="en-US" sz="1600" smtClean="0">
                <a:solidFill>
                  <a:schemeClr val="tx2"/>
                </a:solidFill>
              </a:rPr>
              <a:t>7</a:t>
            </a:fld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19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>
            <a:spLocks noChangeArrowheads="1"/>
          </p:cNvSpPr>
          <p:nvPr/>
        </p:nvSpPr>
        <p:spPr bwMode="auto">
          <a:xfrm>
            <a:off x="2366962" y="2305756"/>
            <a:ext cx="2835275" cy="1759802"/>
          </a:xfrm>
          <a:prstGeom prst="ellipse">
            <a:avLst/>
          </a:prstGeom>
          <a:solidFill>
            <a:srgbClr val="95373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FFFFFF"/>
                </a:solidFill>
                <a:ea typeface="ＭＳ Ｐゴシック" pitchFamily="1" charset="-128"/>
                <a:cs typeface="Times New Roman" pitchFamily="1" charset="0"/>
              </a:rPr>
              <a:t>PART 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200" dirty="0">
                <a:solidFill>
                  <a:srgbClr val="FFFFFF"/>
                </a:solidFill>
                <a:ea typeface="ＭＳ Ｐゴシック" pitchFamily="1" charset="-128"/>
                <a:cs typeface="Times New Roman" pitchFamily="1" charset="0"/>
              </a:rPr>
              <a:t>Designing the Evaluation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sp>
        <p:nvSpPr>
          <p:cNvPr id="4" name="Elipse 3"/>
          <p:cNvSpPr>
            <a:spLocks noChangeArrowheads="1"/>
          </p:cNvSpPr>
          <p:nvPr/>
        </p:nvSpPr>
        <p:spPr bwMode="auto">
          <a:xfrm>
            <a:off x="5572125" y="2152954"/>
            <a:ext cx="2835275" cy="1649413"/>
          </a:xfrm>
          <a:prstGeom prst="ellipse">
            <a:avLst/>
          </a:prstGeom>
          <a:solidFill>
            <a:srgbClr val="4F622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FFFFFF"/>
                </a:solidFill>
                <a:ea typeface="ＭＳ Ｐゴシック" pitchFamily="1" charset="-128"/>
                <a:cs typeface="Times New Roman" pitchFamily="1" charset="0"/>
              </a:rPr>
              <a:t>PART 2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200" dirty="0">
                <a:solidFill>
                  <a:srgbClr val="FFFFFF"/>
                </a:solidFill>
                <a:ea typeface="ＭＳ Ｐゴシック" pitchFamily="1" charset="-128"/>
                <a:cs typeface="Times New Roman" pitchFamily="1" charset="0"/>
              </a:rPr>
              <a:t>Conducting the Evaluation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sp>
        <p:nvSpPr>
          <p:cNvPr id="5" name="Elipse 4"/>
          <p:cNvSpPr>
            <a:spLocks noChangeArrowheads="1"/>
          </p:cNvSpPr>
          <p:nvPr/>
        </p:nvSpPr>
        <p:spPr bwMode="auto">
          <a:xfrm>
            <a:off x="4186237" y="3428971"/>
            <a:ext cx="2835275" cy="1974057"/>
          </a:xfrm>
          <a:prstGeom prst="ellipse">
            <a:avLst/>
          </a:prstGeom>
          <a:solidFill>
            <a:srgbClr val="17375E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FFFFFF"/>
                </a:solidFill>
                <a:ea typeface="ＭＳ Ｐゴシック" pitchFamily="1" charset="-128"/>
                <a:cs typeface="Times New Roman" pitchFamily="1" charset="0"/>
              </a:rPr>
              <a:t>PART 3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200" dirty="0">
                <a:solidFill>
                  <a:srgbClr val="FFFFFF"/>
                </a:solidFill>
                <a:ea typeface="ＭＳ Ｐゴシック" pitchFamily="1" charset="-128"/>
                <a:cs typeface="Times New Roman" pitchFamily="1" charset="0"/>
              </a:rPr>
              <a:t>Tools &amp; Resources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sp>
        <p:nvSpPr>
          <p:cNvPr id="2" name="Oval 1"/>
          <p:cNvSpPr/>
          <p:nvPr/>
        </p:nvSpPr>
        <p:spPr>
          <a:xfrm>
            <a:off x="2874963" y="3628996"/>
            <a:ext cx="1819275" cy="8223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Toolkit</a:t>
            </a:r>
          </a:p>
        </p:txBody>
      </p:sp>
      <p:sp>
        <p:nvSpPr>
          <p:cNvPr id="6" name="Oval 5"/>
          <p:cNvSpPr/>
          <p:nvPr/>
        </p:nvSpPr>
        <p:spPr>
          <a:xfrm>
            <a:off x="4687887" y="4991865"/>
            <a:ext cx="1819275" cy="823913"/>
          </a:xfrm>
          <a:prstGeom prst="ellips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cs typeface="Times New Roman" pitchFamily="18" charset="0"/>
              </a:rPr>
              <a:t>Templates</a:t>
            </a:r>
          </a:p>
        </p:txBody>
      </p:sp>
      <p:sp>
        <p:nvSpPr>
          <p:cNvPr id="7" name="Oval 6"/>
          <p:cNvSpPr/>
          <p:nvPr/>
        </p:nvSpPr>
        <p:spPr>
          <a:xfrm>
            <a:off x="2913063" y="4580703"/>
            <a:ext cx="1819275" cy="8223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Outlines</a:t>
            </a:r>
          </a:p>
        </p:txBody>
      </p:sp>
      <p:sp>
        <p:nvSpPr>
          <p:cNvPr id="8" name="Oval 7"/>
          <p:cNvSpPr/>
          <p:nvPr/>
        </p:nvSpPr>
        <p:spPr>
          <a:xfrm>
            <a:off x="6332537" y="3628995"/>
            <a:ext cx="1820862" cy="8223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Glossary</a:t>
            </a:r>
          </a:p>
        </p:txBody>
      </p:sp>
      <p:sp>
        <p:nvSpPr>
          <p:cNvPr id="9" name="Oval 8"/>
          <p:cNvSpPr/>
          <p:nvPr/>
        </p:nvSpPr>
        <p:spPr>
          <a:xfrm>
            <a:off x="6330950" y="4580703"/>
            <a:ext cx="1817688" cy="82073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Elements of Theory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45375" y="6468677"/>
            <a:ext cx="8077200" cy="244475"/>
          </a:xfrm>
          <a:ln/>
        </p:spPr>
        <p:txBody>
          <a:bodyPr/>
          <a:lstStyle/>
          <a:p>
            <a:r>
              <a:rPr lang="en-US" sz="1800" b="1" dirty="0">
                <a:solidFill>
                  <a:srgbClr val="0070C0"/>
                </a:solidFill>
                <a:hlinkClick r:id="rId2"/>
              </a:rPr>
              <a:t>http://</a:t>
            </a:r>
            <a:r>
              <a:rPr lang="en-US" sz="1800" b="1" dirty="0" smtClean="0">
                <a:solidFill>
                  <a:srgbClr val="0070C0"/>
                </a:solidFill>
                <a:hlinkClick r:id="rId2"/>
              </a:rPr>
              <a:t>www.unfpa.org/admin-resource/how-design-and-conduct-country-programme-evaluation-unfpa</a:t>
            </a:r>
            <a:endParaRPr lang="en-US" sz="1800" b="1" dirty="0" smtClean="0">
              <a:solidFill>
                <a:srgbClr val="0070C0"/>
              </a:solidFill>
            </a:endParaRPr>
          </a:p>
          <a:p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5375" y="133352"/>
            <a:ext cx="86868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 smtClean="0">
                <a:solidFill>
                  <a:srgbClr val="2665AD"/>
                </a:solidFill>
              </a:rPr>
              <a:t>Handbook </a:t>
            </a:r>
            <a:r>
              <a:rPr lang="en-US" sz="3200" b="1" dirty="0">
                <a:solidFill>
                  <a:srgbClr val="2665AD"/>
                </a:solidFill>
              </a:rPr>
              <a:t>on How to Design and Conduct a Country Programme Evaluation at UNFPA </a:t>
            </a:r>
          </a:p>
          <a:p>
            <a:endParaRPr lang="en-US" dirty="0">
              <a:solidFill>
                <a:prstClr val="black"/>
              </a:solidFill>
              <a:hlinkClick r:id="rId3"/>
            </a:endParaRPr>
          </a:p>
        </p:txBody>
      </p:sp>
      <p:pic>
        <p:nvPicPr>
          <p:cNvPr id="18" name="Picture 17" descr="unfp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" y="6356350"/>
            <a:ext cx="816563" cy="469131"/>
          </a:xfrm>
          <a:prstGeom prst="rect">
            <a:avLst/>
          </a:prstGeom>
        </p:spPr>
      </p:pic>
      <p:sp>
        <p:nvSpPr>
          <p:cNvPr id="19" name="Footer Placeholder 2"/>
          <p:cNvSpPr txBox="1">
            <a:spLocks/>
          </p:cNvSpPr>
          <p:nvPr/>
        </p:nvSpPr>
        <p:spPr>
          <a:xfrm>
            <a:off x="8622575" y="6430140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6C2528D-A1CA-4F1D-996B-E273BFAC9C75}" type="slidenum">
              <a:rPr lang="en-US" sz="1600" smtClean="0">
                <a:solidFill>
                  <a:srgbClr val="1F497D"/>
                </a:solidFill>
              </a:rPr>
              <a:pPr/>
              <a:t>8</a:t>
            </a:fld>
            <a:endParaRPr lang="en-US" sz="1600" dirty="0">
              <a:solidFill>
                <a:srgbClr val="1F497D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42079"/>
            <a:ext cx="2387682" cy="332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2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607"/>
            <a:ext cx="8229600" cy="584775"/>
          </a:xfr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  <a:ea typeface="+mn-ea"/>
                <a:cs typeface="+mn-cs"/>
              </a:rPr>
              <a:t>Methodology Training Workshops</a:t>
            </a:r>
            <a:endParaRPr lang="en-GB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047293"/>
              </p:ext>
            </p:extLst>
          </p:nvPr>
        </p:nvGraphicFramePr>
        <p:xfrm>
          <a:off x="457200" y="1139796"/>
          <a:ext cx="8229600" cy="4433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883229"/>
                <a:gridCol w="1132114"/>
                <a:gridCol w="1099457"/>
                <a:gridCol w="1371600"/>
              </a:tblGrid>
              <a:tr h="450356">
                <a:tc>
                  <a:txBody>
                    <a:bodyPr/>
                    <a:lstStyle/>
                    <a:p>
                      <a:endParaRPr lang="en-GB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</a:t>
                      </a:r>
                      <a:endParaRPr lang="en-GB" dirty="0">
                        <a:solidFill>
                          <a:srgbClr val="ED842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PARTICIPANTS</a:t>
                      </a:r>
                      <a:endParaRPr lang="en-GB" dirty="0">
                        <a:solidFill>
                          <a:srgbClr val="ED8425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LEVEL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dirty="0" smtClean="0"/>
                        <a:t>SATISFACTION (%)</a:t>
                      </a:r>
                    </a:p>
                    <a:p>
                      <a:pPr algn="ctr"/>
                      <a:endParaRPr lang="en-GB" dirty="0">
                        <a:solidFill>
                          <a:srgbClr val="ED842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628261"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extremely useful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useful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slightly</a:t>
                      </a:r>
                      <a:r>
                        <a:rPr lang="en-US" baseline="0" dirty="0" smtClean="0"/>
                        <a:t> useful</a:t>
                      </a:r>
                      <a:endParaRPr lang="en-GB" i="1" dirty="0"/>
                    </a:p>
                  </a:txBody>
                  <a:tcPr/>
                </a:tc>
              </a:tr>
              <a:tr h="62826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AFRICA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62826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APRO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62826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EECARO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62826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LACRO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2014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826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ARAB STATES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</a:t>
                      </a:r>
                      <a:r>
                        <a:rPr lang="en-US" dirty="0" smtClean="0"/>
                        <a:t>in 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unfp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9" y="6356350"/>
            <a:ext cx="816563" cy="469131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8622575" y="6430140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E860E4-6B4B-41CF-B27C-A1905865CC9D}" type="slidenum">
              <a:rPr lang="en-US" sz="1600" smtClean="0">
                <a:solidFill>
                  <a:srgbClr val="1F497D"/>
                </a:solidFill>
              </a:rPr>
              <a:pPr/>
              <a:t>9</a:t>
            </a:fld>
            <a:endParaRPr lang="en-US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56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1292</TotalTime>
  <Words>901</Words>
  <Application>Microsoft Office PowerPoint</Application>
  <PresentationFormat>On-screen Show (4:3)</PresentationFormat>
  <Paragraphs>293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28" baseType="lpstr">
      <vt:lpstr>ＭＳ Ｐゴシック</vt:lpstr>
      <vt:lpstr>Arial</vt:lpstr>
      <vt:lpstr>Avenir Next Condensed Demi Bold</vt:lpstr>
      <vt:lpstr>Avenir Next Condensed Medium</vt:lpstr>
      <vt:lpstr>Calibri</vt:lpstr>
      <vt:lpstr>Courier New</vt:lpstr>
      <vt:lpstr>Gill Sans MT</vt:lpstr>
      <vt:lpstr>Times New Roman</vt:lpstr>
      <vt:lpstr>Wingdings</vt:lpstr>
      <vt:lpstr>Office Theme</vt:lpstr>
      <vt:lpstr>1_Office Theme</vt:lpstr>
      <vt:lpstr>6_Office Theme</vt:lpstr>
      <vt:lpstr>2_Office Theme</vt:lpstr>
      <vt:lpstr>3_Office Theme</vt:lpstr>
      <vt:lpstr>PowerPoint Presentation</vt:lpstr>
      <vt:lpstr>PowerPoint Presentation</vt:lpstr>
      <vt:lpstr>Milestones</vt:lpstr>
      <vt:lpstr>Where is the EO within UNFPA?</vt:lpstr>
      <vt:lpstr>Challenges</vt:lpstr>
      <vt:lpstr>PowerPoint Presentation</vt:lpstr>
      <vt:lpstr>Addressing the challenges</vt:lpstr>
      <vt:lpstr>PowerPoint Presentation</vt:lpstr>
      <vt:lpstr>Methodology Training Workshops</vt:lpstr>
      <vt:lpstr>The evaluation quality assessment grid</vt:lpstr>
      <vt:lpstr>PowerPoint Presentation</vt:lpstr>
      <vt:lpstr>PowerPoint Presentation</vt:lpstr>
      <vt:lpstr>PowerPoint Presentation</vt:lpstr>
      <vt:lpstr>Reference Documents</vt:lpstr>
    </vt:vector>
  </TitlesOfParts>
  <Company>Studio Bowden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Alexandra Chambel</dc:creator>
  <cp:lastModifiedBy>Alexandra Chambel</cp:lastModifiedBy>
  <cp:revision>119</cp:revision>
  <cp:lastPrinted>2014-02-26T21:10:19Z</cp:lastPrinted>
  <dcterms:created xsi:type="dcterms:W3CDTF">2014-02-16T20:52:21Z</dcterms:created>
  <dcterms:modified xsi:type="dcterms:W3CDTF">2015-03-05T23:06:32Z</dcterms:modified>
</cp:coreProperties>
</file>