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88" r:id="rId3"/>
    <p:sldId id="289" r:id="rId4"/>
    <p:sldId id="290" r:id="rId5"/>
    <p:sldId id="291" r:id="rId6"/>
    <p:sldId id="297" r:id="rId7"/>
    <p:sldId id="270" r:id="rId8"/>
    <p:sldId id="293" r:id="rId9"/>
    <p:sldId id="292" r:id="rId10"/>
    <p:sldId id="294" r:id="rId11"/>
    <p:sldId id="295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mberly Brody Hart" initials="KB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743"/>
    <a:srgbClr val="0072B1"/>
    <a:srgbClr val="58595B"/>
    <a:srgbClr val="3DABCE"/>
    <a:srgbClr val="0095C3"/>
    <a:srgbClr val="FCE122"/>
    <a:srgbClr val="00475D"/>
    <a:srgbClr val="0AD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60" d="100"/>
          <a:sy n="60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65DB4-0533-4FC3-8E0C-E00573BD4EE9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075DC-FC17-422D-900C-07167E9FCD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6294"/>
            <a:ext cx="7772400" cy="646331"/>
          </a:xfrm>
        </p:spPr>
        <p:txBody>
          <a:bodyPr anchor="b">
            <a:sp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038600" y="3390900"/>
            <a:ext cx="1066800" cy="76200"/>
          </a:xfrm>
          <a:prstGeom prst="rect">
            <a:avLst/>
          </a:prstGeom>
          <a:solidFill>
            <a:srgbClr val="007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2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9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98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1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2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6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36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7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6294"/>
            <a:ext cx="7772400" cy="646331"/>
          </a:xfrm>
        </p:spPr>
        <p:txBody>
          <a:bodyPr anchor="b">
            <a:sp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038600" y="3390900"/>
            <a:ext cx="1066800" cy="76200"/>
          </a:xfrm>
          <a:prstGeom prst="rect">
            <a:avLst/>
          </a:prstGeom>
          <a:solidFill>
            <a:srgbClr val="FCE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2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9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886200"/>
            <a:ext cx="7772400" cy="1200329"/>
          </a:xfrm>
        </p:spPr>
        <p:txBody>
          <a:bodyPr anchor="b">
            <a:spAutoFit/>
          </a:bodyPr>
          <a:lstStyle>
            <a:lvl1pPr algn="l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086528"/>
            <a:ext cx="7772400" cy="280718"/>
          </a:xfrm>
        </p:spPr>
        <p:txBody>
          <a:bodyPr anchor="t">
            <a:spAutoFit/>
          </a:bodyPr>
          <a:lstStyle>
            <a:lvl1pPr marL="0" indent="0">
              <a:lnSpc>
                <a:spcPct val="114000"/>
              </a:lnSpc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>
              <a:defRPr sz="22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56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+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057400" y="1752600"/>
            <a:ext cx="6629400" cy="2209800"/>
          </a:xfrm>
        </p:spPr>
        <p:txBody>
          <a:bodyPr>
            <a:normAutofit/>
          </a:bodyPr>
          <a:lstStyle>
            <a:lvl1pPr>
              <a:defRPr sz="2400" b="1" i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533400" y="4267200"/>
            <a:ext cx="8153400" cy="2133600"/>
          </a:xfrm>
        </p:spPr>
        <p:txBody>
          <a:bodyPr/>
          <a:lstStyle>
            <a:lvl1pPr>
              <a:lnSpc>
                <a:spcPct val="100000"/>
              </a:lnSpc>
              <a:defRPr sz="2200">
                <a:latin typeface="+mj-lt"/>
              </a:defRPr>
            </a:lvl1pPr>
            <a:lvl2pPr>
              <a:lnSpc>
                <a:spcPct val="100000"/>
              </a:lnSpc>
              <a:defRPr sz="2200">
                <a:latin typeface="+mj-lt"/>
              </a:defRPr>
            </a:lvl2pPr>
            <a:lvl3pPr>
              <a:lnSpc>
                <a:spcPct val="100000"/>
              </a:lnSpc>
              <a:defRPr sz="2000">
                <a:latin typeface="+mj-lt"/>
              </a:defRPr>
            </a:lvl3pPr>
            <a:lvl4pPr>
              <a:lnSpc>
                <a:spcPct val="100000"/>
              </a:lnSpc>
              <a:defRPr>
                <a:latin typeface="+mj-lt"/>
              </a:defRPr>
            </a:lvl4pPr>
            <a:lvl5pPr>
              <a:lnSpc>
                <a:spcPct val="100000"/>
              </a:lnSpc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8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57200" y="1828800"/>
            <a:ext cx="8229600" cy="2514600"/>
          </a:xfrm>
        </p:spPr>
        <p:txBody>
          <a:bodyPr>
            <a:normAutofit/>
          </a:bodyPr>
          <a:lstStyle>
            <a:lvl1pPr>
              <a:defRPr sz="2200"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905000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3200400"/>
            <a:ext cx="7772400" cy="990600"/>
          </a:xfrm>
        </p:spPr>
        <p:txBody>
          <a:bodyPr>
            <a:noAutofit/>
          </a:bodyPr>
          <a:lstStyle>
            <a:lvl1pPr>
              <a:defRPr sz="1600" b="1" baseline="0">
                <a:solidFill>
                  <a:schemeClr val="bg1"/>
                </a:solidFill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 in this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3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495800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 baseline="0"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57200" y="1828800"/>
            <a:ext cx="4038600" cy="4495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14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4040188" cy="639762"/>
          </a:xfrm>
        </p:spPr>
        <p:txBody>
          <a:bodyPr anchor="t"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44761"/>
            <a:ext cx="4040188" cy="3627439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28800"/>
            <a:ext cx="4041775" cy="639762"/>
          </a:xfrm>
        </p:spPr>
        <p:txBody>
          <a:bodyPr anchor="t"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44761"/>
            <a:ext cx="4041775" cy="3627439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 baseline="0"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33472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962400"/>
            <a:ext cx="2592956" cy="9137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0072B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800600"/>
            <a:ext cx="2592956" cy="1676401"/>
          </a:xfrm>
        </p:spPr>
        <p:txBody>
          <a:bodyPr>
            <a:noAutofit/>
          </a:bodyPr>
          <a:lstStyle>
            <a:lvl1pPr>
              <a:defRPr sz="160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3962400"/>
            <a:ext cx="2593975" cy="9137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0072B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76600" y="4800600"/>
            <a:ext cx="2593975" cy="1676401"/>
          </a:xfrm>
        </p:spPr>
        <p:txBody>
          <a:bodyPr>
            <a:noAutofit/>
          </a:bodyPr>
          <a:lstStyle>
            <a:lvl1pPr>
              <a:defRPr sz="160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38200"/>
            <a:ext cx="8229600" cy="3810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baseline="0">
                <a:latin typeface="+mj-lt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0" y="3962400"/>
            <a:ext cx="2593975" cy="9137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0072B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5"/>
          </p:nvPr>
        </p:nvSpPr>
        <p:spPr>
          <a:xfrm>
            <a:off x="6096000" y="4800600"/>
            <a:ext cx="2593975" cy="1676400"/>
          </a:xfrm>
        </p:spPr>
        <p:txBody>
          <a:bodyPr>
            <a:noAutofit/>
          </a:bodyPr>
          <a:lstStyle>
            <a:lvl1pPr>
              <a:defRPr sz="160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7200" y="1828800"/>
            <a:ext cx="2590800" cy="2057400"/>
          </a:xfrm>
        </p:spPr>
        <p:txBody>
          <a:bodyPr>
            <a:normAutofit/>
          </a:bodyPr>
          <a:lstStyle>
            <a:lvl1pPr>
              <a:defRPr sz="2200"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3276600" y="1828800"/>
            <a:ext cx="2590800" cy="2057400"/>
          </a:xfrm>
        </p:spPr>
        <p:txBody>
          <a:bodyPr>
            <a:normAutofit/>
          </a:bodyPr>
          <a:lstStyle>
            <a:lvl1pPr>
              <a:defRPr sz="2200"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8"/>
          </p:nvPr>
        </p:nvSpPr>
        <p:spPr>
          <a:xfrm>
            <a:off x="6096000" y="1828800"/>
            <a:ext cx="2590800" cy="2057400"/>
          </a:xfrm>
        </p:spPr>
        <p:txBody>
          <a:bodyPr>
            <a:normAutofit/>
          </a:bodyPr>
          <a:lstStyle>
            <a:lvl1pPr>
              <a:defRPr sz="2200"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9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9AA40-E37C-44ED-9A09-6CC5805E5CCE}" type="datetimeFigureOut">
              <a:rPr lang="en-US" smtClean="0"/>
              <a:pPr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0273-68C7-4538-8229-3F0A39744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1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50" r:id="rId4"/>
    <p:sldLayoutId id="2147483663" r:id="rId5"/>
    <p:sldLayoutId id="2147483661" r:id="rId6"/>
    <p:sldLayoutId id="2147483652" r:id="rId7"/>
    <p:sldLayoutId id="2147483653" r:id="rId8"/>
    <p:sldLayoutId id="2147483660" r:id="rId9"/>
    <p:sldLayoutId id="2147483654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000" baseline="0">
          <a:solidFill>
            <a:schemeClr val="tx1">
              <a:lumMod val="90000"/>
              <a:lumOff val="10000"/>
            </a:schemeClr>
          </a:solidFill>
          <a:latin typeface="Arial Black" panose="020B0A04020102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ct val="20000"/>
        </a:spcBef>
        <a:buFontTx/>
        <a:buNone/>
        <a:defRPr sz="3200" kern="1200">
          <a:solidFill>
            <a:schemeClr val="tx1">
              <a:lumMod val="90000"/>
              <a:lumOff val="10000"/>
            </a:schemeClr>
          </a:solidFill>
          <a:latin typeface="+mj-lt"/>
          <a:ea typeface="Open Sans" panose="020B0606030504020204" pitchFamily="34" charset="0"/>
          <a:cs typeface="Arial" panose="020B0604020202020204" pitchFamily="34" charset="0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>
              <a:lumMod val="90000"/>
              <a:lumOff val="10000"/>
            </a:schemeClr>
          </a:solidFill>
          <a:latin typeface="+mj-lt"/>
          <a:ea typeface="Open Sans" panose="020B060603050402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0000"/>
              <a:lumOff val="10000"/>
            </a:schemeClr>
          </a:solidFill>
          <a:latin typeface="+mj-lt"/>
          <a:ea typeface="Open Sans" panose="020B0606030504020204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90000"/>
              <a:lumOff val="10000"/>
            </a:schemeClr>
          </a:solidFill>
          <a:latin typeface="+mj-lt"/>
          <a:ea typeface="Open Sans" panose="020B0606030504020204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90000"/>
              <a:lumOff val="10000"/>
            </a:schemeClr>
          </a:solidFill>
          <a:latin typeface="+mj-lt"/>
          <a:ea typeface="Open Sans" panose="020B060603050402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vcorlazzoli@sfcg.org" TargetMode="Externa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vcorlazzoli@sfcg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2636"/>
            <a:ext cx="7772400" cy="2769989"/>
          </a:xfrm>
        </p:spPr>
        <p:txBody>
          <a:bodyPr/>
          <a:lstStyle/>
          <a:p>
            <a:r>
              <a:rPr lang="en-US" dirty="0" smtClean="0">
                <a:solidFill>
                  <a:srgbClr val="0072B1"/>
                </a:solidFill>
              </a:rPr>
              <a:t/>
            </a:r>
            <a:br>
              <a:rPr lang="en-US" dirty="0" smtClean="0">
                <a:solidFill>
                  <a:srgbClr val="0072B1"/>
                </a:solidFill>
              </a:rPr>
            </a:br>
            <a:r>
              <a:rPr lang="en-US" dirty="0" smtClean="0">
                <a:solidFill>
                  <a:srgbClr val="0072B1"/>
                </a:solidFill>
              </a:rPr>
              <a:t>Common </a:t>
            </a:r>
            <a:r>
              <a:rPr lang="en-US" dirty="0">
                <a:solidFill>
                  <a:srgbClr val="0072B1"/>
                </a:solidFill>
              </a:rPr>
              <a:t>Challenges, Uncommon Solutions: </a:t>
            </a:r>
            <a:r>
              <a:rPr lang="en-US" dirty="0" smtClean="0">
                <a:solidFill>
                  <a:srgbClr val="2C2C2D"/>
                </a:solidFill>
              </a:rPr>
              <a:t>Evaluating </a:t>
            </a:r>
            <a:r>
              <a:rPr lang="en-US" dirty="0" err="1">
                <a:solidFill>
                  <a:srgbClr val="2C2C2D"/>
                </a:solidFill>
              </a:rPr>
              <a:t>peacebuilding</a:t>
            </a:r>
            <a:r>
              <a:rPr lang="en-US" dirty="0">
                <a:solidFill>
                  <a:srgbClr val="2C2C2D"/>
                </a:solidFill>
              </a:rPr>
              <a:t/>
            </a:r>
            <a:br>
              <a:rPr lang="en-US" dirty="0">
                <a:solidFill>
                  <a:srgbClr val="2C2C2D"/>
                </a:solidFill>
              </a:rPr>
            </a:br>
            <a:r>
              <a:rPr lang="en-US" dirty="0" smtClean="0">
                <a:solidFill>
                  <a:srgbClr val="2C2C2D"/>
                </a:solidFill>
              </a:rPr>
              <a:t>interventions</a:t>
            </a:r>
            <a:endParaRPr lang="en-US" dirty="0">
              <a:solidFill>
                <a:srgbClr val="2C2C2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2057400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latin typeface="+mj-lt"/>
              </a:rPr>
              <a:t>Vanessa </a:t>
            </a:r>
            <a:r>
              <a:rPr lang="en-US" sz="1800" b="1" dirty="0" err="1" smtClean="0">
                <a:latin typeface="+mj-lt"/>
              </a:rPr>
              <a:t>Corlazzoli</a:t>
            </a:r>
            <a:endParaRPr lang="en-US" sz="1800" b="1" dirty="0" smtClean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Search for Common Ground</a:t>
            </a:r>
          </a:p>
          <a:p>
            <a:r>
              <a:rPr lang="en-US" dirty="0" smtClean="0">
                <a:hlinkClick r:id="rId2"/>
              </a:rPr>
              <a:t>vcorlazzoli@sfcg.org</a:t>
            </a:r>
            <a:endParaRPr lang="en-US" dirty="0" smtClean="0"/>
          </a:p>
          <a:p>
            <a:endParaRPr lang="en-US" sz="1800" dirty="0">
              <a:latin typeface="+mj-lt"/>
            </a:endParaRPr>
          </a:p>
          <a:p>
            <a:r>
              <a:rPr lang="en-US" dirty="0" smtClean="0"/>
              <a:t>March </a:t>
            </a:r>
            <a:r>
              <a:rPr lang="en-US" dirty="0" smtClean="0"/>
              <a:t>12 2015 </a:t>
            </a:r>
          </a:p>
          <a:p>
            <a:r>
              <a:rPr lang="en-US" sz="1800" dirty="0" smtClean="0">
                <a:latin typeface="+mj-lt"/>
              </a:rPr>
              <a:t>UNEG Summit</a:t>
            </a:r>
            <a:endParaRPr lang="en-US" sz="1800" dirty="0">
              <a:latin typeface="+mj-lt"/>
            </a:endParaRPr>
          </a:p>
        </p:txBody>
      </p:sp>
      <p:pic>
        <p:nvPicPr>
          <p:cNvPr id="4" name="Picture 2" descr="C:\Users\Hannah Kim\Desktop\your sister file\sfcg_newlogo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943600"/>
            <a:ext cx="2922080" cy="515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8115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Opportunity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0072B1"/>
                </a:solidFill>
              </a:rPr>
              <a:t>Technology</a:t>
            </a:r>
            <a:r>
              <a:rPr lang="en-US" dirty="0">
                <a:solidFill>
                  <a:srgbClr val="0072B1"/>
                </a:solidFill>
              </a:rPr>
              <a:t/>
            </a:r>
            <a:br>
              <a:rPr lang="en-US" dirty="0">
                <a:solidFill>
                  <a:srgbClr val="0072B1"/>
                </a:solidFill>
              </a:rPr>
            </a:b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977" y="1600200"/>
            <a:ext cx="978568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89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Opportunity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0072B1"/>
                </a:solidFill>
              </a:rPr>
              <a:t>data visualization</a:t>
            </a:r>
            <a:r>
              <a:rPr lang="en-US" dirty="0">
                <a:solidFill>
                  <a:srgbClr val="0072B1"/>
                </a:solidFill>
              </a:rPr>
              <a:t/>
            </a:r>
            <a:br>
              <a:rPr lang="en-US" dirty="0">
                <a:solidFill>
                  <a:srgbClr val="0072B1"/>
                </a:solidFill>
              </a:rPr>
            </a:br>
            <a:r>
              <a:rPr lang="en-US" dirty="0" smtClean="0">
                <a:solidFill>
                  <a:srgbClr val="0072B1"/>
                </a:solidFill>
              </a:rPr>
              <a:t> </a:t>
            </a:r>
            <a:r>
              <a:rPr lang="en-US" sz="5300" dirty="0" smtClean="0">
                <a:solidFill>
                  <a:srgbClr val="0072B1"/>
                </a:solidFill>
              </a:rPr>
              <a:t>to improve use</a:t>
            </a:r>
            <a:endParaRPr lang="en-US" sz="5300" dirty="0">
              <a:solidFill>
                <a:srgbClr val="0072B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057400"/>
            <a:ext cx="7034582" cy="390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95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2015 Year of Evaluation:</a:t>
            </a:r>
            <a:br>
              <a:rPr lang="en-US" dirty="0" smtClean="0">
                <a:solidFill>
                  <a:srgbClr val="0072B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What does it mean for M&amp;E of </a:t>
            </a:r>
            <a:r>
              <a:rPr lang="en-US" dirty="0" err="1" smtClean="0">
                <a:solidFill>
                  <a:schemeClr val="tx1"/>
                </a:solidFill>
              </a:rPr>
              <a:t>Peacebuilding</a:t>
            </a:r>
            <a:r>
              <a:rPr lang="en-US" dirty="0" smtClean="0">
                <a:solidFill>
                  <a:schemeClr val="tx1"/>
                </a:solidFill>
              </a:rPr>
              <a:t> Interventions?  </a:t>
            </a:r>
            <a:r>
              <a:rPr lang="en-US" dirty="0" smtClean="0">
                <a:solidFill>
                  <a:srgbClr val="0072B1"/>
                </a:solidFill>
              </a:rPr>
              <a:t/>
            </a:r>
            <a:br>
              <a:rPr lang="en-US" dirty="0" smtClean="0">
                <a:solidFill>
                  <a:srgbClr val="0072B1"/>
                </a:solidFill>
              </a:rPr>
            </a:b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362200"/>
            <a:ext cx="674077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9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1371600"/>
            <a:ext cx="75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Vanessa </a:t>
            </a:r>
            <a:r>
              <a:rPr lang="en-US" sz="3200" b="1" dirty="0" err="1"/>
              <a:t>Corlazzoli</a:t>
            </a:r>
            <a:endParaRPr lang="en-US" sz="3200" b="1" dirty="0"/>
          </a:p>
          <a:p>
            <a:r>
              <a:rPr lang="en-US" sz="3200" dirty="0"/>
              <a:t>Search for Common Ground</a:t>
            </a:r>
          </a:p>
          <a:p>
            <a:r>
              <a:rPr lang="en-US" sz="3200" dirty="0">
                <a:hlinkClick r:id="rId2"/>
              </a:rPr>
              <a:t>vcorlazzoli@sfcg.org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March 2015 </a:t>
            </a:r>
            <a:endParaRPr lang="en-US" sz="3200" dirty="0" smtClean="0"/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563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Thank you </a:t>
            </a: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6" name="Picture 2" descr="C:\Users\Hannah Kim\Desktop\your sister file\sfcg_newlogo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359" y="5638800"/>
            <a:ext cx="4755742" cy="8382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5562600"/>
            <a:ext cx="19304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Monitoring and Evaluation </a:t>
            </a:r>
            <a:r>
              <a:rPr lang="en-US" dirty="0" smtClean="0">
                <a:solidFill>
                  <a:srgbClr val="2C2C2D"/>
                </a:solidFill>
              </a:rPr>
              <a:t>of </a:t>
            </a:r>
            <a:r>
              <a:rPr lang="en-US" dirty="0" err="1" smtClean="0">
                <a:solidFill>
                  <a:srgbClr val="2C2C2D"/>
                </a:solidFill>
              </a:rPr>
              <a:t>Peacebuilding</a:t>
            </a:r>
            <a:r>
              <a:rPr lang="en-US" dirty="0" smtClean="0">
                <a:solidFill>
                  <a:srgbClr val="2C2C2D"/>
                </a:solidFill>
              </a:rPr>
              <a:t> Interventions</a:t>
            </a:r>
            <a:endParaRPr lang="en-US" dirty="0">
              <a:solidFill>
                <a:srgbClr val="2C2C2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5547740" cy="415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Looking Back: </a:t>
            </a:r>
            <a:br>
              <a:rPr lang="en-US" dirty="0" smtClean="0">
                <a:solidFill>
                  <a:srgbClr val="0072B1"/>
                </a:solidFill>
              </a:rPr>
            </a:br>
            <a:r>
              <a:rPr lang="en-US" dirty="0" smtClean="0">
                <a:solidFill>
                  <a:srgbClr val="133743"/>
                </a:solidFill>
              </a:rPr>
              <a:t>What has been achieved</a:t>
            </a:r>
            <a:endParaRPr lang="en-US" dirty="0">
              <a:solidFill>
                <a:srgbClr val="133743"/>
              </a:solidFill>
            </a:endParaRPr>
          </a:p>
        </p:txBody>
      </p:sp>
      <p:pic>
        <p:nvPicPr>
          <p:cNvPr id="5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9" r="20279"/>
          <a:stretch>
            <a:fillRect/>
          </a:stretch>
        </p:blipFill>
        <p:spPr>
          <a:xfrm>
            <a:off x="457200" y="1998452"/>
            <a:ext cx="3886200" cy="4326147"/>
          </a:xfrm>
        </p:spPr>
      </p:pic>
      <p:sp>
        <p:nvSpPr>
          <p:cNvPr id="6" name="TextBox 5"/>
          <p:cNvSpPr txBox="1"/>
          <p:nvPr/>
        </p:nvSpPr>
        <p:spPr>
          <a:xfrm>
            <a:off x="4724400" y="2133600"/>
            <a:ext cx="3962400" cy="419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err="1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Peacebuilding</a:t>
            </a: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M&amp;E Guidance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Frameworks of Analysis of Conflict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Indicators and Methods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Strengthen capacity</a:t>
            </a:r>
            <a:endParaRPr lang="en-US" sz="3200" dirty="0" smtClean="0">
              <a:solidFill>
                <a:srgbClr val="133743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80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But M&amp;E </a:t>
            </a:r>
            <a:r>
              <a:rPr lang="en-US" dirty="0" smtClean="0">
                <a:solidFill>
                  <a:srgbClr val="0072B1"/>
                </a:solidFill>
              </a:rPr>
              <a:t>of </a:t>
            </a:r>
            <a:r>
              <a:rPr lang="en-US" dirty="0" err="1" smtClean="0">
                <a:solidFill>
                  <a:srgbClr val="0072B1"/>
                </a:solidFill>
              </a:rPr>
              <a:t>Peacebuilding</a:t>
            </a:r>
            <a:r>
              <a:rPr lang="en-US" dirty="0" smtClean="0">
                <a:solidFill>
                  <a:srgbClr val="0072B1"/>
                </a:solidFill>
              </a:rPr>
              <a:t> is not easy</a:t>
            </a:r>
            <a:br>
              <a:rPr lang="en-US" dirty="0" smtClean="0">
                <a:solidFill>
                  <a:srgbClr val="0072B1"/>
                </a:solidFill>
              </a:rPr>
            </a:br>
            <a:r>
              <a:rPr lang="en-US" dirty="0" smtClean="0">
                <a:solidFill>
                  <a:srgbClr val="0072B1"/>
                </a:solidFill>
              </a:rPr>
              <a:t>Common Challenges: </a:t>
            </a:r>
            <a:endParaRPr lang="en-US" dirty="0">
              <a:solidFill>
                <a:srgbClr val="13374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733800"/>
            <a:ext cx="8153400" cy="1676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Dynamic and Complex Contexts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Adaptable and Flexible programming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Intangible Concepts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Rapidly Designed Projects 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Working within and outside systems and institutions</a:t>
            </a:r>
            <a:endParaRPr lang="en-US" sz="3200" dirty="0" smtClean="0">
              <a:solidFill>
                <a:srgbClr val="133743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4722" b="34722"/>
          <a:stretch>
            <a:fillRect/>
          </a:stretch>
        </p:blipFill>
        <p:spPr>
          <a:xfrm>
            <a:off x="457200" y="1447800"/>
            <a:ext cx="8229600" cy="2133600"/>
          </a:xfrm>
        </p:spPr>
      </p:pic>
    </p:spTree>
    <p:extLst>
      <p:ext uri="{BB962C8B-B14F-4D97-AF65-F5344CB8AC3E}">
        <p14:creationId xmlns:p14="http://schemas.microsoft.com/office/powerpoint/2010/main" val="2969065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2B1"/>
                </a:solidFill>
              </a:rPr>
              <a:t>Where we need to grow:</a:t>
            </a:r>
            <a:r>
              <a:rPr lang="en-US" dirty="0" smtClean="0">
                <a:solidFill>
                  <a:srgbClr val="0072B1"/>
                </a:solidFill>
              </a:rPr>
              <a:t/>
            </a:r>
            <a:br>
              <a:rPr lang="en-US" dirty="0" smtClean="0">
                <a:solidFill>
                  <a:srgbClr val="0072B1"/>
                </a:solidFill>
              </a:rPr>
            </a:br>
            <a:endParaRPr lang="en-US" dirty="0">
              <a:solidFill>
                <a:srgbClr val="13374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1752600"/>
            <a:ext cx="3962400" cy="472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Monitoring for </a:t>
            </a:r>
            <a:r>
              <a:rPr lang="en-US" sz="3200" dirty="0" err="1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Peacebuiding</a:t>
            </a: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outcomes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Evaluate with intention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Using Existing Data and Evaluations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Share</a:t>
            </a:r>
            <a:r>
              <a:rPr lang="en-US" sz="3200" dirty="0" smtClean="0">
                <a:solidFill>
                  <a:srgbClr val="13374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Evidence and Evaluations widely</a:t>
            </a:r>
            <a:endParaRPr lang="en-US" sz="3200" dirty="0" smtClean="0">
              <a:solidFill>
                <a:srgbClr val="133743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9600" y="1897448"/>
            <a:ext cx="5334000" cy="399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82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Rectangle 5"/>
          <p:cNvSpPr/>
          <p:nvPr/>
        </p:nvSpPr>
        <p:spPr>
          <a:xfrm>
            <a:off x="0" y="3429000"/>
            <a:ext cx="9144000" cy="2743200"/>
          </a:xfrm>
          <a:prstGeom prst="rect">
            <a:avLst/>
          </a:prstGeom>
          <a:solidFill>
            <a:srgbClr val="0072B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800600"/>
            <a:ext cx="7772400" cy="553998"/>
          </a:xfrm>
        </p:spPr>
        <p:txBody>
          <a:bodyPr/>
          <a:lstStyle/>
          <a:p>
            <a:r>
              <a:rPr lang="en-US" dirty="0" err="1" smtClean="0">
                <a:solidFill>
                  <a:srgbClr val="FCE122"/>
                </a:solidFill>
              </a:rPr>
              <a:t>UnCommon</a:t>
            </a:r>
            <a:r>
              <a:rPr lang="en-US" dirty="0" smtClean="0">
                <a:solidFill>
                  <a:srgbClr val="FCE122"/>
                </a:solidFill>
              </a:rPr>
              <a:t>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5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b="1" dirty="0">
                <a:solidFill>
                  <a:srgbClr val="0072B1"/>
                </a:solidFill>
              </a:rPr>
              <a:t>Rethinking our </a:t>
            </a:r>
            <a:r>
              <a:rPr lang="en-US" b="1" dirty="0" smtClean="0">
                <a:solidFill>
                  <a:srgbClr val="0072B1"/>
                </a:solidFill>
              </a:rPr>
              <a:t>System, </a:t>
            </a:r>
            <a:r>
              <a:rPr lang="en-US" b="1" dirty="0" smtClean="0"/>
              <a:t>Creating Common Good Projects, and Managing Data Expectations</a:t>
            </a: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6487"/>
            <a:ext cx="9144000" cy="364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01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72B1"/>
                </a:solidFill>
              </a:rPr>
              <a:t>Focus Within: </a:t>
            </a:r>
            <a:r>
              <a:rPr lang="en-US" dirty="0" smtClean="0"/>
              <a:t>Shift Organizational </a:t>
            </a:r>
            <a:br>
              <a:rPr lang="en-US" dirty="0" smtClean="0"/>
            </a:br>
            <a:r>
              <a:rPr lang="en-US" dirty="0" smtClean="0"/>
              <a:t>                           Culture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2600"/>
            <a:ext cx="5486400" cy="48870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7400" y="1981200"/>
            <a:ext cx="3048000" cy="4419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People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Leadership matters!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Structures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Rituals and Routines</a:t>
            </a:r>
            <a:endParaRPr lang="en-US" sz="3200" dirty="0" smtClean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Accountability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>
                <a:ea typeface="Open Sans" panose="020B0606030504020204" pitchFamily="34" charset="0"/>
                <a:cs typeface="Open Sans" panose="020B0606030504020204" pitchFamily="34" charset="0"/>
              </a:rPr>
              <a:t>Processes</a:t>
            </a:r>
            <a:endParaRPr lang="en-US" sz="3200" dirty="0" smtClean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21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</a:t>
            </a:r>
            <a:r>
              <a:rPr lang="en-US" b="1" dirty="0" smtClean="0">
                <a:solidFill>
                  <a:srgbClr val="0072B1"/>
                </a:solidFill>
              </a:rPr>
              <a:t>Evaluating our</a:t>
            </a:r>
            <a:r>
              <a:rPr lang="en-US" b="1" dirty="0" smtClean="0">
                <a:solidFill>
                  <a:srgbClr val="0072B1"/>
                </a:solidFill>
              </a:rPr>
              <a:t> </a:t>
            </a:r>
            <a:r>
              <a:rPr lang="en-US" b="1" dirty="0">
                <a:solidFill>
                  <a:srgbClr val="0072B1"/>
                </a:solidFill>
              </a:rPr>
              <a:t>Methods and Approaches </a:t>
            </a:r>
            <a:r>
              <a:rPr lang="en-US" b="1" dirty="0"/>
              <a:t>for Monitoring and Evaluation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rgbClr val="0072B1"/>
              </a:solidFill>
            </a:endParaRPr>
          </a:p>
        </p:txBody>
      </p:sp>
      <p:pic>
        <p:nvPicPr>
          <p:cNvPr id="4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19" b="27119"/>
          <a:stretch>
            <a:fillRect/>
          </a:stretch>
        </p:blipFill>
        <p:spPr>
          <a:xfrm>
            <a:off x="-4233" y="2438400"/>
            <a:ext cx="9227127" cy="2819400"/>
          </a:xfrm>
        </p:spPr>
      </p:pic>
    </p:spTree>
    <p:extLst>
      <p:ext uri="{BB962C8B-B14F-4D97-AF65-F5344CB8AC3E}">
        <p14:creationId xmlns:p14="http://schemas.microsoft.com/office/powerpoint/2010/main" val="600174768"/>
      </p:ext>
    </p:extLst>
  </p:cSld>
  <p:clrMapOvr>
    <a:masterClrMapping/>
  </p:clrMapOvr>
</p:sld>
</file>

<file path=ppt/theme/theme1.xml><?xml version="1.0" encoding="utf-8"?>
<a:theme xmlns:a="http://schemas.openxmlformats.org/drawingml/2006/main" name="0429_SFCG_Powerpoint">
  <a:themeElements>
    <a:clrScheme name="SFCG Org">
      <a:dk1>
        <a:srgbClr val="2C2C2D"/>
      </a:dk1>
      <a:lt1>
        <a:sysClr val="window" lastClr="FFFFFF"/>
      </a:lt1>
      <a:dk2>
        <a:srgbClr val="193875"/>
      </a:dk2>
      <a:lt2>
        <a:srgbClr val="EEECE1"/>
      </a:lt2>
      <a:accent1>
        <a:srgbClr val="008FBE"/>
      </a:accent1>
      <a:accent2>
        <a:srgbClr val="0069A6"/>
      </a:accent2>
      <a:accent3>
        <a:srgbClr val="FFE01E"/>
      </a:accent3>
      <a:accent4>
        <a:srgbClr val="58595B"/>
      </a:accent4>
      <a:accent5>
        <a:srgbClr val="133743"/>
      </a:accent5>
      <a:accent6>
        <a:srgbClr val="0AD092"/>
      </a:accent6>
      <a:hlink>
        <a:srgbClr val="3DABCE"/>
      </a:hlink>
      <a:folHlink>
        <a:srgbClr val="008F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sz="9000" dirty="0" smtClean="0">
            <a:solidFill>
              <a:srgbClr val="0095C3"/>
            </a:solidFill>
            <a:latin typeface="Arial Black" panose="020B0A04020102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0429_SFCG_Powerpoint</Template>
  <TotalTime>615</TotalTime>
  <Words>164</Words>
  <Application>Microsoft Macintosh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0429_SFCG_Powerpoint</vt:lpstr>
      <vt:lpstr> Common Challenges, Uncommon Solutions: Evaluating peacebuilding interventions</vt:lpstr>
      <vt:lpstr>Monitoring and Evaluation of Peacebuilding Interventions</vt:lpstr>
      <vt:lpstr>Looking Back:  What has been achieved</vt:lpstr>
      <vt:lpstr>But M&amp;E of Peacebuilding is not easy Common Challenges: </vt:lpstr>
      <vt:lpstr>Where we need to grow: </vt:lpstr>
      <vt:lpstr>UnCommon Solutions</vt:lpstr>
      <vt:lpstr>1. Rethinking our System, Creating Common Good Projects, and Managing Data Expectations</vt:lpstr>
      <vt:lpstr>2. Focus Within: Shift Organizational                             Culture  </vt:lpstr>
      <vt:lpstr>3. Evaluating our Methods and Approaches for Monitoring and Evaluation  </vt:lpstr>
      <vt:lpstr>4. Opportunity of Technology </vt:lpstr>
      <vt:lpstr>4. Opportunity of data visualization  to improve use</vt:lpstr>
      <vt:lpstr>2015 Year of Evaluation: What does it mean for M&amp;E of Peacebuilding Interventions?   </vt:lpstr>
      <vt:lpstr>Thank you </vt:lpstr>
    </vt:vector>
  </TitlesOfParts>
  <Company>Search for Common Ground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SFCG: POWERPOINT PRESENTATION</dc:title>
  <dc:creator>Kimberly Brody Hart</dc:creator>
  <cp:lastModifiedBy>usera</cp:lastModifiedBy>
  <cp:revision>31</cp:revision>
  <dcterms:created xsi:type="dcterms:W3CDTF">2014-05-01T14:47:26Z</dcterms:created>
  <dcterms:modified xsi:type="dcterms:W3CDTF">2015-03-12T13:34:04Z</dcterms:modified>
</cp:coreProperties>
</file>