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0" r:id="rId1"/>
  </p:sldMasterIdLst>
  <p:notesMasterIdLst>
    <p:notesMasterId r:id="rId12"/>
  </p:notesMasterIdLst>
  <p:handoutMasterIdLst>
    <p:handoutMasterId r:id="rId13"/>
  </p:handoutMasterIdLst>
  <p:sldIdLst>
    <p:sldId id="318" r:id="rId2"/>
    <p:sldId id="322" r:id="rId3"/>
    <p:sldId id="331" r:id="rId4"/>
    <p:sldId id="337" r:id="rId5"/>
    <p:sldId id="335" r:id="rId6"/>
    <p:sldId id="336" r:id="rId7"/>
    <p:sldId id="349" r:id="rId8"/>
    <p:sldId id="350" r:id="rId9"/>
    <p:sldId id="357" r:id="rId10"/>
    <p:sldId id="319" r:id="rId11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E3E71"/>
    <a:srgbClr val="502800"/>
    <a:srgbClr val="3A1D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72352" autoAdjust="0"/>
  </p:normalViewPr>
  <p:slideViewPr>
    <p:cSldViewPr>
      <p:cViewPr varScale="1">
        <p:scale>
          <a:sx n="84" d="100"/>
          <a:sy n="84" d="100"/>
        </p:scale>
        <p:origin x="-23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/>
              <a:t>Sessions by Month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'[Copy of OPS4 Vs OPS5 Analysis.xlsx]OPS4 Vs OPS5 Analysis (2)'!$B$3</c:f>
              <c:strCache>
                <c:ptCount val="1"/>
                <c:pt idx="0">
                  <c:v>OPS4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'[Copy of OPS4 Vs OPS5 Analysis.xlsx]OPS4 Vs OPS5 Analysis (2)'!$A$4:$A$14</c:f>
              <c:strCache>
                <c:ptCount val="11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  <c:pt idx="6">
                  <c:v>October</c:v>
                </c:pt>
                <c:pt idx="7">
                  <c:v>November</c:v>
                </c:pt>
                <c:pt idx="8">
                  <c:v>December</c:v>
                </c:pt>
                <c:pt idx="9">
                  <c:v>January</c:v>
                </c:pt>
                <c:pt idx="10">
                  <c:v>February</c:v>
                </c:pt>
              </c:strCache>
            </c:strRef>
          </c:cat>
          <c:val>
            <c:numRef>
              <c:f>'[Copy of OPS4 Vs OPS5 Analysis.xlsx]OPS4 Vs OPS5 Analysis (2)'!$B$4:$B$14</c:f>
              <c:numCache>
                <c:formatCode>_(* #,##0_);_(* \(#,##0\);_(* "-"??_);_(@_)</c:formatCode>
                <c:ptCount val="11"/>
                <c:pt idx="0">
                  <c:v>26185</c:v>
                </c:pt>
                <c:pt idx="1">
                  <c:v>29320</c:v>
                </c:pt>
                <c:pt idx="2">
                  <c:v>33996</c:v>
                </c:pt>
                <c:pt idx="3">
                  <c:v>22824</c:v>
                </c:pt>
                <c:pt idx="4">
                  <c:v>28053</c:v>
                </c:pt>
                <c:pt idx="5">
                  <c:v>27224</c:v>
                </c:pt>
                <c:pt idx="6">
                  <c:v>24324</c:v>
                </c:pt>
                <c:pt idx="7">
                  <c:v>23233</c:v>
                </c:pt>
                <c:pt idx="8">
                  <c:v>28988</c:v>
                </c:pt>
                <c:pt idx="9">
                  <c:v>28692</c:v>
                </c:pt>
                <c:pt idx="10">
                  <c:v>30574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'[Copy of OPS4 Vs OPS5 Analysis.xlsx]OPS4 Vs OPS5 Analysis (2)'!$C$3</c:f>
              <c:strCache>
                <c:ptCount val="1"/>
                <c:pt idx="0">
                  <c:v>OPS5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'[Copy of OPS4 Vs OPS5 Analysis.xlsx]OPS4 Vs OPS5 Analysis (2)'!$A$4:$A$14</c:f>
              <c:strCache>
                <c:ptCount val="11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  <c:pt idx="6">
                  <c:v>October</c:v>
                </c:pt>
                <c:pt idx="7">
                  <c:v>November</c:v>
                </c:pt>
                <c:pt idx="8">
                  <c:v>December</c:v>
                </c:pt>
                <c:pt idx="9">
                  <c:v>January</c:v>
                </c:pt>
                <c:pt idx="10">
                  <c:v>February</c:v>
                </c:pt>
              </c:strCache>
            </c:strRef>
          </c:cat>
          <c:val>
            <c:numRef>
              <c:f>'[Copy of OPS4 Vs OPS5 Analysis.xlsx]OPS4 Vs OPS5 Analysis (2)'!$C$4:$C$14</c:f>
              <c:numCache>
                <c:formatCode>_(* #,##0_);_(* \(#,##0\);_(* "-"??_);_(@_)</c:formatCode>
                <c:ptCount val="11"/>
                <c:pt idx="0">
                  <c:v>41638</c:v>
                </c:pt>
                <c:pt idx="1">
                  <c:v>50574</c:v>
                </c:pt>
                <c:pt idx="2">
                  <c:v>50825</c:v>
                </c:pt>
                <c:pt idx="3">
                  <c:v>61288</c:v>
                </c:pt>
                <c:pt idx="4">
                  <c:v>40341</c:v>
                </c:pt>
                <c:pt idx="5">
                  <c:v>39134</c:v>
                </c:pt>
                <c:pt idx="6">
                  <c:v>39183</c:v>
                </c:pt>
                <c:pt idx="7">
                  <c:v>43355</c:v>
                </c:pt>
                <c:pt idx="8">
                  <c:v>49502</c:v>
                </c:pt>
                <c:pt idx="9">
                  <c:v>43667</c:v>
                </c:pt>
                <c:pt idx="10">
                  <c:v>35853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4326656"/>
        <c:axId val="274328192"/>
      </c:lineChart>
      <c:catAx>
        <c:axId val="274326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4328192"/>
        <c:crosses val="autoZero"/>
        <c:auto val="1"/>
        <c:lblAlgn val="ctr"/>
        <c:lblOffset val="100"/>
        <c:noMultiLvlLbl val="0"/>
      </c:catAx>
      <c:valAx>
        <c:axId val="274328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_);_(* \(#,##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43266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0.42982</cdr:x>
      <cdr:y>0.32813</cdr:y>
    </cdr:from>
    <cdr:to>
      <cdr:x>0.50877</cdr:x>
      <cdr:y>0.40625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733800" y="1600200"/>
          <a:ext cx="6858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dirty="0" smtClean="0"/>
            <a:t>OPS 5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0.42105</cdr:x>
      <cdr:y>0.625</cdr:y>
    </cdr:from>
    <cdr:to>
      <cdr:x>0.5</cdr:x>
      <cdr:y>0.70313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657600" y="3048000"/>
          <a:ext cx="6858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dirty="0" smtClean="0"/>
            <a:t>OPS 4</a:t>
          </a:r>
          <a:endParaRPr lang="ru-RU" sz="16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C5923F-CDCB-4375-B0A0-9A8D8747EC06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119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675"/>
            <a:ext cx="2982119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2E273-9DCF-4B90-9A07-A0F8361B40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604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93D3D-F4F0-4BDD-B23A-14BA18E8321C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66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EBFD1-F3B3-4A97-90B3-3F7E3AAC34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0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EBFD1-F3B3-4A97-90B3-3F7E3AAC34A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4853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EBFD1-F3B3-4A97-90B3-3F7E3AAC34A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400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EBFD1-F3B3-4A97-90B3-3F7E3AAC34A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83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EBFD1-F3B3-4A97-90B3-3F7E3AAC34A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179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EBFD1-F3B3-4A97-90B3-3F7E3AAC34A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3682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EBFD1-F3B3-4A97-90B3-3F7E3AAC34A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50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EBFD1-F3B3-4A97-90B3-3F7E3AAC34A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0159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first tried to help communicate some of these terms in infographics. We kept getting questions - broader adoption of what? We thought that it should be communicated via storytelling. Should be converted into a story. 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came up with a story on energy efficient light bulbs. Based on GEF examples, and easy to relate.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r>
              <a:rPr lang="en-US" dirty="0" smtClean="0"/>
              <a:t>Lessons learned:</a:t>
            </a:r>
          </a:p>
          <a:p>
            <a:r>
              <a:rPr lang="en-US" dirty="0" smtClean="0"/>
              <a:t>Teamwork!</a:t>
            </a:r>
            <a:r>
              <a:rPr lang="en-US" baseline="0" dirty="0" smtClean="0"/>
              <a:t> Dedicated evaluator who is interested in making sure their work is translated and understood by general audiences. Cartoonist who is also a subject-matter expert. </a:t>
            </a:r>
            <a:r>
              <a:rPr lang="en-US" baseline="0" dirty="0" err="1" smtClean="0"/>
              <a:t>Cris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Lysy</a:t>
            </a:r>
            <a:r>
              <a:rPr lang="en-US" baseline="0" dirty="0" smtClean="0"/>
              <a:t>. (</a:t>
            </a:r>
            <a:r>
              <a:rPr lang="en-US" baseline="0" dirty="0" err="1" smtClean="0"/>
              <a:t>freshpectrum</a:t>
            </a:r>
            <a:r>
              <a:rPr lang="en-US" baseline="0" dirty="0" smtClean="0"/>
              <a:t>). Voice over artist. </a:t>
            </a:r>
          </a:p>
          <a:p>
            <a:r>
              <a:rPr lang="en-US" baseline="0" dirty="0" smtClean="0"/>
              <a:t>Takes time: 4-5 rounds.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95% conceptual work, 5% technical.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Concepts are the key, but keep an eye on images – does everyone understand them?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Make sure the story does not turn into promotion piece of your organization.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Simple </a:t>
            </a:r>
            <a:r>
              <a:rPr lang="en-US" baseline="0" dirty="0" err="1" smtClean="0"/>
              <a:t>Ipad</a:t>
            </a:r>
            <a:r>
              <a:rPr lang="en-US" baseline="0" dirty="0" smtClean="0"/>
              <a:t> technology.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Story – translate your concepts into a story understood by almost everyone. </a:t>
            </a:r>
          </a:p>
          <a:p>
            <a:r>
              <a:rPr lang="en-US" baseline="0" dirty="0" smtClean="0"/>
              <a:t>Concrete examples that people can relate to, and practical (CO2 graph – heat waves, flooding; lamp and how it was replicated, and sustained, and scaled up). Use simple language.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Use:  It has been watched 164 times;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shown in the GEF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Assembly; at the evaluation conference; at an orientation session for a new evaluation team (one of the country portfolio evaluations).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EBFD1-F3B3-4A97-90B3-3F7E3AAC34A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025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EBFD1-F3B3-4A97-90B3-3F7E3AAC34A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2589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IEO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piloting a new approach to evaluation communications and stakeholder engagement with several evaluations. It is built on two frameworks, by Hallie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Preskill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dirty="0" smtClean="0"/>
              <a:t>Guide for engaging stakeholders in development of evaluation questions)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Glenn O’Neil (</a:t>
            </a:r>
            <a:r>
              <a:rPr lang="en-US" dirty="0" smtClean="0"/>
              <a:t>integrating communication in evaluation). </a:t>
            </a: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approach involves systematic planning and implementation of consultations and stakeholder engagement. It adds on to excising consultation processes. The purpose is to make consultations more inclusive across the GEF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Parthership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An open door for ongoing stakeholder consultation. Use discussion platforms and webinars.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Positive feedback – on the anecdotal level: Morocco—involved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partners beyond those in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country, who are involved in the region (GEF Agencies) and other partners – STAP. National stakeholders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appreciate opportunity to be informed and provide feedback in targeted moments of the evaluation process. Overall we will have a progress report by the end of this fiscal year. </a:t>
            </a:r>
          </a:p>
          <a:p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EBFD1-F3B3-4A97-90B3-3F7E3AAC34A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475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 userDrawn="1"/>
        </p:nvSpPr>
        <p:spPr>
          <a:xfrm>
            <a:off x="493776" y="2093976"/>
            <a:ext cx="3392424" cy="339242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611624" y="914400"/>
            <a:ext cx="4532376" cy="533400"/>
          </a:xfrm>
          <a:prstGeom prst="rect">
            <a:avLst/>
          </a:prstGeom>
          <a:blipFill dpi="0" rotWithShape="1">
            <a:blip r:embed="rId3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3000"/>
                      </a14:imgEffect>
                      <a14:imgEffect>
                        <a14:brightnessContrast bright="-1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622197"/>
            <a:ext cx="9144000" cy="235803"/>
          </a:xfrm>
          <a:prstGeom prst="rect">
            <a:avLst/>
          </a:prstGeom>
          <a:blipFill dpi="0" rotWithShape="1">
            <a:blip r:embed="rId3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3000"/>
                      </a14:imgEffect>
                      <a14:imgEffect>
                        <a14:brightnessContrast bright="-1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724400" y="3886200"/>
            <a:ext cx="4114800" cy="1653956"/>
          </a:xfrm>
        </p:spPr>
        <p:txBody>
          <a:bodyPr anchor="t">
            <a:normAutofit/>
          </a:bodyPr>
          <a:lstStyle>
            <a:lvl1pPr marL="0" indent="0" algn="r">
              <a:buNone/>
              <a:defRPr lang="en-US" sz="2800" b="1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5562600"/>
            <a:ext cx="3429000" cy="304800"/>
          </a:xfrm>
        </p:spPr>
        <p:txBody>
          <a:bodyPr anchor="t">
            <a:normAutofit/>
          </a:bodyPr>
          <a:lstStyle>
            <a:lvl1pPr marL="0" indent="0" algn="l">
              <a:buNone/>
              <a:defRPr lang="en-US" sz="1600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Name</a:t>
            </a: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5867400"/>
            <a:ext cx="3429000" cy="304800"/>
          </a:xfrm>
        </p:spPr>
        <p:txBody>
          <a:bodyPr anchor="t">
            <a:normAutofit/>
          </a:bodyPr>
          <a:lstStyle>
            <a:lvl1pPr marL="0" indent="0" algn="l">
              <a:buNone/>
              <a:defRPr lang="en-US" sz="1600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Position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533401" y="6172200"/>
            <a:ext cx="3429000" cy="304800"/>
          </a:xfrm>
        </p:spPr>
        <p:txBody>
          <a:bodyPr anchor="t">
            <a:normAutofit/>
          </a:bodyPr>
          <a:lstStyle>
            <a:lvl1pPr marL="0" indent="0" algn="l">
              <a:buNone/>
              <a:defRPr lang="en-US" sz="1600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4703805" y="1752600"/>
            <a:ext cx="4114800" cy="1905000"/>
          </a:xfrm>
        </p:spPr>
        <p:txBody>
          <a:bodyPr anchor="t">
            <a:normAutofit/>
          </a:bodyPr>
          <a:lstStyle>
            <a:lvl1pPr marL="0" indent="0" algn="r">
              <a:buNone/>
              <a:defRPr kumimoji="0" lang="en-US" sz="4000" b="1" kern="1200" dirty="0">
                <a:solidFill>
                  <a:srgbClr val="2A602A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64" y="825294"/>
            <a:ext cx="3717035" cy="71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706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 txBox="1">
            <a:spLocks/>
          </p:cNvSpPr>
          <p:nvPr userDrawn="1"/>
        </p:nvSpPr>
        <p:spPr>
          <a:xfrm>
            <a:off x="7924800" y="64008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Page </a:t>
            </a:r>
            <a:fld id="{E6B49FC4-6DF8-4FFA-B89F-CC3B5DD88D1F}" type="slidenum">
              <a:rPr lang="en-US" sz="1000" smtClean="0"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298113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3"/>
          <p:cNvSpPr txBox="1">
            <a:spLocks/>
          </p:cNvSpPr>
          <p:nvPr userDrawn="1"/>
        </p:nvSpPr>
        <p:spPr>
          <a:xfrm>
            <a:off x="7924800" y="64008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Page </a:t>
            </a:r>
            <a:fld id="{E6B49FC4-6DF8-4FFA-B89F-CC3B5DD88D1F}" type="slidenum">
              <a:rPr lang="en-US" sz="1000" smtClean="0"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10241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42259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42259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Placeholder 3"/>
          <p:cNvSpPr txBox="1">
            <a:spLocks/>
          </p:cNvSpPr>
          <p:nvPr userDrawn="1"/>
        </p:nvSpPr>
        <p:spPr>
          <a:xfrm>
            <a:off x="7924800" y="64008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Page </a:t>
            </a:r>
            <a:fld id="{E6B49FC4-6DF8-4FFA-B89F-CC3B5DD88D1F}" type="slidenum">
              <a:rPr lang="en-US" sz="1000" smtClean="0"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04954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3"/>
          <p:cNvSpPr txBox="1">
            <a:spLocks/>
          </p:cNvSpPr>
          <p:nvPr userDrawn="1"/>
        </p:nvSpPr>
        <p:spPr>
          <a:xfrm>
            <a:off x="7924800" y="64008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Page </a:t>
            </a:r>
            <a:fld id="{E6B49FC4-6DF8-4FFA-B89F-CC3B5DD88D1F}" type="slidenum">
              <a:rPr lang="en-US" sz="1000" smtClean="0"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81586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61277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9657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3"/>
          <p:cNvSpPr txBox="1">
            <a:spLocks/>
          </p:cNvSpPr>
          <p:nvPr userDrawn="1"/>
        </p:nvSpPr>
        <p:spPr>
          <a:xfrm>
            <a:off x="7924800" y="64008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Page </a:t>
            </a:r>
            <a:fld id="{E6B49FC4-6DF8-4FFA-B89F-CC3B5DD88D1F}" type="slidenum">
              <a:rPr lang="en-US" sz="1000" smtClean="0"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52009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181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00200" y="533400"/>
            <a:ext cx="5791200" cy="44957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748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3"/>
          <p:cNvSpPr txBox="1">
            <a:spLocks/>
          </p:cNvSpPr>
          <p:nvPr userDrawn="1"/>
        </p:nvSpPr>
        <p:spPr>
          <a:xfrm>
            <a:off x="7924800" y="64008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Page </a:t>
            </a:r>
            <a:fld id="{E6B49FC4-6DF8-4FFA-B89F-CC3B5DD88D1F}" type="slidenum">
              <a:rPr lang="en-US" sz="1000" smtClean="0"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759620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 userDrawn="1"/>
        </p:nvSpPr>
        <p:spPr>
          <a:xfrm>
            <a:off x="411480" y="2819400"/>
            <a:ext cx="83515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 smtClean="0">
                <a:solidFill>
                  <a:schemeClr val="bg1"/>
                </a:solidFill>
                <a:effectLst/>
              </a:rPr>
              <a:t>Thank</a:t>
            </a:r>
            <a:r>
              <a:rPr lang="en-US" sz="5400" dirty="0" smtClean="0">
                <a:solidFill>
                  <a:schemeClr val="bg1"/>
                </a:solidFill>
              </a:rPr>
              <a:t> </a:t>
            </a:r>
            <a:r>
              <a:rPr lang="en-US" sz="5400" dirty="0" smtClean="0">
                <a:solidFill>
                  <a:schemeClr val="bg1"/>
                </a:solidFill>
                <a:effectLst/>
              </a:rPr>
              <a:t>you</a:t>
            </a:r>
            <a:endParaRPr lang="en-US" sz="5400" dirty="0">
              <a:solidFill>
                <a:schemeClr val="bg1"/>
              </a:solidFill>
              <a:effectLst/>
            </a:endParaRPr>
          </a:p>
        </p:txBody>
      </p:sp>
      <p:sp>
        <p:nvSpPr>
          <p:cNvPr id="6" name="Подзаголовок 3"/>
          <p:cNvSpPr txBox="1">
            <a:spLocks/>
          </p:cNvSpPr>
          <p:nvPr userDrawn="1"/>
        </p:nvSpPr>
        <p:spPr>
          <a:xfrm>
            <a:off x="350520" y="4725144"/>
            <a:ext cx="8351520" cy="1440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solidFill>
                  <a:schemeClr val="bg1"/>
                </a:solidFill>
              </a:rPr>
              <a:t>gefevaluation@thegef.org</a:t>
            </a:r>
            <a:endParaRPr lang="en-US" sz="3600" b="1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www.gefieo.org</a:t>
            </a:r>
          </a:p>
          <a:p>
            <a:pPr algn="ctr"/>
            <a:endParaRPr lang="ru-RU" sz="4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70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524000"/>
            <a:ext cx="8686800" cy="510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0"/>
            <a:ext cx="9141970" cy="6858000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48470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0" lang="en-US" sz="4000" b="1" kern="1200" dirty="0">
          <a:solidFill>
            <a:srgbClr val="2A602A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943600" y="5412377"/>
            <a:ext cx="5627914" cy="759823"/>
          </a:xfrm>
        </p:spPr>
        <p:txBody>
          <a:bodyPr>
            <a:noAutofit/>
          </a:bodyPr>
          <a:lstStyle/>
          <a:p>
            <a:r>
              <a:rPr lang="en-US" sz="2000" b="1" dirty="0" err="1" smtClean="0"/>
              <a:t>Kseniya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Temnenko</a:t>
            </a:r>
            <a:endParaRPr lang="en-US" sz="2000" b="1" dirty="0"/>
          </a:p>
          <a:p>
            <a:r>
              <a:rPr lang="en-US" b="1" dirty="0" smtClean="0"/>
              <a:t>Knowledge </a:t>
            </a:r>
            <a:r>
              <a:rPr lang="en-US" b="1" dirty="0"/>
              <a:t>Management Officer</a:t>
            </a:r>
          </a:p>
          <a:p>
            <a:endParaRPr lang="en-US" sz="2000" b="1" dirty="0" smtClean="0"/>
          </a:p>
          <a:p>
            <a:endParaRPr lang="en-US" sz="2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114800" y="1828800"/>
            <a:ext cx="4724400" cy="15240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6600"/>
                </a:solidFill>
              </a:rPr>
              <a:t>Communications and Knowledge Management</a:t>
            </a:r>
          </a:p>
          <a:p>
            <a:endParaRPr lang="en-US" sz="2400" dirty="0" smtClean="0">
              <a:solidFill>
                <a:srgbClr val="006600"/>
              </a:solidFill>
            </a:endParaRPr>
          </a:p>
          <a:p>
            <a:r>
              <a:rPr lang="en-US" sz="2400" dirty="0" smtClean="0">
                <a:solidFill>
                  <a:srgbClr val="006600"/>
                </a:solidFill>
              </a:rPr>
              <a:t>GEF Independent Evaluation Office</a:t>
            </a:r>
            <a:endParaRPr lang="en-US" sz="2400" dirty="0">
              <a:solidFill>
                <a:srgbClr val="006600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713514" y="3581400"/>
            <a:ext cx="4114800" cy="914400"/>
          </a:xfrm>
        </p:spPr>
        <p:txBody>
          <a:bodyPr>
            <a:noAutofit/>
          </a:bodyPr>
          <a:lstStyle/>
          <a:p>
            <a:pPr algn="r"/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</a:rPr>
              <a:t>Evaluation Practice Exchange</a:t>
            </a:r>
            <a:endParaRPr 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943600" y="4648200"/>
            <a:ext cx="4343400" cy="7620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Juan </a:t>
            </a:r>
            <a:r>
              <a:rPr lang="en-US" sz="2000" b="1" dirty="0"/>
              <a:t>Jose </a:t>
            </a:r>
            <a:r>
              <a:rPr lang="en-US" sz="2000" b="1" dirty="0" smtClean="0"/>
              <a:t>Portillo</a:t>
            </a:r>
          </a:p>
          <a:p>
            <a:r>
              <a:rPr lang="en-US" b="1" dirty="0" smtClean="0"/>
              <a:t>Senior </a:t>
            </a:r>
            <a:r>
              <a:rPr lang="en-US" b="1" dirty="0"/>
              <a:t>Operations Officer</a:t>
            </a:r>
          </a:p>
          <a:p>
            <a:endParaRPr lang="en-US" sz="1800" b="1" dirty="0"/>
          </a:p>
          <a:p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299542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412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Independent Evaluation Office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Mission</a:t>
            </a:r>
            <a:r>
              <a:rPr lang="en-US" b="1" dirty="0"/>
              <a:t>: 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Enhance </a:t>
            </a:r>
            <a:r>
              <a:rPr lang="en-US" dirty="0"/>
              <a:t>global environmental benefits through excellence, independence, and partnership in monitoring and evaluation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Functions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Independent GEF Evaluation</a:t>
            </a:r>
          </a:p>
          <a:p>
            <a:pPr marL="0" indent="0">
              <a:buNone/>
            </a:pPr>
            <a:r>
              <a:rPr lang="en-US" dirty="0" smtClean="0"/>
              <a:t>Normative function</a:t>
            </a:r>
          </a:p>
          <a:p>
            <a:pPr marL="0" indent="0">
              <a:buNone/>
            </a:pPr>
            <a:r>
              <a:rPr lang="en-US" dirty="0" smtClean="0"/>
              <a:t>Oversight function</a:t>
            </a:r>
          </a:p>
          <a:p>
            <a:pPr marL="0" indent="0">
              <a:buNone/>
            </a:pPr>
            <a:r>
              <a:rPr lang="en-US" dirty="0" smtClean="0"/>
              <a:t>Knowledge sharing and dissemination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Brief history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1996 — </a:t>
            </a:r>
            <a:r>
              <a:rPr lang="en-US" dirty="0"/>
              <a:t>Initially </a:t>
            </a:r>
            <a:r>
              <a:rPr lang="en-US" dirty="0" smtClean="0"/>
              <a:t>established as an </a:t>
            </a:r>
            <a:r>
              <a:rPr lang="en-US" dirty="0"/>
              <a:t>M&amp;E unit within the GEF Secretariat</a:t>
            </a:r>
          </a:p>
          <a:p>
            <a:pPr marL="0" indent="0">
              <a:buNone/>
            </a:pPr>
            <a:r>
              <a:rPr lang="en-US" dirty="0" smtClean="0"/>
              <a:t>2003 — The </a:t>
            </a:r>
            <a:r>
              <a:rPr lang="en-US" dirty="0"/>
              <a:t>M&amp;E unit was made independent of the </a:t>
            </a:r>
            <a:r>
              <a:rPr lang="en-US" dirty="0" smtClean="0"/>
              <a:t>GEF Secretariat </a:t>
            </a:r>
          </a:p>
          <a:p>
            <a:pPr marL="0" indent="0">
              <a:buNone/>
            </a:pPr>
            <a:r>
              <a:rPr lang="en-US" dirty="0" smtClean="0"/>
              <a:t>2005 — The </a:t>
            </a:r>
            <a:r>
              <a:rPr lang="en-US" dirty="0"/>
              <a:t>unit was renamed as GEF </a:t>
            </a:r>
            <a:r>
              <a:rPr lang="en-US" dirty="0" smtClean="0"/>
              <a:t>Evaluation Office</a:t>
            </a:r>
          </a:p>
          <a:p>
            <a:pPr marL="0" indent="0">
              <a:buNone/>
            </a:pPr>
            <a:r>
              <a:rPr lang="en-US" dirty="0" smtClean="0"/>
              <a:t>2013 — The office was </a:t>
            </a:r>
            <a:r>
              <a:rPr lang="en-US" dirty="0"/>
              <a:t>renamed as GEF </a:t>
            </a:r>
            <a:r>
              <a:rPr lang="en-US" dirty="0" smtClean="0"/>
              <a:t>Independent Evaluation </a:t>
            </a:r>
            <a:r>
              <a:rPr lang="en-US" dirty="0"/>
              <a:t>Office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60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524000"/>
            <a:ext cx="4033438" cy="5181600"/>
          </a:xfrm>
        </p:spPr>
      </p:pic>
    </p:spTree>
    <p:extLst>
      <p:ext uri="{BB962C8B-B14F-4D97-AF65-F5344CB8AC3E}">
        <p14:creationId xmlns:p14="http://schemas.microsoft.com/office/powerpoint/2010/main" val="45323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OPS</a:t>
            </a:r>
            <a:r>
              <a:rPr lang="en-US" sz="49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br>
              <a:rPr lang="en-US" sz="4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300" b="0" dirty="0"/>
              <a:t>FIFTH </a:t>
            </a:r>
            <a:r>
              <a:rPr lang="en-US" sz="1300" b="0" dirty="0">
                <a:solidFill>
                  <a:schemeClr val="accent1">
                    <a:lumMod val="50000"/>
                  </a:schemeClr>
                </a:solidFill>
              </a:rPr>
              <a:t>OVERALL PERFORMANCE STUDY OF THE GEF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chemeClr val="tx2"/>
                </a:solidFill>
              </a:rPr>
              <a:t>Main </a:t>
            </a:r>
            <a:r>
              <a:rPr lang="en-US" dirty="0">
                <a:solidFill>
                  <a:schemeClr val="tx2"/>
                </a:solidFill>
              </a:rPr>
              <a:t>Conclusions and </a:t>
            </a:r>
            <a:r>
              <a:rPr lang="en-US" dirty="0" smtClean="0">
                <a:solidFill>
                  <a:schemeClr val="tx2"/>
                </a:solidFill>
              </a:rPr>
              <a:t>Recommendations</a:t>
            </a:r>
          </a:p>
          <a:p>
            <a:pPr marL="0" indent="0" algn="ctr">
              <a:buNone/>
            </a:pPr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OPS5 is a comprehensive evaluation that assesses the performance, institutional</a:t>
            </a:r>
          </a:p>
          <a:p>
            <a:pPr marL="0" indent="0" algn="ctr">
              <a:buNone/>
            </a:pPr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effectiveness, and impact of the GEF. Overall performance studies are undertaken to</a:t>
            </a:r>
          </a:p>
          <a:p>
            <a:pPr marL="0" indent="0" algn="ctr">
              <a:buNone/>
            </a:pPr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inform the next replenishment cycle of the GEF and to identify </a:t>
            </a:r>
            <a:r>
              <a:rPr lang="en-US" sz="1200" dirty="0" smtClean="0">
                <a:solidFill>
                  <a:schemeClr val="accent3">
                    <a:lumMod val="50000"/>
                  </a:schemeClr>
                </a:solidFill>
              </a:rPr>
              <a:t>potential improvements</a:t>
            </a:r>
          </a:p>
          <a:p>
            <a:pPr marL="0" indent="0" algn="ctr">
              <a:buNone/>
            </a:pPr>
            <a:endParaRPr lang="en-US" sz="1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732" y="2971800"/>
            <a:ext cx="5469467" cy="3634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568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Year of OPS5 vs. OPS4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0666160"/>
              </p:ext>
            </p:extLst>
          </p:nvPr>
        </p:nvGraphicFramePr>
        <p:xfrm>
          <a:off x="228600" y="1524000"/>
          <a:ext cx="86868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4221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2: Broader Adoption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12" y="1731264"/>
            <a:ext cx="8647176" cy="4462272"/>
          </a:xfrm>
        </p:spPr>
      </p:pic>
    </p:spTree>
    <p:extLst>
      <p:ext uri="{BB962C8B-B14F-4D97-AF65-F5344CB8AC3E}">
        <p14:creationId xmlns:p14="http://schemas.microsoft.com/office/powerpoint/2010/main" val="429466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752600"/>
            <a:ext cx="8534400" cy="422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93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676400"/>
            <a:ext cx="6753494" cy="5088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19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96" y="1489353"/>
            <a:ext cx="6352608" cy="5216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32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GEFEO Power Point Template (A) design</Template>
  <TotalTime>3058</TotalTime>
  <Words>582</Words>
  <Application>Microsoft Office PowerPoint</Application>
  <PresentationFormat>On-screen Show (4:3)</PresentationFormat>
  <Paragraphs>66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1_Office Theme</vt:lpstr>
      <vt:lpstr>PowerPoint Presentation</vt:lpstr>
      <vt:lpstr>GEF Independent Evaluation Office</vt:lpstr>
      <vt:lpstr>Example 1</vt:lpstr>
      <vt:lpstr>OPS5 FIFTH OVERALL PERFORMANCE STUDY OF THE GEF </vt:lpstr>
      <vt:lpstr>First Year of OPS5 vs. OPS4</vt:lpstr>
      <vt:lpstr>Example 2: Broader Adoption</vt:lpstr>
      <vt:lpstr>PowerPoint Presentation</vt:lpstr>
      <vt:lpstr>PowerPoint Presentation</vt:lpstr>
      <vt:lpstr>Example 3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Soledad</dc:creator>
  <cp:lastModifiedBy>Kseniya Temnenko</cp:lastModifiedBy>
  <cp:revision>209</cp:revision>
  <cp:lastPrinted>2015-03-09T18:10:09Z</cp:lastPrinted>
  <dcterms:created xsi:type="dcterms:W3CDTF">2010-12-28T20:45:39Z</dcterms:created>
  <dcterms:modified xsi:type="dcterms:W3CDTF">2015-03-09T22:41:12Z</dcterms:modified>
</cp:coreProperties>
</file>