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5"/>
  </p:sldMasterIdLst>
  <p:notesMasterIdLst>
    <p:notesMasterId r:id="rId14"/>
  </p:notesMasterIdLst>
  <p:handoutMasterIdLst>
    <p:handoutMasterId r:id="rId15"/>
  </p:handoutMasterIdLst>
  <p:sldIdLst>
    <p:sldId id="260" r:id="rId6"/>
    <p:sldId id="259" r:id="rId7"/>
    <p:sldId id="261" r:id="rId8"/>
    <p:sldId id="262" r:id="rId9"/>
    <p:sldId id="266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B3A1C7"/>
    <a:srgbClr val="CAC1FD"/>
    <a:srgbClr val="0E326F"/>
    <a:srgbClr val="760D45"/>
    <a:srgbClr val="AC1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7" autoAdjust="0"/>
    <p:restoredTop sz="94629" autoAdjust="0"/>
  </p:normalViewPr>
  <p:slideViewPr>
    <p:cSldViewPr>
      <p:cViewPr>
        <p:scale>
          <a:sx n="100" d="100"/>
          <a:sy n="100" d="100"/>
        </p:scale>
        <p:origin x="-2040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7BF8E-ED35-4478-8BDC-F3B49C584127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F5ED5-A873-49A3-A325-44947882D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39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3B7ACF-974A-4161-B14D-12E8A6B11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3718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B7ACF-974A-4161-B14D-12E8A6B114D4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517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/>
          </p:nvPr>
        </p:nvSpPr>
        <p:spPr>
          <a:xfrm>
            <a:off x="1223963" y="0"/>
            <a:ext cx="7920037" cy="3717032"/>
          </a:xfr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sp>
      <p:sp>
        <p:nvSpPr>
          <p:cNvPr id="5" name="Rectangle 4"/>
          <p:cNvSpPr/>
          <p:nvPr userDrawn="1"/>
        </p:nvSpPr>
        <p:spPr bwMode="auto">
          <a:xfrm>
            <a:off x="-3175" y="0"/>
            <a:ext cx="1227138" cy="3717032"/>
          </a:xfrm>
          <a:prstGeom prst="rect">
            <a:avLst/>
          </a:prstGeom>
          <a:solidFill>
            <a:srgbClr val="660066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1264096" y="3789040"/>
            <a:ext cx="7628384" cy="720080"/>
          </a:xfrm>
        </p:spPr>
        <p:txBody>
          <a:bodyPr/>
          <a:lstStyle>
            <a:lvl1pPr>
              <a:defRPr sz="360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2"/>
          </p:nvPr>
        </p:nvSpPr>
        <p:spPr>
          <a:xfrm>
            <a:off x="1267544" y="4531568"/>
            <a:ext cx="7624936" cy="112968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518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66724" y="1438274"/>
            <a:ext cx="8065715" cy="444965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2243821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805264"/>
            <a:ext cx="1554480" cy="853440"/>
          </a:xfrm>
          <a:prstGeom prst="rect">
            <a:avLst/>
          </a:prstGeom>
        </p:spPr>
      </p:pic>
      <p:sp>
        <p:nvSpPr>
          <p:cNvPr id="1027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358775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4" y="1438274"/>
            <a:ext cx="8065715" cy="4449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0" y="0"/>
            <a:ext cx="9144000" cy="1340768"/>
          </a:xfrm>
          <a:prstGeom prst="rect">
            <a:avLst/>
          </a:prstGeom>
          <a:solidFill>
            <a:srgbClr val="66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5864333" y="6217567"/>
            <a:ext cx="2778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Independent Office of Evaluation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3375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9pPr>
    </p:titleStyle>
    <p:bodyStyle>
      <a:lvl1pPr marL="195263" indent="-195263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190500" algn="l" rtl="0" eaLnBrk="1" fontAlgn="base" hangingPunct="1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960438" indent="-193675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9538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7986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558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130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1702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274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fad.org/evaluation/process_methodology/doc/manual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/>
              <a:t>Innovation and scaling up in IFAD’s </a:t>
            </a:r>
            <a:r>
              <a:rPr lang="en-GB" sz="3200" dirty="0" smtClean="0"/>
              <a:t>context</a:t>
            </a:r>
            <a:br>
              <a:rPr lang="en-GB" sz="3200" dirty="0" smtClean="0"/>
            </a:br>
            <a:r>
              <a:rPr lang="en-GB" sz="2400" dirty="0"/>
              <a:t>Small interventions for big results</a:t>
            </a:r>
            <a:r>
              <a:rPr lang="en-GB" sz="3200" dirty="0"/>
              <a:t/>
            </a:r>
            <a:br>
              <a:rPr lang="en-GB" sz="3200" dirty="0"/>
            </a:br>
            <a:endParaRPr lang="en-US" sz="32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endParaRPr lang="en-GB" sz="1600" dirty="0" smtClean="0"/>
          </a:p>
          <a:p>
            <a:r>
              <a:rPr lang="en-GB" sz="1600" dirty="0" smtClean="0"/>
              <a:t>United Nations Evaluation Group – 2015 Evaluation Practice Exchange, New York</a:t>
            </a:r>
          </a:p>
          <a:p>
            <a:endParaRPr lang="en-GB" sz="1600" dirty="0"/>
          </a:p>
          <a:p>
            <a:endParaRPr lang="en-US" dirty="0"/>
          </a:p>
        </p:txBody>
      </p:sp>
      <p:pic>
        <p:nvPicPr>
          <p:cNvPr id="1026" name="Picture 2" descr="cid:image003.png@01CFF450.AA5DF8C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6021288"/>
            <a:ext cx="10287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18" b="187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301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For IFAD ‘innovation’ is a process that adds value or solves a problem in new ways. It is: “…the development of improved and cost-effective ways to address problems and opportunities faced by the rural poor through the projects and </a:t>
            </a:r>
            <a:r>
              <a:rPr lang="en-US" sz="2000" dirty="0" err="1"/>
              <a:t>programmes</a:t>
            </a:r>
            <a:r>
              <a:rPr lang="en-US" sz="2000" dirty="0"/>
              <a:t> it supports. These encompass institutional and technological approaches, as well as pro-poor policies and partnerships</a:t>
            </a:r>
            <a:r>
              <a:rPr lang="en-US" sz="2000" dirty="0" smtClean="0"/>
              <a:t>.’’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For IFAD further conditions for something to be classified as innovation are:</a:t>
            </a:r>
          </a:p>
          <a:p>
            <a:pPr lvl="1"/>
            <a:r>
              <a:rPr lang="en-US" sz="2000" dirty="0"/>
              <a:t>The approach, product or idea is new to its context</a:t>
            </a:r>
          </a:p>
          <a:p>
            <a:pPr lvl="1"/>
            <a:r>
              <a:rPr lang="en-US" sz="2000" dirty="0"/>
              <a:t>Useful and Cost effective in relation to its goal</a:t>
            </a:r>
          </a:p>
          <a:p>
            <a:pPr lvl="1"/>
            <a:r>
              <a:rPr lang="en-US" sz="2000" dirty="0"/>
              <a:t>Ability to stick after pilot testing</a:t>
            </a:r>
            <a:endParaRPr lang="en-GB" sz="20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3200" dirty="0"/>
              <a:t>Innovation in IFAD’s Context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6309320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38587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Innovations ‘necessary but not sufficient’. </a:t>
            </a:r>
          </a:p>
          <a:p>
            <a:endParaRPr lang="en-GB" sz="2400" dirty="0"/>
          </a:p>
          <a:p>
            <a:r>
              <a:rPr lang="en-GB" sz="2400" dirty="0"/>
              <a:t>IFAD’s size vs. expected </a:t>
            </a:r>
            <a:r>
              <a:rPr lang="en-GB" sz="2400" dirty="0" smtClean="0"/>
              <a:t>impact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Scaling up not</a:t>
            </a:r>
            <a:r>
              <a:rPr lang="en-US" sz="2400" dirty="0"/>
              <a:t> only as a principle of action, but also as a true measure of innovation as to create a wider impact on rural poverty, beyond the direct impact</a:t>
            </a:r>
          </a:p>
          <a:p>
            <a:pPr marL="114300" indent="0">
              <a:buNone/>
            </a:pPr>
            <a:endParaRPr lang="en-US" sz="2400" dirty="0"/>
          </a:p>
          <a:p>
            <a:r>
              <a:rPr lang="en-US" sz="2400" dirty="0"/>
              <a:t>Scaling up by other development partners, private sector, governments and in some cases IFAD itself.</a:t>
            </a:r>
            <a:endParaRPr lang="en-GB" sz="2400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3200" dirty="0"/>
              <a:t>From innovation to Scaling 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6309320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2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4151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Dedicated criteria </a:t>
            </a:r>
            <a:r>
              <a:rPr lang="en-GB" sz="1800" dirty="0" smtClean="0"/>
              <a:t>and rating for </a:t>
            </a:r>
            <a:r>
              <a:rPr lang="en-GB" sz="1800" dirty="0"/>
              <a:t>innovation and scaling up in IOE’s evaluation criteria since 2002</a:t>
            </a:r>
          </a:p>
          <a:p>
            <a:r>
              <a:rPr lang="en-GB" sz="1800" dirty="0" smtClean="0"/>
              <a:t>Included </a:t>
            </a:r>
            <a:r>
              <a:rPr lang="en-GB" sz="1800" dirty="0"/>
              <a:t>in first edition of evaluation manual 2009 and an integral part of upcoming second </a:t>
            </a:r>
            <a:r>
              <a:rPr lang="en-GB" sz="1800" dirty="0" smtClean="0"/>
              <a:t>edition</a:t>
            </a:r>
          </a:p>
          <a:p>
            <a:r>
              <a:rPr lang="en-GB" sz="1800" dirty="0" smtClean="0"/>
              <a:t>All Country Programme Evaluations and Project Evaluations are rated on this criteria </a:t>
            </a:r>
            <a:endParaRPr lang="en-GB" sz="1800" dirty="0"/>
          </a:p>
          <a:p>
            <a:r>
              <a:rPr lang="en-GB" sz="1800" dirty="0" smtClean="0"/>
              <a:t>Several higher </a:t>
            </a:r>
            <a:r>
              <a:rPr lang="en-GB" sz="1800" dirty="0"/>
              <a:t>plane evaluations on innovation </a:t>
            </a:r>
            <a:r>
              <a:rPr lang="en-GB" sz="1800" dirty="0" smtClean="0"/>
              <a:t>and scaling up conducted </a:t>
            </a:r>
            <a:r>
              <a:rPr lang="en-GB" sz="1800" dirty="0"/>
              <a:t>by IOE:</a:t>
            </a:r>
          </a:p>
          <a:p>
            <a:pPr lvl="1"/>
            <a:r>
              <a:rPr lang="en-GB" sz="1700" b="1" i="1" dirty="0"/>
              <a:t>Corporate Level Evaluations</a:t>
            </a:r>
            <a:r>
              <a:rPr lang="en-GB" sz="1700" i="1" dirty="0"/>
              <a:t> </a:t>
            </a:r>
            <a:r>
              <a:rPr lang="en-GB" sz="1700" dirty="0"/>
              <a:t>on ‘</a:t>
            </a:r>
            <a:r>
              <a:rPr lang="en-US" sz="1700" dirty="0"/>
              <a:t>IFAD's capacity to promote innovation and scaling up (2010)’ and ‘IFAD's capacity as a promoter of replicable innovation in co-operation with other partners (2002)’</a:t>
            </a:r>
          </a:p>
          <a:p>
            <a:pPr lvl="1"/>
            <a:r>
              <a:rPr lang="en-US" sz="1700" b="1" i="1" dirty="0"/>
              <a:t>Thematic Evaluations</a:t>
            </a:r>
            <a:r>
              <a:rPr lang="en-US" sz="1700" b="1" dirty="0"/>
              <a:t> </a:t>
            </a:r>
            <a:r>
              <a:rPr lang="en-US" sz="1700" dirty="0"/>
              <a:t>of </a:t>
            </a:r>
            <a:r>
              <a:rPr lang="en-US" sz="1700" dirty="0" smtClean="0"/>
              <a:t>‘Agricultural </a:t>
            </a:r>
            <a:r>
              <a:rPr lang="en-US" sz="1700" dirty="0"/>
              <a:t>Extension and Support for Farmer Innovation in Western and Central Africa: Assessment and Outlook for IFAD (2001</a:t>
            </a:r>
            <a:r>
              <a:rPr lang="en-US" sz="1700" dirty="0" smtClean="0"/>
              <a:t>)’, ‘Promoting of Local Knowledge and Innovations in Asia and Pacific Region (2004)’ and ‘Innovative </a:t>
            </a:r>
            <a:r>
              <a:rPr lang="en-US" sz="1700" dirty="0"/>
              <a:t>Experiences of IFAD Projects in </a:t>
            </a:r>
            <a:r>
              <a:rPr lang="en-US" sz="1700" dirty="0" smtClean="0"/>
              <a:t>Peru</a:t>
            </a:r>
            <a:r>
              <a:rPr lang="en-US" sz="1700" dirty="0"/>
              <a:t> </a:t>
            </a:r>
            <a:r>
              <a:rPr lang="en-US" sz="1700" dirty="0" smtClean="0"/>
              <a:t>(2004)’</a:t>
            </a:r>
            <a:endParaRPr lang="en-GB" sz="1700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3200" dirty="0"/>
              <a:t>Importance of innovation and scaling up in </a:t>
            </a:r>
            <a:r>
              <a:rPr lang="en-GB" sz="3200" dirty="0" smtClean="0"/>
              <a:t>Evaluation </a:t>
            </a:r>
            <a:r>
              <a:rPr lang="en-GB" sz="3200" dirty="0"/>
              <a:t>at IFAD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6309320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3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45216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b="1" i="1" dirty="0"/>
              <a:t>Innovation lens in evaluation: </a:t>
            </a:r>
          </a:p>
          <a:p>
            <a:pPr lvl="1"/>
            <a:r>
              <a:rPr lang="en-GB" sz="1800" dirty="0"/>
              <a:t>What are the characteristics of innovations promoted by interventions? </a:t>
            </a:r>
          </a:p>
          <a:p>
            <a:pPr lvl="1"/>
            <a:r>
              <a:rPr lang="en-GB" sz="1800" dirty="0"/>
              <a:t>Consistency with IFAD definition of the concept?</a:t>
            </a:r>
          </a:p>
          <a:p>
            <a:pPr lvl="1"/>
            <a:r>
              <a:rPr lang="en-GB" sz="1800" dirty="0"/>
              <a:t>Are the actions truly innovative or are they well-established elsewhere but new to the country or project area?</a:t>
            </a:r>
          </a:p>
          <a:p>
            <a:r>
              <a:rPr lang="en-GB" sz="1800" b="1" i="1" dirty="0"/>
              <a:t>Scaling up lens in evaluation:</a:t>
            </a:r>
          </a:p>
          <a:p>
            <a:pPr lvl="1"/>
            <a:r>
              <a:rPr lang="en-GB" sz="1800" dirty="0"/>
              <a:t>Were successfully promoted innovations documented and shared, to facilitate scaling up?</a:t>
            </a:r>
          </a:p>
          <a:p>
            <a:pPr lvl="1"/>
            <a:r>
              <a:rPr lang="en-GB" sz="1800" dirty="0"/>
              <a:t>Has IFAD proactively engaged in policy dialogue to facilitate the uptake of successful innovations?</a:t>
            </a:r>
          </a:p>
          <a:p>
            <a:pPr lvl="1"/>
            <a:r>
              <a:rPr lang="en-GB" sz="1800" dirty="0"/>
              <a:t>Have these innovations been scaled up, and if so by whom? If not, is there a realistic chance that they would be scaled up by government, other donors and/or private sector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Application of innovation and scaling up lens in e</a:t>
            </a:r>
            <a:r>
              <a:rPr lang="en-GB" dirty="0" smtClean="0"/>
              <a:t>valuation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6309320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4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22846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sz="1700" b="1" i="1" dirty="0"/>
              <a:t>Innovation</a:t>
            </a:r>
          </a:p>
          <a:p>
            <a:r>
              <a:rPr lang="en-GB" sz="1700" dirty="0"/>
              <a:t>Organizational resistance to new ideas </a:t>
            </a:r>
            <a:r>
              <a:rPr lang="en-GB" sz="1700" dirty="0" smtClean="0"/>
              <a:t>and </a:t>
            </a:r>
            <a:r>
              <a:rPr lang="en-GB" sz="1700" dirty="0"/>
              <a:t>change</a:t>
            </a:r>
          </a:p>
          <a:p>
            <a:r>
              <a:rPr lang="en-GB" sz="1700" dirty="0" smtClean="0"/>
              <a:t>ARD </a:t>
            </a:r>
            <a:r>
              <a:rPr lang="en-GB" sz="1700" dirty="0"/>
              <a:t>encompasses a wide spectrum of activities. Dispersed and unclear innovation agenda – ‘Let a thousand flowers bloom’</a:t>
            </a:r>
          </a:p>
          <a:p>
            <a:r>
              <a:rPr lang="en-GB" sz="1700" dirty="0" smtClean="0"/>
              <a:t>Organizational </a:t>
            </a:r>
            <a:r>
              <a:rPr lang="en-GB" sz="1700" dirty="0"/>
              <a:t>dilemma: </a:t>
            </a:r>
            <a:r>
              <a:rPr lang="en-GB" sz="1700" dirty="0" smtClean="0"/>
              <a:t>Tested </a:t>
            </a:r>
            <a:r>
              <a:rPr lang="en-GB" sz="1700" dirty="0"/>
              <a:t>approaches vs. innovative approaches </a:t>
            </a:r>
          </a:p>
          <a:p>
            <a:r>
              <a:rPr lang="en-GB" sz="1700" dirty="0" smtClean="0"/>
              <a:t>Lack </a:t>
            </a:r>
            <a:r>
              <a:rPr lang="en-GB" sz="1700" dirty="0"/>
              <a:t>of human and technical capacity to promote/spot, absorb and disseminate innovations</a:t>
            </a:r>
          </a:p>
          <a:p>
            <a:r>
              <a:rPr lang="en-GB" sz="1700" dirty="0" smtClean="0"/>
              <a:t>Lack </a:t>
            </a:r>
            <a:r>
              <a:rPr lang="en-GB" sz="1700" dirty="0"/>
              <a:t>of incentives for promoting </a:t>
            </a:r>
            <a:r>
              <a:rPr lang="en-GB" sz="1700" dirty="0" smtClean="0"/>
              <a:t>innovation</a:t>
            </a:r>
          </a:p>
          <a:p>
            <a:pPr marL="0" indent="0">
              <a:buNone/>
            </a:pPr>
            <a:endParaRPr lang="en-GB" sz="1700" dirty="0"/>
          </a:p>
          <a:p>
            <a:pPr marL="114300" indent="0">
              <a:buNone/>
            </a:pPr>
            <a:r>
              <a:rPr lang="en-GB" sz="1700" b="1" i="1" dirty="0"/>
              <a:t>Scaling up</a:t>
            </a:r>
          </a:p>
          <a:p>
            <a:r>
              <a:rPr lang="en-GB" sz="1700" dirty="0" smtClean="0"/>
              <a:t>Insufficient attention to non-lending activities and inadequate </a:t>
            </a:r>
            <a:r>
              <a:rPr lang="en-GB" sz="1700" dirty="0"/>
              <a:t>synergies </a:t>
            </a:r>
            <a:r>
              <a:rPr lang="en-GB" sz="1700" dirty="0" smtClean="0"/>
              <a:t>with the lending portfolio</a:t>
            </a:r>
            <a:endParaRPr lang="en-GB" sz="1700" dirty="0"/>
          </a:p>
          <a:p>
            <a:r>
              <a:rPr lang="en-GB" sz="1700" dirty="0" smtClean="0"/>
              <a:t>Lack </a:t>
            </a:r>
            <a:r>
              <a:rPr lang="en-GB" sz="1700" dirty="0"/>
              <a:t>of </a:t>
            </a:r>
            <a:r>
              <a:rPr lang="en-GB" sz="1700" dirty="0" smtClean="0"/>
              <a:t>capacity, priority </a:t>
            </a:r>
            <a:r>
              <a:rPr lang="en-GB" sz="1700" dirty="0"/>
              <a:t>and resources of partners for scaling up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3200" dirty="0"/>
              <a:t>Constraints to innovation and scaling up in IFAD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6309320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7508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Build up competencies in-house to promote and disseminate innovations. An change in organizational culture.</a:t>
            </a:r>
          </a:p>
          <a:p>
            <a:pPr marL="114300" indent="0">
              <a:buNone/>
            </a:pPr>
            <a:endParaRPr lang="en-GB" sz="2400" dirty="0"/>
          </a:p>
          <a:p>
            <a:r>
              <a:rPr lang="en-GB" sz="2400" dirty="0"/>
              <a:t>Focus on big bets in innovation, thus optimizing resource utilization and improving absorption</a:t>
            </a:r>
          </a:p>
          <a:p>
            <a:pPr marL="114300" indent="0">
              <a:buNone/>
            </a:pPr>
            <a:endParaRPr lang="en-GB" sz="2400" dirty="0"/>
          </a:p>
          <a:p>
            <a:r>
              <a:rPr lang="en-GB" sz="2400" dirty="0"/>
              <a:t>Treat scaling up as mission critical. 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The way </a:t>
            </a:r>
            <a:r>
              <a:rPr lang="en-GB" dirty="0"/>
              <a:t>forward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6309320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6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70552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                           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4000" b="1" dirty="0" smtClean="0"/>
              <a:t>Thank </a:t>
            </a:r>
            <a:r>
              <a:rPr lang="en-GB" sz="4000" b="1" dirty="0" smtClean="0"/>
              <a:t>You</a:t>
            </a:r>
          </a:p>
          <a:p>
            <a:pPr marL="0" indent="0" algn="ctr">
              <a:buNone/>
            </a:pPr>
            <a:endParaRPr lang="en-GB" sz="4000" b="1" dirty="0"/>
          </a:p>
          <a:p>
            <a:pPr marL="0" indent="0">
              <a:buNone/>
            </a:pPr>
            <a:endParaRPr lang="en-GB" sz="1200" b="1" dirty="0" smtClean="0"/>
          </a:p>
          <a:p>
            <a:pPr marL="0" indent="0">
              <a:buNone/>
            </a:pPr>
            <a:endParaRPr lang="en-GB" sz="1200" b="1" dirty="0"/>
          </a:p>
          <a:p>
            <a:pPr marL="0" indent="0">
              <a:buNone/>
            </a:pPr>
            <a:endParaRPr lang="en-GB" sz="1200" b="1" dirty="0" smtClean="0"/>
          </a:p>
          <a:p>
            <a:pPr marL="0" indent="0">
              <a:buNone/>
            </a:pPr>
            <a:r>
              <a:rPr lang="en-GB" sz="1000" b="1" dirty="0" smtClean="0"/>
              <a:t>IOE Evaluation Manual, First Edition (2009): </a:t>
            </a:r>
            <a:r>
              <a:rPr lang="en-GB" sz="1000" b="1" dirty="0" smtClean="0">
                <a:hlinkClick r:id="rId2"/>
              </a:rPr>
              <a:t>http</a:t>
            </a:r>
            <a:r>
              <a:rPr lang="en-GB" sz="1000" b="1" dirty="0">
                <a:hlinkClick r:id="rId2"/>
              </a:rPr>
              <a:t>://</a:t>
            </a:r>
            <a:r>
              <a:rPr lang="en-GB" sz="1000" b="1" dirty="0" smtClean="0">
                <a:hlinkClick r:id="rId2"/>
              </a:rPr>
              <a:t>www.ifad.org/evaluation/process_methodology/doc/manual.pdf</a:t>
            </a:r>
            <a:r>
              <a:rPr lang="en-GB" sz="1000" b="1" dirty="0" smtClean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6309320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9719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_APR1_2014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FAD Corporate theme" ma:contentTypeID="0x0101008680E87777A6194D938ACB15C33232620022477E34447622469CB388F9063D1AE4" ma:contentTypeVersion="5" ma:contentTypeDescription="PowerPoint templates using IFAD themes" ma:contentTypeScope="" ma:versionID="4ac08f08fd14c499a856d5d5560889d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EB62FEF-DD99-464D-BC38-07A195B91C91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032B1862-C7B7-45DD-9A01-B65742ADF8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F6EF36B-B934-49C5-8B29-2932A35340AF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1D60A38-927D-43D8-A505-FEB5B8977247}">
  <ds:schemaRefs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619</Words>
  <Application>Microsoft Office PowerPoint</Application>
  <PresentationFormat>On-screen Show (4:3)</PresentationFormat>
  <Paragraphs>69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_APR1_2014</vt:lpstr>
      <vt:lpstr>Innovation and scaling up in IFAD’s context Small interventions for big results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IFAD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Alvarez-Pagella, Melba</dc:creator>
  <cp:lastModifiedBy>Kotturi, Prashanth</cp:lastModifiedBy>
  <cp:revision>50</cp:revision>
  <dcterms:created xsi:type="dcterms:W3CDTF">2014-09-17T09:06:47Z</dcterms:created>
  <dcterms:modified xsi:type="dcterms:W3CDTF">2015-03-06T08:13:32Z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0x0101008680E87777A6194D938ACB15C33232620022477E34447622469CB388F9063D1AE4</vt:lpwstr>
  </property>
</Properties>
</file>