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48" r:id="rId1"/>
  </p:sldMasterIdLst>
  <p:notesMasterIdLst>
    <p:notesMasterId r:id="rId26"/>
  </p:notesMasterIdLst>
  <p:handoutMasterIdLst>
    <p:handoutMasterId r:id="rId27"/>
  </p:handoutMasterIdLst>
  <p:sldIdLst>
    <p:sldId id="256" r:id="rId2"/>
    <p:sldId id="259" r:id="rId3"/>
    <p:sldId id="260" r:id="rId4"/>
    <p:sldId id="302" r:id="rId5"/>
    <p:sldId id="289" r:id="rId6"/>
    <p:sldId id="291" r:id="rId7"/>
    <p:sldId id="290" r:id="rId8"/>
    <p:sldId id="303" r:id="rId9"/>
    <p:sldId id="304" r:id="rId10"/>
    <p:sldId id="306" r:id="rId11"/>
    <p:sldId id="294" r:id="rId12"/>
    <p:sldId id="308" r:id="rId13"/>
    <p:sldId id="309" r:id="rId14"/>
    <p:sldId id="307" r:id="rId15"/>
    <p:sldId id="311" r:id="rId16"/>
    <p:sldId id="327" r:id="rId17"/>
    <p:sldId id="320" r:id="rId18"/>
    <p:sldId id="321" r:id="rId19"/>
    <p:sldId id="322" r:id="rId20"/>
    <p:sldId id="323" r:id="rId21"/>
    <p:sldId id="324" r:id="rId22"/>
    <p:sldId id="325" r:id="rId23"/>
    <p:sldId id="326" r:id="rId24"/>
    <p:sldId id="264" r:id="rId25"/>
  </p:sldIdLst>
  <p:sldSz cx="12192000" cy="6858000"/>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7184" autoAdjust="0"/>
  </p:normalViewPr>
  <p:slideViewPr>
    <p:cSldViewPr snapToGrid="0">
      <p:cViewPr varScale="1">
        <p:scale>
          <a:sx n="48" d="100"/>
          <a:sy n="48" d="100"/>
        </p:scale>
        <p:origin x="902" y="72"/>
      </p:cViewPr>
      <p:guideLst>
        <p:guide orient="horz" pos="2160"/>
        <p:guide pos="3840"/>
      </p:guideLst>
    </p:cSldViewPr>
  </p:slideViewPr>
  <p:notesTextViewPr>
    <p:cViewPr>
      <p:scale>
        <a:sx n="1" d="1"/>
        <a:sy n="1" d="1"/>
      </p:scale>
      <p:origin x="0" y="0"/>
    </p:cViewPr>
  </p:notesTextViewPr>
  <p:sorterViewPr>
    <p:cViewPr>
      <p:scale>
        <a:sx n="100" d="100"/>
        <a:sy n="100" d="100"/>
      </p:scale>
      <p:origin x="0" y="-40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1.8908741026791399E-2"/>
          <c:y val="1.8575735246889201E-3"/>
        </c:manualLayout>
      </c:layout>
      <c:overlay val="0"/>
      <c:spPr>
        <a:noFill/>
        <a:ln>
          <a:noFill/>
        </a:ln>
        <a:effectLst/>
      </c:spPr>
      <c:txPr>
        <a:bodyPr rot="0" spcFirstLastPara="1" vertOverflow="ellipsis" vert="horz" wrap="square" anchor="ctr" anchorCtr="1"/>
        <a:lstStyle/>
        <a:p>
          <a:pPr>
            <a:defRPr sz="288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63483814523185"/>
          <c:y val="0.13366613319093201"/>
          <c:w val="0.73731736657917801"/>
          <c:h val="0.63298529383458502"/>
        </c:manualLayout>
      </c:layout>
      <c:scatterChart>
        <c:scatterStyle val="lineMarker"/>
        <c:varyColors val="0"/>
        <c:ser>
          <c:idx val="0"/>
          <c:order val="0"/>
          <c:tx>
            <c:strRef>
              <c:f>Sheet2!$C$2</c:f>
              <c:strCache>
                <c:ptCount val="1"/>
                <c:pt idx="0">
                  <c:v>ODA</c:v>
                </c:pt>
              </c:strCache>
            </c:strRef>
          </c:tx>
          <c:spPr>
            <a:ln w="19050" cap="rnd">
              <a:noFill/>
              <a:round/>
            </a:ln>
            <a:effectLst/>
          </c:spPr>
          <c:marker>
            <c:symbol val="circle"/>
            <c:size val="5"/>
            <c:spPr>
              <a:solidFill>
                <a:schemeClr val="accent1"/>
              </a:solidFill>
              <a:ln w="9525">
                <a:solidFill>
                  <a:schemeClr val="accent1"/>
                </a:solidFill>
              </a:ln>
              <a:effectLst/>
            </c:spPr>
          </c:marker>
          <c:dLbls>
            <c:dLbl>
              <c:idx val="0"/>
              <c:layout/>
              <c:tx>
                <c:rich>
                  <a:bodyPr/>
                  <a:lstStyle/>
                  <a:p>
                    <a:r>
                      <a:rPr lang="en-US"/>
                      <a:t>Afghanistan</a:t>
                    </a:r>
                  </a:p>
                </c:rich>
              </c:tx>
              <c:dLblPos val="r"/>
              <c:showLegendKey val="0"/>
              <c:showVal val="1"/>
              <c:showCatName val="1"/>
              <c:showSerName val="0"/>
              <c:showPercent val="0"/>
              <c:showBubbleSize val="0"/>
              <c:extLst>
                <c:ext xmlns:c15="http://schemas.microsoft.com/office/drawing/2012/chart" uri="{CE6537A1-D6FC-4f65-9D91-7224C49458BB}">
                  <c15:layout/>
                </c:ext>
              </c:extLst>
            </c:dLbl>
            <c:dLbl>
              <c:idx val="1"/>
              <c:layout/>
              <c:tx>
                <c:rich>
                  <a:bodyPr/>
                  <a:lstStyle/>
                  <a:p>
                    <a:r>
                      <a:rPr lang="en-US"/>
                      <a:t>Ethiopia</a:t>
                    </a:r>
                  </a:p>
                </c:rich>
              </c:tx>
              <c:dLblPos val="r"/>
              <c:showLegendKey val="0"/>
              <c:showVal val="1"/>
              <c:showCatName val="1"/>
              <c:showSerName val="0"/>
              <c:showPercent val="0"/>
              <c:showBubbleSize val="0"/>
              <c:extLst>
                <c:ext xmlns:c15="http://schemas.microsoft.com/office/drawing/2012/chart" uri="{CE6537A1-D6FC-4f65-9D91-7224C49458BB}">
                  <c15:layout/>
                </c:ext>
              </c:extLst>
            </c:dLbl>
            <c:dLbl>
              <c:idx val="2"/>
              <c:layout/>
              <c:tx>
                <c:rich>
                  <a:bodyPr/>
                  <a:lstStyle/>
                  <a:p>
                    <a:r>
                      <a:rPr lang="en-US" baseline="0"/>
                      <a:t> Pakistan</a:t>
                    </a:r>
                    <a:endParaRPr lang="en-US"/>
                  </a:p>
                </c:rich>
              </c:tx>
              <c:dLblPos val="r"/>
              <c:showLegendKey val="0"/>
              <c:showVal val="1"/>
              <c:showCatName val="1"/>
              <c:showSerName val="0"/>
              <c:showPercent val="0"/>
              <c:showBubbleSize val="0"/>
              <c:extLst>
                <c:ext xmlns:c15="http://schemas.microsoft.com/office/drawing/2012/chart" uri="{CE6537A1-D6FC-4f65-9D91-7224C49458BB}">
                  <c15:layout/>
                </c:ext>
              </c:extLst>
            </c:dLbl>
            <c:dLbl>
              <c:idx val="3"/>
              <c:layout/>
              <c:tx>
                <c:rich>
                  <a:bodyPr/>
                  <a:lstStyle/>
                  <a:p>
                    <a:r>
                      <a:rPr lang="en-US"/>
                      <a:t>DRC</a:t>
                    </a:r>
                  </a:p>
                </c:rich>
              </c:tx>
              <c:dLblPos val="r"/>
              <c:showLegendKey val="0"/>
              <c:showVal val="1"/>
              <c:showCatName val="1"/>
              <c:showSerName val="0"/>
              <c:showPercent val="0"/>
              <c:showBubbleSize val="0"/>
              <c:extLst>
                <c:ext xmlns:c15="http://schemas.microsoft.com/office/drawing/2012/chart" uri="{CE6537A1-D6FC-4f65-9D91-7224C49458BB}">
                  <c15:layout/>
                </c:ext>
              </c:extLst>
            </c:dLbl>
            <c:dLbl>
              <c:idx val="4"/>
              <c:layout>
                <c:manualLayout>
                  <c:x val="-8.4414942022954798E-2"/>
                  <c:y val="-9.5346823682649698E-2"/>
                </c:manualLayout>
              </c:layout>
              <c:tx>
                <c:rich>
                  <a:bodyPr/>
                  <a:lstStyle/>
                  <a:p>
                    <a:r>
                      <a:rPr lang="en-US" baseline="0"/>
                      <a:t>Kenya</a:t>
                    </a:r>
                    <a:endParaRPr lang="en-US"/>
                  </a:p>
                </c:rich>
              </c:tx>
              <c:dLblPos val="r"/>
              <c:showLegendKey val="0"/>
              <c:showVal val="1"/>
              <c:showCatName val="1"/>
              <c:showSerName val="0"/>
              <c:showPercent val="0"/>
              <c:showBubbleSize val="0"/>
              <c:extLst>
                <c:ext xmlns:c15="http://schemas.microsoft.com/office/drawing/2012/chart" uri="{CE6537A1-D6FC-4f65-9D91-7224C49458BB}">
                  <c15:layout/>
                </c:ext>
              </c:extLst>
            </c:dLbl>
            <c:dLbl>
              <c:idx val="5"/>
              <c:layout/>
              <c:tx>
                <c:rich>
                  <a:bodyPr/>
                  <a:lstStyle/>
                  <a:p>
                    <a:r>
                      <a:rPr lang="en-US"/>
                      <a:t>OPT</a:t>
                    </a:r>
                  </a:p>
                </c:rich>
              </c:tx>
              <c:dLblPos val="r"/>
              <c:showLegendKey val="0"/>
              <c:showVal val="1"/>
              <c:showCatName val="1"/>
              <c:showSerName val="0"/>
              <c:showPercent val="0"/>
              <c:showBubbleSize val="0"/>
              <c:extLst>
                <c:ext xmlns:c15="http://schemas.microsoft.com/office/drawing/2012/chart" uri="{CE6537A1-D6FC-4f65-9D91-7224C49458BB}">
                  <c15:layout/>
                </c:ext>
              </c:extLst>
            </c:dLbl>
            <c:dLbl>
              <c:idx val="6"/>
              <c:layout/>
              <c:tx>
                <c:rich>
                  <a:bodyPr/>
                  <a:lstStyle/>
                  <a:p>
                    <a:r>
                      <a:rPr lang="en-US"/>
                      <a:t>Haiti</a:t>
                    </a:r>
                  </a:p>
                </c:rich>
              </c:tx>
              <c:dLblPos val="r"/>
              <c:showLegendKey val="0"/>
              <c:showVal val="1"/>
              <c:showCatName val="1"/>
              <c:showSerName val="0"/>
              <c:showPercent val="0"/>
              <c:showBubbleSize val="0"/>
              <c:extLst>
                <c:ext xmlns:c15="http://schemas.microsoft.com/office/drawing/2012/chart" uri="{CE6537A1-D6FC-4f65-9D91-7224C49458BB}">
                  <c15:layout/>
                </c:ext>
              </c:extLst>
            </c:dLbl>
            <c:dLbl>
              <c:idx val="7"/>
              <c:layout>
                <c:manualLayout>
                  <c:x val="2.8023602345818199E-2"/>
                  <c:y val="-3.5882909404659803E-2"/>
                </c:manualLayout>
              </c:layout>
              <c:tx>
                <c:rich>
                  <a:bodyPr/>
                  <a:lstStyle/>
                  <a:p>
                    <a:r>
                      <a:rPr lang="en-US"/>
                      <a:t>Iraq</a:t>
                    </a:r>
                  </a:p>
                </c:rich>
              </c:tx>
              <c:dLblPos val="r"/>
              <c:showLegendKey val="0"/>
              <c:showVal val="1"/>
              <c:showCatName val="1"/>
              <c:showSerName val="0"/>
              <c:showPercent val="0"/>
              <c:showBubbleSize val="0"/>
              <c:extLst>
                <c:ext xmlns:c15="http://schemas.microsoft.com/office/drawing/2012/chart" uri="{CE6537A1-D6FC-4f65-9D91-7224C49458BB}">
                  <c15:layout/>
                </c:ext>
              </c:extLst>
            </c:dLbl>
            <c:dLbl>
              <c:idx val="8"/>
              <c:layout/>
              <c:tx>
                <c:rich>
                  <a:bodyPr/>
                  <a:lstStyle/>
                  <a:p>
                    <a:r>
                      <a:rPr lang="en-US"/>
                      <a:t>Sudan</a:t>
                    </a:r>
                  </a:p>
                </c:rich>
              </c:tx>
              <c:dLblPos val="r"/>
              <c:showLegendKey val="0"/>
              <c:showVal val="1"/>
              <c:showCatName val="1"/>
              <c:showSerName val="0"/>
              <c:showPercent val="0"/>
              <c:showBubbleSize val="0"/>
              <c:extLst>
                <c:ext xmlns:c15="http://schemas.microsoft.com/office/drawing/2012/chart" uri="{CE6537A1-D6FC-4f65-9D91-7224C49458BB}">
                  <c15:layout/>
                </c:ext>
              </c:extLst>
            </c:dLbl>
            <c:dLbl>
              <c:idx val="9"/>
              <c:layout>
                <c:manualLayout>
                  <c:x val="-8.3333333333333398E-2"/>
                  <c:y val="-5.5555373286672503E-2"/>
                </c:manualLayout>
              </c:layout>
              <c:tx>
                <c:rich>
                  <a:bodyPr/>
                  <a:lstStyle/>
                  <a:p>
                    <a:r>
                      <a:rPr lang="en-US"/>
                      <a:t>South Sudan</a:t>
                    </a:r>
                  </a:p>
                </c:rich>
              </c:tx>
              <c:dLblPos val="r"/>
              <c:showLegendKey val="0"/>
              <c:showVal val="1"/>
              <c:showCatName val="1"/>
              <c:showSerName val="0"/>
              <c:showPercent val="0"/>
              <c:showBubbleSize val="0"/>
              <c:extLst>
                <c:ext xmlns:c15="http://schemas.microsoft.com/office/drawing/2012/chart" uri="{CE6537A1-D6FC-4f65-9D91-7224C49458BB}">
                  <c15:layout>
                    <c:manualLayout>
                      <c:w val="0.18062489063867015"/>
                      <c:h val="8.3264071157771929E-2"/>
                    </c:manualLayout>
                  </c15:layout>
                </c:ext>
              </c:extLst>
            </c:dLbl>
            <c:dLbl>
              <c:idx val="10"/>
              <c:delete val="1"/>
              <c:extLst>
                <c:ext xmlns:c15="http://schemas.microsoft.com/office/drawing/2012/chart" uri="{CE6537A1-D6FC-4f65-9D91-7224C49458BB}"/>
              </c:extLst>
            </c:dLbl>
            <c:dLbl>
              <c:idx val="11"/>
              <c:layout>
                <c:manualLayout>
                  <c:x val="-5.2900709471554702E-2"/>
                  <c:y val="-8.0369240788625895E-2"/>
                </c:manualLayout>
              </c:layout>
              <c:tx>
                <c:rich>
                  <a:bodyPr/>
                  <a:lstStyle/>
                  <a:p>
                    <a:r>
                      <a:rPr lang="en-US" dirty="0"/>
                      <a:t>Ivory </a:t>
                    </a:r>
                    <a:r>
                      <a:rPr lang="en-US" dirty="0" smtClean="0"/>
                      <a:t>Coast</a:t>
                    </a:r>
                  </a:p>
                  <a:p>
                    <a:r>
                      <a:rPr lang="en-US" dirty="0" smtClean="0"/>
                      <a:t>Indonesia</a:t>
                    </a:r>
                    <a:endParaRPr lang="en-US" dirty="0"/>
                  </a:p>
                </c:rich>
              </c:tx>
              <c:dLblPos val="r"/>
              <c:showLegendKey val="0"/>
              <c:showVal val="1"/>
              <c:showCatName val="1"/>
              <c:showSerName val="0"/>
              <c:showPercent val="0"/>
              <c:showBubbleSize val="0"/>
              <c:extLst>
                <c:ext xmlns:c15="http://schemas.microsoft.com/office/drawing/2012/chart" uri="{CE6537A1-D6FC-4f65-9D91-7224C49458BB}">
                  <c15:layout/>
                </c:ext>
              </c:extLst>
            </c:dLbl>
            <c:dLbl>
              <c:idx val="12"/>
              <c:layout>
                <c:manualLayout>
                  <c:x val="1.50565262170545E-2"/>
                  <c:y val="6.1509522656649903E-3"/>
                </c:manualLayout>
              </c:layout>
              <c:tx>
                <c:rich>
                  <a:bodyPr/>
                  <a:lstStyle/>
                  <a:p>
                    <a:r>
                      <a:rPr lang="en-US"/>
                      <a:t>Mali</a:t>
                    </a:r>
                  </a:p>
                </c:rich>
              </c:tx>
              <c:dLblPos val="r"/>
              <c:showLegendKey val="0"/>
              <c:showVal val="1"/>
              <c:showCatName val="1"/>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anchor="ctr" anchorCtr="1"/>
              <a:lstStyle/>
              <a:p>
                <a:pPr>
                  <a:defRPr sz="2400" b="1" i="0" u="none" strike="noStrike" kern="1200" baseline="0">
                    <a:solidFill>
                      <a:schemeClr val="tx1">
                        <a:lumMod val="75000"/>
                        <a:lumOff val="25000"/>
                      </a:schemeClr>
                    </a:solidFill>
                    <a:latin typeface="+mn-lt"/>
                    <a:ea typeface="+mn-ea"/>
                    <a:cs typeface="+mn-cs"/>
                  </a:defRPr>
                </a:pPr>
                <a:endParaRPr lang="en-US"/>
              </a:p>
            </c:txPr>
            <c:dLblPos val="r"/>
            <c:showLegendKey val="0"/>
            <c:showVal val="1"/>
            <c:showCatName val="1"/>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Sheet2!$B$3:$B$15</c:f>
              <c:numCache>
                <c:formatCode>General</c:formatCode>
                <c:ptCount val="13"/>
                <c:pt idx="0">
                  <c:v>1902</c:v>
                </c:pt>
                <c:pt idx="1">
                  <c:v>1843</c:v>
                </c:pt>
                <c:pt idx="2">
                  <c:v>4191</c:v>
                </c:pt>
                <c:pt idx="3">
                  <c:v>1399</c:v>
                </c:pt>
                <c:pt idx="4">
                  <c:v>1241</c:v>
                </c:pt>
                <c:pt idx="5">
                  <c:v>2136</c:v>
                </c:pt>
                <c:pt idx="6">
                  <c:v>3965</c:v>
                </c:pt>
                <c:pt idx="7">
                  <c:v>511</c:v>
                </c:pt>
                <c:pt idx="8">
                  <c:v>1946</c:v>
                </c:pt>
                <c:pt idx="9">
                  <c:v>1353</c:v>
                </c:pt>
                <c:pt idx="10">
                  <c:v>312</c:v>
                </c:pt>
                <c:pt idx="11">
                  <c:v>137</c:v>
                </c:pt>
                <c:pt idx="12">
                  <c:v>258</c:v>
                </c:pt>
              </c:numCache>
            </c:numRef>
          </c:xVal>
          <c:yVal>
            <c:numRef>
              <c:f>Sheet2!$C$3:$C$15</c:f>
              <c:numCache>
                <c:formatCode>General</c:formatCode>
                <c:ptCount val="13"/>
                <c:pt idx="0">
                  <c:v>19600</c:v>
                </c:pt>
                <c:pt idx="1">
                  <c:v>10300</c:v>
                </c:pt>
                <c:pt idx="2">
                  <c:v>8000</c:v>
                </c:pt>
                <c:pt idx="3">
                  <c:v>6800</c:v>
                </c:pt>
                <c:pt idx="4">
                  <c:v>6700</c:v>
                </c:pt>
                <c:pt idx="5">
                  <c:v>6600</c:v>
                </c:pt>
                <c:pt idx="6">
                  <c:v>6000</c:v>
                </c:pt>
                <c:pt idx="7">
                  <c:v>5400</c:v>
                </c:pt>
                <c:pt idx="8">
                  <c:v>2100</c:v>
                </c:pt>
                <c:pt idx="9">
                  <c:v>1600</c:v>
                </c:pt>
                <c:pt idx="10">
                  <c:v>1500</c:v>
                </c:pt>
                <c:pt idx="11">
                  <c:v>1300</c:v>
                </c:pt>
                <c:pt idx="12">
                  <c:v>1100</c:v>
                </c:pt>
              </c:numCache>
            </c:numRef>
          </c:yVal>
          <c:smooth val="0"/>
        </c:ser>
        <c:dLbls>
          <c:dLblPos val="r"/>
          <c:showLegendKey val="0"/>
          <c:showVal val="1"/>
          <c:showCatName val="1"/>
          <c:showSerName val="0"/>
          <c:showPercent val="0"/>
          <c:showBubbleSize val="0"/>
        </c:dLbls>
        <c:axId val="143424072"/>
        <c:axId val="143424464"/>
      </c:scatterChart>
      <c:valAx>
        <c:axId val="143424072"/>
        <c:scaling>
          <c:orientation val="minMax"/>
        </c:scaling>
        <c:delete val="0"/>
        <c:axPos val="b"/>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400" b="1" i="0" u="none" strike="noStrike" kern="1200" baseline="0">
                <a:solidFill>
                  <a:schemeClr val="tx1">
                    <a:lumMod val="65000"/>
                    <a:lumOff val="35000"/>
                  </a:schemeClr>
                </a:solidFill>
                <a:latin typeface="+mn-lt"/>
                <a:ea typeface="+mn-ea"/>
                <a:cs typeface="+mn-cs"/>
              </a:defRPr>
            </a:pPr>
            <a:endParaRPr lang="en-US"/>
          </a:p>
        </c:txPr>
        <c:crossAx val="143424464"/>
        <c:crosses val="autoZero"/>
        <c:crossBetween val="midCat"/>
      </c:valAx>
      <c:valAx>
        <c:axId val="1434244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400" b="1" i="0" u="none" strike="noStrike" kern="1200" baseline="0">
                <a:solidFill>
                  <a:schemeClr val="tx1">
                    <a:lumMod val="65000"/>
                    <a:lumOff val="35000"/>
                  </a:schemeClr>
                </a:solidFill>
                <a:latin typeface="+mn-lt"/>
                <a:ea typeface="+mn-ea"/>
                <a:cs typeface="+mn-cs"/>
              </a:defRPr>
            </a:pPr>
            <a:endParaRPr lang="en-US"/>
          </a:p>
        </c:txPr>
        <c:crossAx val="143424072"/>
        <c:crosses val="autoZero"/>
        <c:crossBetween val="midCat"/>
      </c:valAx>
      <c:spPr>
        <a:noFill/>
        <a:ln>
          <a:noFill/>
        </a:ln>
        <a:effectLst/>
      </c:spPr>
    </c:plotArea>
    <c:plotVisOnly val="1"/>
    <c:dispBlanksAs val="gap"/>
    <c:showDLblsOverMax val="0"/>
  </c:chart>
  <c:spPr>
    <a:noFill/>
    <a:ln>
      <a:noFill/>
    </a:ln>
    <a:effectLst/>
  </c:spPr>
  <c:txPr>
    <a:bodyPr/>
    <a:lstStyle/>
    <a:p>
      <a:pPr>
        <a:defRPr sz="2400" b="1"/>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FDD019-A1FA-4C3B-ACDD-85F0E2DAA770}" type="doc">
      <dgm:prSet loTypeId="urn:microsoft.com/office/officeart/2005/8/layout/hierarchy3" loCatId="list" qsTypeId="urn:microsoft.com/office/officeart/2005/8/quickstyle/simple1" qsCatId="simple" csTypeId="urn:microsoft.com/office/officeart/2005/8/colors/colorful4" csCatId="colorful" phldr="1"/>
      <dgm:spPr/>
      <dgm:t>
        <a:bodyPr/>
        <a:lstStyle/>
        <a:p>
          <a:endParaRPr lang="en-GB"/>
        </a:p>
      </dgm:t>
    </dgm:pt>
    <dgm:pt modelId="{A9CD8901-8920-4890-9C21-3B5B1610489A}">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800" dirty="0" smtClean="0"/>
            <a:t>Rural </a:t>
          </a:r>
        </a:p>
        <a:p>
          <a:pPr marL="0" marR="0" indent="0" defTabSz="914400" eaLnBrk="1" fontAlgn="auto" latinLnBrk="0" hangingPunct="1">
            <a:lnSpc>
              <a:spcPct val="100000"/>
            </a:lnSpc>
            <a:spcBef>
              <a:spcPts val="0"/>
            </a:spcBef>
            <a:spcAft>
              <a:spcPts val="0"/>
            </a:spcAft>
            <a:buClrTx/>
            <a:buSzTx/>
            <a:buFontTx/>
            <a:buNone/>
            <a:tabLst/>
            <a:defRPr/>
          </a:pPr>
          <a:r>
            <a:rPr lang="en-US" sz="2800" dirty="0" smtClean="0"/>
            <a:t>&amp; </a:t>
          </a:r>
        </a:p>
        <a:p>
          <a:pPr marL="0" marR="0" indent="0" defTabSz="914400" eaLnBrk="1" fontAlgn="auto" latinLnBrk="0" hangingPunct="1">
            <a:lnSpc>
              <a:spcPct val="100000"/>
            </a:lnSpc>
            <a:spcBef>
              <a:spcPts val="0"/>
            </a:spcBef>
            <a:spcAft>
              <a:spcPts val="0"/>
            </a:spcAft>
            <a:buClrTx/>
            <a:buSzTx/>
            <a:buFontTx/>
            <a:buNone/>
            <a:tabLst/>
            <a:defRPr/>
          </a:pPr>
          <a:r>
            <a:rPr lang="en-US" sz="2800" dirty="0" smtClean="0"/>
            <a:t>urban</a:t>
          </a:r>
        </a:p>
      </dgm:t>
    </dgm:pt>
    <dgm:pt modelId="{8ADF78A1-CF43-425E-A92F-277461204EA4}" type="parTrans" cxnId="{EA80F388-D875-4925-9FD0-CEC9F41AA51E}">
      <dgm:prSet/>
      <dgm:spPr/>
      <dgm:t>
        <a:bodyPr/>
        <a:lstStyle/>
        <a:p>
          <a:endParaRPr lang="en-GB"/>
        </a:p>
      </dgm:t>
    </dgm:pt>
    <dgm:pt modelId="{283FD59D-E6C2-49BB-A2CC-5735CCD75D6B}" type="sibTrans" cxnId="{EA80F388-D875-4925-9FD0-CEC9F41AA51E}">
      <dgm:prSet/>
      <dgm:spPr/>
      <dgm:t>
        <a:bodyPr/>
        <a:lstStyle/>
        <a:p>
          <a:endParaRPr lang="en-GB"/>
        </a:p>
      </dgm:t>
    </dgm:pt>
    <dgm:pt modelId="{F960ED14-B91C-4F6C-9698-834657FAEE75}">
      <dgm:prSet custT="1"/>
      <dgm:spPr/>
      <dgm:t>
        <a:bodyPr/>
        <a:lstStyle/>
        <a:p>
          <a:endParaRPr lang="en-US" sz="2800" dirty="0" smtClean="0"/>
        </a:p>
        <a:p>
          <a:endParaRPr lang="en-US" sz="2800" dirty="0" smtClean="0"/>
        </a:p>
        <a:p>
          <a:endParaRPr lang="en-US" sz="2800" dirty="0" smtClean="0"/>
        </a:p>
        <a:p>
          <a:r>
            <a:rPr lang="en-US" sz="2800" dirty="0" smtClean="0"/>
            <a:t>Sudden </a:t>
          </a:r>
        </a:p>
        <a:p>
          <a:r>
            <a:rPr lang="en-US" sz="2800" dirty="0" smtClean="0"/>
            <a:t>&amp; </a:t>
          </a:r>
        </a:p>
        <a:p>
          <a:r>
            <a:rPr lang="en-US" sz="2800" dirty="0" smtClean="0"/>
            <a:t>slow-onset</a:t>
          </a:r>
        </a:p>
        <a:p>
          <a:endParaRPr lang="en-US" sz="2800" dirty="0" smtClean="0"/>
        </a:p>
        <a:p>
          <a:endParaRPr lang="en-US" sz="2800" dirty="0" smtClean="0"/>
        </a:p>
        <a:p>
          <a:endParaRPr lang="en-US" sz="2800" dirty="0"/>
        </a:p>
      </dgm:t>
    </dgm:pt>
    <dgm:pt modelId="{D26398BF-7B99-4B68-B6C2-E68DABAA7263}" type="parTrans" cxnId="{B316A4E2-9787-4A9B-B20D-7C1394681D9B}">
      <dgm:prSet/>
      <dgm:spPr/>
      <dgm:t>
        <a:bodyPr/>
        <a:lstStyle/>
        <a:p>
          <a:endParaRPr lang="en-GB"/>
        </a:p>
      </dgm:t>
    </dgm:pt>
    <dgm:pt modelId="{F2C448F1-0613-4B91-8DDB-0306F652D506}" type="sibTrans" cxnId="{B316A4E2-9787-4A9B-B20D-7C1394681D9B}">
      <dgm:prSet/>
      <dgm:spPr/>
      <dgm:t>
        <a:bodyPr/>
        <a:lstStyle/>
        <a:p>
          <a:endParaRPr lang="en-GB"/>
        </a:p>
      </dgm:t>
    </dgm:pt>
    <dgm:pt modelId="{85E61101-8822-424F-B9F5-045202426171}">
      <dgm:prSet custT="1"/>
      <dgm:spPr/>
      <dgm:t>
        <a:bodyPr/>
        <a:lstStyle/>
        <a:p>
          <a:pPr>
            <a:spcAft>
              <a:spcPts val="0"/>
            </a:spcAft>
          </a:pPr>
          <a:r>
            <a:rPr lang="en-US" sz="2800" dirty="0" smtClean="0"/>
            <a:t>Natural  disasters  </a:t>
          </a:r>
        </a:p>
        <a:p>
          <a:pPr>
            <a:spcAft>
              <a:spcPts val="0"/>
            </a:spcAft>
          </a:pPr>
          <a:r>
            <a:rPr lang="en-US" sz="2800" dirty="0" smtClean="0"/>
            <a:t>&amp; </a:t>
          </a:r>
        </a:p>
        <a:p>
          <a:pPr>
            <a:spcAft>
              <a:spcPts val="0"/>
            </a:spcAft>
          </a:pPr>
          <a:r>
            <a:rPr lang="en-US" sz="2800" dirty="0" smtClean="0"/>
            <a:t>human induced crises</a:t>
          </a:r>
          <a:endParaRPr lang="en-US" sz="2800" dirty="0"/>
        </a:p>
      </dgm:t>
    </dgm:pt>
    <dgm:pt modelId="{CFF3C77C-FA33-4772-A0D7-D399498E4898}" type="parTrans" cxnId="{77497F34-1FCB-4083-80CB-5B2B6AE0BE2D}">
      <dgm:prSet/>
      <dgm:spPr/>
      <dgm:t>
        <a:bodyPr/>
        <a:lstStyle/>
        <a:p>
          <a:endParaRPr lang="en-GB"/>
        </a:p>
      </dgm:t>
    </dgm:pt>
    <dgm:pt modelId="{80D73FFE-B228-4E70-9DF3-486016BA3796}" type="sibTrans" cxnId="{77497F34-1FCB-4083-80CB-5B2B6AE0BE2D}">
      <dgm:prSet/>
      <dgm:spPr/>
      <dgm:t>
        <a:bodyPr/>
        <a:lstStyle/>
        <a:p>
          <a:endParaRPr lang="en-GB"/>
        </a:p>
      </dgm:t>
    </dgm:pt>
    <dgm:pt modelId="{2E9EA14C-3706-43A5-85CA-F3038BC4076E}">
      <dgm:prSet custT="1"/>
      <dgm:spPr/>
      <dgm:t>
        <a:bodyPr/>
        <a:lstStyle/>
        <a:p>
          <a:endParaRPr lang="en-US" sz="2800" dirty="0" smtClean="0"/>
        </a:p>
        <a:p>
          <a:r>
            <a:rPr lang="en-US" sz="2800" dirty="0" smtClean="0"/>
            <a:t>Short-term </a:t>
          </a:r>
        </a:p>
        <a:p>
          <a:r>
            <a:rPr lang="en-US" sz="2800" dirty="0" smtClean="0"/>
            <a:t>&amp; </a:t>
          </a:r>
        </a:p>
        <a:p>
          <a:r>
            <a:rPr lang="en-US" sz="2800" dirty="0" smtClean="0"/>
            <a:t>protracted</a:t>
          </a:r>
        </a:p>
        <a:p>
          <a:endParaRPr lang="en-US" sz="2800" dirty="0"/>
        </a:p>
      </dgm:t>
    </dgm:pt>
    <dgm:pt modelId="{EC2B59BC-CC03-4ECF-8C53-4A33405CC568}" type="parTrans" cxnId="{BFE3BCB8-53AD-4CC5-9479-B1645DC9FCD9}">
      <dgm:prSet/>
      <dgm:spPr/>
      <dgm:t>
        <a:bodyPr/>
        <a:lstStyle/>
        <a:p>
          <a:endParaRPr lang="en-GB"/>
        </a:p>
      </dgm:t>
    </dgm:pt>
    <dgm:pt modelId="{E360685A-3DD7-4C56-AE70-B3CFE00B5FC6}" type="sibTrans" cxnId="{BFE3BCB8-53AD-4CC5-9479-B1645DC9FCD9}">
      <dgm:prSet/>
      <dgm:spPr/>
      <dgm:t>
        <a:bodyPr/>
        <a:lstStyle/>
        <a:p>
          <a:endParaRPr lang="en-GB"/>
        </a:p>
      </dgm:t>
    </dgm:pt>
    <dgm:pt modelId="{441FCC23-C2BD-466A-955A-3B9B5933A255}">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800" dirty="0" smtClean="0">
              <a:solidFill>
                <a:srgbClr val="0070C0"/>
              </a:solidFill>
            </a:rPr>
            <a:t>Tsunami </a:t>
          </a:r>
        </a:p>
        <a:p>
          <a:pPr marL="0" marR="0" indent="0" defTabSz="914400" eaLnBrk="1" fontAlgn="auto" latinLnBrk="0" hangingPunct="1">
            <a:lnSpc>
              <a:spcPct val="100000"/>
            </a:lnSpc>
            <a:spcBef>
              <a:spcPts val="0"/>
            </a:spcBef>
            <a:spcAft>
              <a:spcPts val="0"/>
            </a:spcAft>
            <a:buClrTx/>
            <a:buSzTx/>
            <a:buFontTx/>
            <a:buNone/>
            <a:tabLst/>
            <a:defRPr/>
          </a:pPr>
          <a:r>
            <a:rPr lang="en-US" sz="2800" dirty="0" smtClean="0">
              <a:solidFill>
                <a:srgbClr val="0070C0"/>
              </a:solidFill>
            </a:rPr>
            <a:t>vs </a:t>
          </a:r>
        </a:p>
        <a:p>
          <a:pPr marL="0" marR="0" indent="0" defTabSz="914400" eaLnBrk="1" fontAlgn="auto" latinLnBrk="0" hangingPunct="1">
            <a:lnSpc>
              <a:spcPct val="100000"/>
            </a:lnSpc>
            <a:spcBef>
              <a:spcPts val="0"/>
            </a:spcBef>
            <a:spcAft>
              <a:spcPts val="0"/>
            </a:spcAft>
            <a:buClrTx/>
            <a:buSzTx/>
            <a:buFontTx/>
            <a:buNone/>
            <a:tabLst/>
            <a:defRPr/>
          </a:pPr>
          <a:r>
            <a:rPr lang="en-US" sz="2800" dirty="0" smtClean="0">
              <a:solidFill>
                <a:srgbClr val="0070C0"/>
              </a:solidFill>
            </a:rPr>
            <a:t>Syria crisis</a:t>
          </a:r>
        </a:p>
      </dgm:t>
    </dgm:pt>
    <dgm:pt modelId="{0F491FC2-D6D2-489E-AD3B-0B40F2F9C6C2}" type="parTrans" cxnId="{C97FB91C-0FD8-4233-8201-3E88C7DDFD6B}">
      <dgm:prSet/>
      <dgm:spPr/>
      <dgm:t>
        <a:bodyPr/>
        <a:lstStyle/>
        <a:p>
          <a:endParaRPr lang="en-GB"/>
        </a:p>
      </dgm:t>
    </dgm:pt>
    <dgm:pt modelId="{C2C722F0-6F31-4CA5-9894-FEC6098E3FCB}" type="sibTrans" cxnId="{C97FB91C-0FD8-4233-8201-3E88C7DDFD6B}">
      <dgm:prSet/>
      <dgm:spPr/>
      <dgm:t>
        <a:bodyPr/>
        <a:lstStyle/>
        <a:p>
          <a:endParaRPr lang="en-GB"/>
        </a:p>
      </dgm:t>
    </dgm:pt>
    <dgm:pt modelId="{E4E487BC-A3B5-4C61-8963-7D397A0F9877}">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800" dirty="0" smtClean="0">
              <a:solidFill>
                <a:srgbClr val="0070C0"/>
              </a:solidFill>
            </a:rPr>
            <a:t>Earthquake vs </a:t>
          </a:r>
        </a:p>
        <a:p>
          <a:pPr marL="0" marR="0" indent="0" defTabSz="914400" eaLnBrk="1" fontAlgn="auto" latinLnBrk="0" hangingPunct="1">
            <a:lnSpc>
              <a:spcPct val="100000"/>
            </a:lnSpc>
            <a:spcBef>
              <a:spcPts val="0"/>
            </a:spcBef>
            <a:spcAft>
              <a:spcPts val="0"/>
            </a:spcAft>
            <a:buClrTx/>
            <a:buSzTx/>
            <a:buFontTx/>
            <a:buNone/>
            <a:tabLst/>
            <a:defRPr/>
          </a:pPr>
          <a:r>
            <a:rPr lang="en-US" sz="2800" dirty="0" smtClean="0">
              <a:solidFill>
                <a:srgbClr val="0070C0"/>
              </a:solidFill>
            </a:rPr>
            <a:t>drought</a:t>
          </a:r>
        </a:p>
        <a:p>
          <a:pPr marL="285750" indent="0" defTabSz="2889250">
            <a:lnSpc>
              <a:spcPct val="90000"/>
            </a:lnSpc>
            <a:spcBef>
              <a:spcPct val="0"/>
            </a:spcBef>
            <a:spcAft>
              <a:spcPct val="15000"/>
            </a:spcAft>
            <a:buNone/>
          </a:pPr>
          <a:endParaRPr lang="en-GB" sz="1800" dirty="0"/>
        </a:p>
      </dgm:t>
    </dgm:pt>
    <dgm:pt modelId="{8375C1C4-B84C-4F01-B404-B2AF7C8B47EE}" type="parTrans" cxnId="{819FE95A-75AA-4145-9DF7-B43FB31B57BB}">
      <dgm:prSet/>
      <dgm:spPr/>
      <dgm:t>
        <a:bodyPr/>
        <a:lstStyle/>
        <a:p>
          <a:endParaRPr lang="en-GB"/>
        </a:p>
      </dgm:t>
    </dgm:pt>
    <dgm:pt modelId="{2BB4CE59-B044-4010-91CB-9763F6D1A96B}" type="sibTrans" cxnId="{819FE95A-75AA-4145-9DF7-B43FB31B57BB}">
      <dgm:prSet/>
      <dgm:spPr/>
      <dgm:t>
        <a:bodyPr/>
        <a:lstStyle/>
        <a:p>
          <a:endParaRPr lang="en-GB"/>
        </a:p>
      </dgm:t>
    </dgm:pt>
    <dgm:pt modelId="{2C4BA908-1470-4762-941F-CD081872E0AE}">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800" dirty="0" smtClean="0">
              <a:solidFill>
                <a:srgbClr val="0070C0"/>
              </a:solidFill>
            </a:rPr>
            <a:t>Floods </a:t>
          </a:r>
        </a:p>
        <a:p>
          <a:pPr marL="0" marR="0" indent="0" defTabSz="914400" eaLnBrk="1" fontAlgn="auto" latinLnBrk="0" hangingPunct="1">
            <a:lnSpc>
              <a:spcPct val="100000"/>
            </a:lnSpc>
            <a:spcBef>
              <a:spcPts val="0"/>
            </a:spcBef>
            <a:spcAft>
              <a:spcPts val="0"/>
            </a:spcAft>
            <a:buClrTx/>
            <a:buSzTx/>
            <a:buFontTx/>
            <a:buNone/>
            <a:tabLst/>
            <a:defRPr/>
          </a:pPr>
          <a:r>
            <a:rPr lang="en-US" sz="2800" dirty="0" smtClean="0">
              <a:solidFill>
                <a:srgbClr val="0070C0"/>
              </a:solidFill>
            </a:rPr>
            <a:t>vs </a:t>
          </a:r>
        </a:p>
        <a:p>
          <a:pPr marL="0" marR="0" indent="0" defTabSz="914400" eaLnBrk="1" fontAlgn="auto" latinLnBrk="0" hangingPunct="1">
            <a:lnSpc>
              <a:spcPct val="100000"/>
            </a:lnSpc>
            <a:spcBef>
              <a:spcPts val="0"/>
            </a:spcBef>
            <a:spcAft>
              <a:spcPts val="0"/>
            </a:spcAft>
            <a:buClrTx/>
            <a:buSzTx/>
            <a:buFontTx/>
            <a:buNone/>
            <a:tabLst/>
            <a:defRPr/>
          </a:pPr>
          <a:r>
            <a:rPr lang="en-US" sz="2800" dirty="0" smtClean="0">
              <a:solidFill>
                <a:srgbClr val="0070C0"/>
              </a:solidFill>
            </a:rPr>
            <a:t>Darfur</a:t>
          </a:r>
          <a:endParaRPr lang="en-GB" sz="2800" dirty="0">
            <a:solidFill>
              <a:srgbClr val="0070C0"/>
            </a:solidFill>
          </a:endParaRPr>
        </a:p>
      </dgm:t>
    </dgm:pt>
    <dgm:pt modelId="{1B3322B4-6F16-476C-A641-04E95749C1D3}" type="parTrans" cxnId="{C497DF40-EEC1-4660-9BA9-2EF148DFDECB}">
      <dgm:prSet/>
      <dgm:spPr/>
      <dgm:t>
        <a:bodyPr/>
        <a:lstStyle/>
        <a:p>
          <a:endParaRPr lang="en-GB"/>
        </a:p>
      </dgm:t>
    </dgm:pt>
    <dgm:pt modelId="{37780BB2-1C94-49F0-8A92-8E9085FD7AC4}" type="sibTrans" cxnId="{C497DF40-EEC1-4660-9BA9-2EF148DFDECB}">
      <dgm:prSet/>
      <dgm:spPr/>
      <dgm:t>
        <a:bodyPr/>
        <a:lstStyle/>
        <a:p>
          <a:endParaRPr lang="en-GB"/>
        </a:p>
      </dgm:t>
    </dgm:pt>
    <dgm:pt modelId="{3188D39A-10C0-4FF2-AF2C-4ADBBA293983}">
      <dgm:prSet custT="1"/>
      <dgm:spPr/>
      <dgm:t>
        <a:bodyPr/>
        <a:lstStyle/>
        <a:p>
          <a:pPr>
            <a:spcAft>
              <a:spcPts val="0"/>
            </a:spcAft>
          </a:pPr>
          <a:r>
            <a:rPr lang="en-US" sz="2800" dirty="0" smtClean="0">
              <a:solidFill>
                <a:srgbClr val="0070C0"/>
              </a:solidFill>
            </a:rPr>
            <a:t>Earthquake in rural Pakistan </a:t>
          </a:r>
        </a:p>
        <a:p>
          <a:pPr>
            <a:spcAft>
              <a:spcPts val="0"/>
            </a:spcAft>
          </a:pPr>
          <a:r>
            <a:rPr lang="en-US" sz="2800" dirty="0" smtClean="0">
              <a:solidFill>
                <a:srgbClr val="0070C0"/>
              </a:solidFill>
            </a:rPr>
            <a:t>vs </a:t>
          </a:r>
        </a:p>
        <a:p>
          <a:pPr>
            <a:spcAft>
              <a:spcPts val="0"/>
            </a:spcAft>
          </a:pPr>
          <a:r>
            <a:rPr lang="en-US" sz="2800" dirty="0" smtClean="0">
              <a:solidFill>
                <a:srgbClr val="0070C0"/>
              </a:solidFill>
            </a:rPr>
            <a:t>Earthquake in Haiti</a:t>
          </a:r>
          <a:endParaRPr lang="en-GB" sz="2800" dirty="0">
            <a:solidFill>
              <a:srgbClr val="0070C0"/>
            </a:solidFill>
          </a:endParaRPr>
        </a:p>
      </dgm:t>
    </dgm:pt>
    <dgm:pt modelId="{14BE26AC-DAF2-411D-AD63-3D7ED788641A}" type="parTrans" cxnId="{3F8B4064-73EC-464E-8E08-74020F73E45C}">
      <dgm:prSet/>
      <dgm:spPr/>
      <dgm:t>
        <a:bodyPr/>
        <a:lstStyle/>
        <a:p>
          <a:endParaRPr lang="en-GB"/>
        </a:p>
      </dgm:t>
    </dgm:pt>
    <dgm:pt modelId="{C0299E26-15F8-45D6-AB0F-DD54F275E041}" type="sibTrans" cxnId="{3F8B4064-73EC-464E-8E08-74020F73E45C}">
      <dgm:prSet/>
      <dgm:spPr/>
      <dgm:t>
        <a:bodyPr/>
        <a:lstStyle/>
        <a:p>
          <a:endParaRPr lang="en-GB"/>
        </a:p>
      </dgm:t>
    </dgm:pt>
    <dgm:pt modelId="{8823C3B4-0AB4-466F-AEB2-16A87FDF1B8C}" type="pres">
      <dgm:prSet presAssocID="{13FDD019-A1FA-4C3B-ACDD-85F0E2DAA770}" presName="diagram" presStyleCnt="0">
        <dgm:presLayoutVars>
          <dgm:chPref val="1"/>
          <dgm:dir/>
          <dgm:animOne val="branch"/>
          <dgm:animLvl val="lvl"/>
          <dgm:resizeHandles/>
        </dgm:presLayoutVars>
      </dgm:prSet>
      <dgm:spPr/>
      <dgm:t>
        <a:bodyPr/>
        <a:lstStyle/>
        <a:p>
          <a:endParaRPr lang="en-GB"/>
        </a:p>
      </dgm:t>
    </dgm:pt>
    <dgm:pt modelId="{9CDBE6DB-ED60-4C02-9D9B-B0F920C87098}" type="pres">
      <dgm:prSet presAssocID="{85E61101-8822-424F-B9F5-045202426171}" presName="root" presStyleCnt="0"/>
      <dgm:spPr/>
    </dgm:pt>
    <dgm:pt modelId="{44C18375-88FB-4A50-8A91-3D71FB784EBB}" type="pres">
      <dgm:prSet presAssocID="{85E61101-8822-424F-B9F5-045202426171}" presName="rootComposite" presStyleCnt="0"/>
      <dgm:spPr/>
    </dgm:pt>
    <dgm:pt modelId="{D8A6E605-8884-4055-81C3-0BD6F23A5DF4}" type="pres">
      <dgm:prSet presAssocID="{85E61101-8822-424F-B9F5-045202426171}" presName="rootText" presStyleLbl="node1" presStyleIdx="0" presStyleCnt="4" custScaleY="262500"/>
      <dgm:spPr/>
      <dgm:t>
        <a:bodyPr/>
        <a:lstStyle/>
        <a:p>
          <a:endParaRPr lang="en-GB"/>
        </a:p>
      </dgm:t>
    </dgm:pt>
    <dgm:pt modelId="{BB1214B4-D081-4BB2-AC96-D376FBBAEE54}" type="pres">
      <dgm:prSet presAssocID="{85E61101-8822-424F-B9F5-045202426171}" presName="rootConnector" presStyleLbl="node1" presStyleIdx="0" presStyleCnt="4"/>
      <dgm:spPr/>
      <dgm:t>
        <a:bodyPr/>
        <a:lstStyle/>
        <a:p>
          <a:endParaRPr lang="en-GB"/>
        </a:p>
      </dgm:t>
    </dgm:pt>
    <dgm:pt modelId="{E6B8FD7A-A504-44C4-9623-FEB07E3BDCB4}" type="pres">
      <dgm:prSet presAssocID="{85E61101-8822-424F-B9F5-045202426171}" presName="childShape" presStyleCnt="0"/>
      <dgm:spPr/>
    </dgm:pt>
    <dgm:pt modelId="{2B2A154E-C361-434D-8603-F6E830867CAE}" type="pres">
      <dgm:prSet presAssocID="{0F491FC2-D6D2-489E-AD3B-0B40F2F9C6C2}" presName="Name13" presStyleLbl="parChTrans1D2" presStyleIdx="0" presStyleCnt="4"/>
      <dgm:spPr/>
      <dgm:t>
        <a:bodyPr/>
        <a:lstStyle/>
        <a:p>
          <a:endParaRPr lang="en-GB"/>
        </a:p>
      </dgm:t>
    </dgm:pt>
    <dgm:pt modelId="{0144E04B-32F3-4AA3-B203-26A6396827B6}" type="pres">
      <dgm:prSet presAssocID="{441FCC23-C2BD-466A-955A-3B9B5933A255}" presName="childText" presStyleLbl="bgAcc1" presStyleIdx="0" presStyleCnt="4" custScaleX="128634" custScaleY="149376" custLinFactNeighborX="11089" custLinFactNeighborY="-8682">
        <dgm:presLayoutVars>
          <dgm:bulletEnabled val="1"/>
        </dgm:presLayoutVars>
      </dgm:prSet>
      <dgm:spPr/>
      <dgm:t>
        <a:bodyPr/>
        <a:lstStyle/>
        <a:p>
          <a:endParaRPr lang="en-GB"/>
        </a:p>
      </dgm:t>
    </dgm:pt>
    <dgm:pt modelId="{3296232B-A9C2-45C8-9DAE-FA37A09F746B}" type="pres">
      <dgm:prSet presAssocID="{F960ED14-B91C-4F6C-9698-834657FAEE75}" presName="root" presStyleCnt="0"/>
      <dgm:spPr/>
    </dgm:pt>
    <dgm:pt modelId="{7386E5AE-DE1E-4C7D-8A31-55FD277D7837}" type="pres">
      <dgm:prSet presAssocID="{F960ED14-B91C-4F6C-9698-834657FAEE75}" presName="rootComposite" presStyleCnt="0"/>
      <dgm:spPr/>
    </dgm:pt>
    <dgm:pt modelId="{4E84FCAD-3904-4DF0-AD89-49A3AE9337BB}" type="pres">
      <dgm:prSet presAssocID="{F960ED14-B91C-4F6C-9698-834657FAEE75}" presName="rootText" presStyleLbl="node1" presStyleIdx="1" presStyleCnt="4" custScaleY="198493" custLinFactNeighborX="2357" custLinFactNeighborY="-660"/>
      <dgm:spPr/>
      <dgm:t>
        <a:bodyPr/>
        <a:lstStyle/>
        <a:p>
          <a:endParaRPr lang="en-GB"/>
        </a:p>
      </dgm:t>
    </dgm:pt>
    <dgm:pt modelId="{36CCB915-CFF4-4FA5-AD41-5583C66BF810}" type="pres">
      <dgm:prSet presAssocID="{F960ED14-B91C-4F6C-9698-834657FAEE75}" presName="rootConnector" presStyleLbl="node1" presStyleIdx="1" presStyleCnt="4"/>
      <dgm:spPr/>
      <dgm:t>
        <a:bodyPr/>
        <a:lstStyle/>
        <a:p>
          <a:endParaRPr lang="en-GB"/>
        </a:p>
      </dgm:t>
    </dgm:pt>
    <dgm:pt modelId="{B216BB1E-D43F-4CC4-9CCD-E91C1EF869A0}" type="pres">
      <dgm:prSet presAssocID="{F960ED14-B91C-4F6C-9698-834657FAEE75}" presName="childShape" presStyleCnt="0"/>
      <dgm:spPr/>
    </dgm:pt>
    <dgm:pt modelId="{935F30FA-9A2B-4FB9-A5D4-24112BBB45BF}" type="pres">
      <dgm:prSet presAssocID="{8375C1C4-B84C-4F01-B404-B2AF7C8B47EE}" presName="Name13" presStyleLbl="parChTrans1D2" presStyleIdx="1" presStyleCnt="4"/>
      <dgm:spPr/>
      <dgm:t>
        <a:bodyPr/>
        <a:lstStyle/>
        <a:p>
          <a:endParaRPr lang="en-GB"/>
        </a:p>
      </dgm:t>
    </dgm:pt>
    <dgm:pt modelId="{CAD22512-5584-44B4-9E5A-38A7FC6484D7}" type="pres">
      <dgm:prSet presAssocID="{E4E487BC-A3B5-4C61-8963-7D397A0F9877}" presName="childText" presStyleLbl="bgAcc1" presStyleIdx="1" presStyleCnt="4" custScaleX="124781" custScaleY="143333" custLinFactNeighborX="4444" custLinFactNeighborY="2964">
        <dgm:presLayoutVars>
          <dgm:bulletEnabled val="1"/>
        </dgm:presLayoutVars>
      </dgm:prSet>
      <dgm:spPr/>
      <dgm:t>
        <a:bodyPr/>
        <a:lstStyle/>
        <a:p>
          <a:endParaRPr lang="en-GB"/>
        </a:p>
      </dgm:t>
    </dgm:pt>
    <dgm:pt modelId="{52F5E24A-1B6E-4076-89B4-3FF1064EF220}" type="pres">
      <dgm:prSet presAssocID="{2E9EA14C-3706-43A5-85CA-F3038BC4076E}" presName="root" presStyleCnt="0"/>
      <dgm:spPr/>
    </dgm:pt>
    <dgm:pt modelId="{7D3C0768-EE4D-4F3C-8C24-8ED337023B2B}" type="pres">
      <dgm:prSet presAssocID="{2E9EA14C-3706-43A5-85CA-F3038BC4076E}" presName="rootComposite" presStyleCnt="0"/>
      <dgm:spPr/>
    </dgm:pt>
    <dgm:pt modelId="{8A34E254-3F03-433A-8D91-B86C6E9ADFE8}" type="pres">
      <dgm:prSet presAssocID="{2E9EA14C-3706-43A5-85CA-F3038BC4076E}" presName="rootText" presStyleLbl="node1" presStyleIdx="2" presStyleCnt="4" custScaleY="195179"/>
      <dgm:spPr/>
      <dgm:t>
        <a:bodyPr/>
        <a:lstStyle/>
        <a:p>
          <a:endParaRPr lang="en-GB"/>
        </a:p>
      </dgm:t>
    </dgm:pt>
    <dgm:pt modelId="{6417016E-D3BC-4C6F-B66B-ED9473922A12}" type="pres">
      <dgm:prSet presAssocID="{2E9EA14C-3706-43A5-85CA-F3038BC4076E}" presName="rootConnector" presStyleLbl="node1" presStyleIdx="2" presStyleCnt="4"/>
      <dgm:spPr/>
      <dgm:t>
        <a:bodyPr/>
        <a:lstStyle/>
        <a:p>
          <a:endParaRPr lang="en-GB"/>
        </a:p>
      </dgm:t>
    </dgm:pt>
    <dgm:pt modelId="{6C7445AF-9209-4CD9-8EE7-34907EB673E9}" type="pres">
      <dgm:prSet presAssocID="{2E9EA14C-3706-43A5-85CA-F3038BC4076E}" presName="childShape" presStyleCnt="0"/>
      <dgm:spPr/>
    </dgm:pt>
    <dgm:pt modelId="{6D95F9D6-D96C-42C7-AD89-10344AA5558F}" type="pres">
      <dgm:prSet presAssocID="{1B3322B4-6F16-476C-A641-04E95749C1D3}" presName="Name13" presStyleLbl="parChTrans1D2" presStyleIdx="2" presStyleCnt="4"/>
      <dgm:spPr/>
      <dgm:t>
        <a:bodyPr/>
        <a:lstStyle/>
        <a:p>
          <a:endParaRPr lang="en-GB"/>
        </a:p>
      </dgm:t>
    </dgm:pt>
    <dgm:pt modelId="{2F4E6B2F-E787-4AFC-BF60-BAD65B5C71E7}" type="pres">
      <dgm:prSet presAssocID="{2C4BA908-1470-4762-941F-CD081872E0AE}" presName="childText" presStyleLbl="bgAcc1" presStyleIdx="2" presStyleCnt="4" custScaleY="143558" custLinFactNeighborX="19451" custLinFactNeighborY="11856">
        <dgm:presLayoutVars>
          <dgm:bulletEnabled val="1"/>
        </dgm:presLayoutVars>
      </dgm:prSet>
      <dgm:spPr/>
      <dgm:t>
        <a:bodyPr/>
        <a:lstStyle/>
        <a:p>
          <a:endParaRPr lang="en-GB"/>
        </a:p>
      </dgm:t>
    </dgm:pt>
    <dgm:pt modelId="{040C39E2-1EFE-487A-A964-4B18D4B33289}" type="pres">
      <dgm:prSet presAssocID="{A9CD8901-8920-4890-9C21-3B5B1610489A}" presName="root" presStyleCnt="0"/>
      <dgm:spPr/>
    </dgm:pt>
    <dgm:pt modelId="{857DF19C-4F93-4FE6-9A48-5DD3C27DD51E}" type="pres">
      <dgm:prSet presAssocID="{A9CD8901-8920-4890-9C21-3B5B1610489A}" presName="rootComposite" presStyleCnt="0"/>
      <dgm:spPr/>
    </dgm:pt>
    <dgm:pt modelId="{E119C517-E01C-4F70-A56E-EC1B84E65D37}" type="pres">
      <dgm:prSet presAssocID="{A9CD8901-8920-4890-9C21-3B5B1610489A}" presName="rootText" presStyleLbl="node1" presStyleIdx="3" presStyleCnt="4" custScaleY="199294" custLinFactNeighborX="20"/>
      <dgm:spPr/>
      <dgm:t>
        <a:bodyPr/>
        <a:lstStyle/>
        <a:p>
          <a:endParaRPr lang="en-GB"/>
        </a:p>
      </dgm:t>
    </dgm:pt>
    <dgm:pt modelId="{2FAA42AC-09A9-4F56-BBEB-237CB22662C5}" type="pres">
      <dgm:prSet presAssocID="{A9CD8901-8920-4890-9C21-3B5B1610489A}" presName="rootConnector" presStyleLbl="node1" presStyleIdx="3" presStyleCnt="4"/>
      <dgm:spPr/>
      <dgm:t>
        <a:bodyPr/>
        <a:lstStyle/>
        <a:p>
          <a:endParaRPr lang="en-GB"/>
        </a:p>
      </dgm:t>
    </dgm:pt>
    <dgm:pt modelId="{2523E3EE-7717-496E-B138-4C05DD702622}" type="pres">
      <dgm:prSet presAssocID="{A9CD8901-8920-4890-9C21-3B5B1610489A}" presName="childShape" presStyleCnt="0"/>
      <dgm:spPr/>
    </dgm:pt>
    <dgm:pt modelId="{82BC725C-6998-4AE2-B4AC-BBE640E0DBE8}" type="pres">
      <dgm:prSet presAssocID="{14BE26AC-DAF2-411D-AD63-3D7ED788641A}" presName="Name13" presStyleLbl="parChTrans1D2" presStyleIdx="3" presStyleCnt="4"/>
      <dgm:spPr/>
      <dgm:t>
        <a:bodyPr/>
        <a:lstStyle/>
        <a:p>
          <a:endParaRPr lang="en-GB"/>
        </a:p>
      </dgm:t>
    </dgm:pt>
    <dgm:pt modelId="{AA47716D-63DF-4C09-9391-70DA31FB2023}" type="pres">
      <dgm:prSet presAssocID="{3188D39A-10C0-4FF2-AF2C-4ADBBA293983}" presName="childText" presStyleLbl="bgAcc1" presStyleIdx="3" presStyleCnt="4" custScaleX="173885" custScaleY="231969" custLinFactY="14114" custLinFactNeighborX="-10189" custLinFactNeighborY="100000">
        <dgm:presLayoutVars>
          <dgm:bulletEnabled val="1"/>
        </dgm:presLayoutVars>
      </dgm:prSet>
      <dgm:spPr/>
      <dgm:t>
        <a:bodyPr/>
        <a:lstStyle/>
        <a:p>
          <a:endParaRPr lang="en-GB"/>
        </a:p>
      </dgm:t>
    </dgm:pt>
  </dgm:ptLst>
  <dgm:cxnLst>
    <dgm:cxn modelId="{BFE3BCB8-53AD-4CC5-9479-B1645DC9FCD9}" srcId="{13FDD019-A1FA-4C3B-ACDD-85F0E2DAA770}" destId="{2E9EA14C-3706-43A5-85CA-F3038BC4076E}" srcOrd="2" destOrd="0" parTransId="{EC2B59BC-CC03-4ECF-8C53-4A33405CC568}" sibTransId="{E360685A-3DD7-4C56-AE70-B3CFE00B5FC6}"/>
    <dgm:cxn modelId="{B316A4E2-9787-4A9B-B20D-7C1394681D9B}" srcId="{13FDD019-A1FA-4C3B-ACDD-85F0E2DAA770}" destId="{F960ED14-B91C-4F6C-9698-834657FAEE75}" srcOrd="1" destOrd="0" parTransId="{D26398BF-7B99-4B68-B6C2-E68DABAA7263}" sibTransId="{F2C448F1-0613-4B91-8DDB-0306F652D506}"/>
    <dgm:cxn modelId="{2A0808F8-FBE1-41D4-A45A-57AFEE077C2A}" type="presOf" srcId="{8375C1C4-B84C-4F01-B404-B2AF7C8B47EE}" destId="{935F30FA-9A2B-4FB9-A5D4-24112BBB45BF}" srcOrd="0" destOrd="0" presId="urn:microsoft.com/office/officeart/2005/8/layout/hierarchy3"/>
    <dgm:cxn modelId="{1F8FD0B2-FDFB-4D36-9E65-D117F913B322}" type="presOf" srcId="{2E9EA14C-3706-43A5-85CA-F3038BC4076E}" destId="{6417016E-D3BC-4C6F-B66B-ED9473922A12}" srcOrd="1" destOrd="0" presId="urn:microsoft.com/office/officeart/2005/8/layout/hierarchy3"/>
    <dgm:cxn modelId="{69A5F8B0-C57F-4AC7-93F6-AD53832667E2}" type="presOf" srcId="{13FDD019-A1FA-4C3B-ACDD-85F0E2DAA770}" destId="{8823C3B4-0AB4-466F-AEB2-16A87FDF1B8C}" srcOrd="0" destOrd="0" presId="urn:microsoft.com/office/officeart/2005/8/layout/hierarchy3"/>
    <dgm:cxn modelId="{C971E121-09F7-4955-B65E-D0FC8CA1C2DB}" type="presOf" srcId="{85E61101-8822-424F-B9F5-045202426171}" destId="{BB1214B4-D081-4BB2-AC96-D376FBBAEE54}" srcOrd="1" destOrd="0" presId="urn:microsoft.com/office/officeart/2005/8/layout/hierarchy3"/>
    <dgm:cxn modelId="{46C0055D-A16C-4FF2-A8FB-6105636E9972}" type="presOf" srcId="{A9CD8901-8920-4890-9C21-3B5B1610489A}" destId="{2FAA42AC-09A9-4F56-BBEB-237CB22662C5}" srcOrd="1" destOrd="0" presId="urn:microsoft.com/office/officeart/2005/8/layout/hierarchy3"/>
    <dgm:cxn modelId="{889534F3-28FD-4C0F-87E4-4C51364E87BB}" type="presOf" srcId="{3188D39A-10C0-4FF2-AF2C-4ADBBA293983}" destId="{AA47716D-63DF-4C09-9391-70DA31FB2023}" srcOrd="0" destOrd="0" presId="urn:microsoft.com/office/officeart/2005/8/layout/hierarchy3"/>
    <dgm:cxn modelId="{A17AC8B6-F902-4635-AC01-D28709D60CB6}" type="presOf" srcId="{A9CD8901-8920-4890-9C21-3B5B1610489A}" destId="{E119C517-E01C-4F70-A56E-EC1B84E65D37}" srcOrd="0" destOrd="0" presId="urn:microsoft.com/office/officeart/2005/8/layout/hierarchy3"/>
    <dgm:cxn modelId="{E5807195-1692-45A5-9819-D6DAB75AE488}" type="presOf" srcId="{0F491FC2-D6D2-489E-AD3B-0B40F2F9C6C2}" destId="{2B2A154E-C361-434D-8603-F6E830867CAE}" srcOrd="0" destOrd="0" presId="urn:microsoft.com/office/officeart/2005/8/layout/hierarchy3"/>
    <dgm:cxn modelId="{6CD0C587-A94A-42DB-85A2-AEAB56DACBD8}" type="presOf" srcId="{85E61101-8822-424F-B9F5-045202426171}" destId="{D8A6E605-8884-4055-81C3-0BD6F23A5DF4}" srcOrd="0" destOrd="0" presId="urn:microsoft.com/office/officeart/2005/8/layout/hierarchy3"/>
    <dgm:cxn modelId="{A9DCEEE1-0D70-4F10-94FA-29E53C43A4FA}" type="presOf" srcId="{2C4BA908-1470-4762-941F-CD081872E0AE}" destId="{2F4E6B2F-E787-4AFC-BF60-BAD65B5C71E7}" srcOrd="0" destOrd="0" presId="urn:microsoft.com/office/officeart/2005/8/layout/hierarchy3"/>
    <dgm:cxn modelId="{6DFB7675-E4BB-4ED6-AF4D-2FC6CD9ED7A8}" type="presOf" srcId="{2E9EA14C-3706-43A5-85CA-F3038BC4076E}" destId="{8A34E254-3F03-433A-8D91-B86C6E9ADFE8}" srcOrd="0" destOrd="0" presId="urn:microsoft.com/office/officeart/2005/8/layout/hierarchy3"/>
    <dgm:cxn modelId="{C97FB91C-0FD8-4233-8201-3E88C7DDFD6B}" srcId="{85E61101-8822-424F-B9F5-045202426171}" destId="{441FCC23-C2BD-466A-955A-3B9B5933A255}" srcOrd="0" destOrd="0" parTransId="{0F491FC2-D6D2-489E-AD3B-0B40F2F9C6C2}" sibTransId="{C2C722F0-6F31-4CA5-9894-FEC6098E3FCB}"/>
    <dgm:cxn modelId="{DD820701-E8EE-4FC6-A935-4CFBFB04FA92}" type="presOf" srcId="{441FCC23-C2BD-466A-955A-3B9B5933A255}" destId="{0144E04B-32F3-4AA3-B203-26A6396827B6}" srcOrd="0" destOrd="0" presId="urn:microsoft.com/office/officeart/2005/8/layout/hierarchy3"/>
    <dgm:cxn modelId="{1ADD1966-4070-4EC7-B5A8-A7FADF6C7335}" type="presOf" srcId="{14BE26AC-DAF2-411D-AD63-3D7ED788641A}" destId="{82BC725C-6998-4AE2-B4AC-BBE640E0DBE8}" srcOrd="0" destOrd="0" presId="urn:microsoft.com/office/officeart/2005/8/layout/hierarchy3"/>
    <dgm:cxn modelId="{EA80F388-D875-4925-9FD0-CEC9F41AA51E}" srcId="{13FDD019-A1FA-4C3B-ACDD-85F0E2DAA770}" destId="{A9CD8901-8920-4890-9C21-3B5B1610489A}" srcOrd="3" destOrd="0" parTransId="{8ADF78A1-CF43-425E-A92F-277461204EA4}" sibTransId="{283FD59D-E6C2-49BB-A2CC-5735CCD75D6B}"/>
    <dgm:cxn modelId="{3F8B4064-73EC-464E-8E08-74020F73E45C}" srcId="{A9CD8901-8920-4890-9C21-3B5B1610489A}" destId="{3188D39A-10C0-4FF2-AF2C-4ADBBA293983}" srcOrd="0" destOrd="0" parTransId="{14BE26AC-DAF2-411D-AD63-3D7ED788641A}" sibTransId="{C0299E26-15F8-45D6-AB0F-DD54F275E041}"/>
    <dgm:cxn modelId="{77497F34-1FCB-4083-80CB-5B2B6AE0BE2D}" srcId="{13FDD019-A1FA-4C3B-ACDD-85F0E2DAA770}" destId="{85E61101-8822-424F-B9F5-045202426171}" srcOrd="0" destOrd="0" parTransId="{CFF3C77C-FA33-4772-A0D7-D399498E4898}" sibTransId="{80D73FFE-B228-4E70-9DF3-486016BA3796}"/>
    <dgm:cxn modelId="{C497DF40-EEC1-4660-9BA9-2EF148DFDECB}" srcId="{2E9EA14C-3706-43A5-85CA-F3038BC4076E}" destId="{2C4BA908-1470-4762-941F-CD081872E0AE}" srcOrd="0" destOrd="0" parTransId="{1B3322B4-6F16-476C-A641-04E95749C1D3}" sibTransId="{37780BB2-1C94-49F0-8A92-8E9085FD7AC4}"/>
    <dgm:cxn modelId="{6D237DAE-D4A3-432A-83A7-BBDBAC180719}" type="presOf" srcId="{F960ED14-B91C-4F6C-9698-834657FAEE75}" destId="{4E84FCAD-3904-4DF0-AD89-49A3AE9337BB}" srcOrd="0" destOrd="0" presId="urn:microsoft.com/office/officeart/2005/8/layout/hierarchy3"/>
    <dgm:cxn modelId="{819FE95A-75AA-4145-9DF7-B43FB31B57BB}" srcId="{F960ED14-B91C-4F6C-9698-834657FAEE75}" destId="{E4E487BC-A3B5-4C61-8963-7D397A0F9877}" srcOrd="0" destOrd="0" parTransId="{8375C1C4-B84C-4F01-B404-B2AF7C8B47EE}" sibTransId="{2BB4CE59-B044-4010-91CB-9763F6D1A96B}"/>
    <dgm:cxn modelId="{F835B783-2627-4915-ACD0-BFA5DD62A769}" type="presOf" srcId="{F960ED14-B91C-4F6C-9698-834657FAEE75}" destId="{36CCB915-CFF4-4FA5-AD41-5583C66BF810}" srcOrd="1" destOrd="0" presId="urn:microsoft.com/office/officeart/2005/8/layout/hierarchy3"/>
    <dgm:cxn modelId="{CEF2385B-4854-480A-AE48-5433E7221267}" type="presOf" srcId="{E4E487BC-A3B5-4C61-8963-7D397A0F9877}" destId="{CAD22512-5584-44B4-9E5A-38A7FC6484D7}" srcOrd="0" destOrd="0" presId="urn:microsoft.com/office/officeart/2005/8/layout/hierarchy3"/>
    <dgm:cxn modelId="{4FA0CC3E-FFE3-4249-934F-7D28EEC4B259}" type="presOf" srcId="{1B3322B4-6F16-476C-A641-04E95749C1D3}" destId="{6D95F9D6-D96C-42C7-AD89-10344AA5558F}" srcOrd="0" destOrd="0" presId="urn:microsoft.com/office/officeart/2005/8/layout/hierarchy3"/>
    <dgm:cxn modelId="{986AA8CC-42C7-4C9E-AF5F-5DA0692AC684}" type="presParOf" srcId="{8823C3B4-0AB4-466F-AEB2-16A87FDF1B8C}" destId="{9CDBE6DB-ED60-4C02-9D9B-B0F920C87098}" srcOrd="0" destOrd="0" presId="urn:microsoft.com/office/officeart/2005/8/layout/hierarchy3"/>
    <dgm:cxn modelId="{696DD478-C8E4-469E-AC66-97CB7FC97AAE}" type="presParOf" srcId="{9CDBE6DB-ED60-4C02-9D9B-B0F920C87098}" destId="{44C18375-88FB-4A50-8A91-3D71FB784EBB}" srcOrd="0" destOrd="0" presId="urn:microsoft.com/office/officeart/2005/8/layout/hierarchy3"/>
    <dgm:cxn modelId="{C64E749F-F205-4A37-AD95-D7011A142C98}" type="presParOf" srcId="{44C18375-88FB-4A50-8A91-3D71FB784EBB}" destId="{D8A6E605-8884-4055-81C3-0BD6F23A5DF4}" srcOrd="0" destOrd="0" presId="urn:microsoft.com/office/officeart/2005/8/layout/hierarchy3"/>
    <dgm:cxn modelId="{A16D6115-4BDE-4A16-9876-B2B4995E469E}" type="presParOf" srcId="{44C18375-88FB-4A50-8A91-3D71FB784EBB}" destId="{BB1214B4-D081-4BB2-AC96-D376FBBAEE54}" srcOrd="1" destOrd="0" presId="urn:microsoft.com/office/officeart/2005/8/layout/hierarchy3"/>
    <dgm:cxn modelId="{65489375-9A0E-4683-A405-C37396A3F893}" type="presParOf" srcId="{9CDBE6DB-ED60-4C02-9D9B-B0F920C87098}" destId="{E6B8FD7A-A504-44C4-9623-FEB07E3BDCB4}" srcOrd="1" destOrd="0" presId="urn:microsoft.com/office/officeart/2005/8/layout/hierarchy3"/>
    <dgm:cxn modelId="{E4347F8E-6A96-4485-A35A-BB557B8392E4}" type="presParOf" srcId="{E6B8FD7A-A504-44C4-9623-FEB07E3BDCB4}" destId="{2B2A154E-C361-434D-8603-F6E830867CAE}" srcOrd="0" destOrd="0" presId="urn:microsoft.com/office/officeart/2005/8/layout/hierarchy3"/>
    <dgm:cxn modelId="{D3D1F5B7-D840-4B96-859B-ED13F2B247C5}" type="presParOf" srcId="{E6B8FD7A-A504-44C4-9623-FEB07E3BDCB4}" destId="{0144E04B-32F3-4AA3-B203-26A6396827B6}" srcOrd="1" destOrd="0" presId="urn:microsoft.com/office/officeart/2005/8/layout/hierarchy3"/>
    <dgm:cxn modelId="{7E3BAAA2-A9CD-41E3-BCC3-29CD08D808B0}" type="presParOf" srcId="{8823C3B4-0AB4-466F-AEB2-16A87FDF1B8C}" destId="{3296232B-A9C2-45C8-9DAE-FA37A09F746B}" srcOrd="1" destOrd="0" presId="urn:microsoft.com/office/officeart/2005/8/layout/hierarchy3"/>
    <dgm:cxn modelId="{93388CB9-CB3C-40CC-9B4A-23DD41D22A0B}" type="presParOf" srcId="{3296232B-A9C2-45C8-9DAE-FA37A09F746B}" destId="{7386E5AE-DE1E-4C7D-8A31-55FD277D7837}" srcOrd="0" destOrd="0" presId="urn:microsoft.com/office/officeart/2005/8/layout/hierarchy3"/>
    <dgm:cxn modelId="{2BD1069B-B913-464E-86CE-AE8AD02A20AC}" type="presParOf" srcId="{7386E5AE-DE1E-4C7D-8A31-55FD277D7837}" destId="{4E84FCAD-3904-4DF0-AD89-49A3AE9337BB}" srcOrd="0" destOrd="0" presId="urn:microsoft.com/office/officeart/2005/8/layout/hierarchy3"/>
    <dgm:cxn modelId="{74723959-8D67-4351-B93E-A36D6749609A}" type="presParOf" srcId="{7386E5AE-DE1E-4C7D-8A31-55FD277D7837}" destId="{36CCB915-CFF4-4FA5-AD41-5583C66BF810}" srcOrd="1" destOrd="0" presId="urn:microsoft.com/office/officeart/2005/8/layout/hierarchy3"/>
    <dgm:cxn modelId="{962C749A-9D8C-46A6-85CE-9E95F7E06091}" type="presParOf" srcId="{3296232B-A9C2-45C8-9DAE-FA37A09F746B}" destId="{B216BB1E-D43F-4CC4-9CCD-E91C1EF869A0}" srcOrd="1" destOrd="0" presId="urn:microsoft.com/office/officeart/2005/8/layout/hierarchy3"/>
    <dgm:cxn modelId="{2ADFAF41-5A34-450D-953B-F6F08784EE31}" type="presParOf" srcId="{B216BB1E-D43F-4CC4-9CCD-E91C1EF869A0}" destId="{935F30FA-9A2B-4FB9-A5D4-24112BBB45BF}" srcOrd="0" destOrd="0" presId="urn:microsoft.com/office/officeart/2005/8/layout/hierarchy3"/>
    <dgm:cxn modelId="{FBB9CBF1-DF6D-42CB-A109-4C7FB1E5F9B7}" type="presParOf" srcId="{B216BB1E-D43F-4CC4-9CCD-E91C1EF869A0}" destId="{CAD22512-5584-44B4-9E5A-38A7FC6484D7}" srcOrd="1" destOrd="0" presId="urn:microsoft.com/office/officeart/2005/8/layout/hierarchy3"/>
    <dgm:cxn modelId="{B8968517-1D43-42CF-ADB3-83F29B56D2D2}" type="presParOf" srcId="{8823C3B4-0AB4-466F-AEB2-16A87FDF1B8C}" destId="{52F5E24A-1B6E-4076-89B4-3FF1064EF220}" srcOrd="2" destOrd="0" presId="urn:microsoft.com/office/officeart/2005/8/layout/hierarchy3"/>
    <dgm:cxn modelId="{37C30D1E-6A1E-4130-8CF2-7B95900A0922}" type="presParOf" srcId="{52F5E24A-1B6E-4076-89B4-3FF1064EF220}" destId="{7D3C0768-EE4D-4F3C-8C24-8ED337023B2B}" srcOrd="0" destOrd="0" presId="urn:microsoft.com/office/officeart/2005/8/layout/hierarchy3"/>
    <dgm:cxn modelId="{F746E70A-257A-40E5-9836-1D5D14592B2D}" type="presParOf" srcId="{7D3C0768-EE4D-4F3C-8C24-8ED337023B2B}" destId="{8A34E254-3F03-433A-8D91-B86C6E9ADFE8}" srcOrd="0" destOrd="0" presId="urn:microsoft.com/office/officeart/2005/8/layout/hierarchy3"/>
    <dgm:cxn modelId="{300EAE75-54BC-4E32-99A9-F8C0D581962E}" type="presParOf" srcId="{7D3C0768-EE4D-4F3C-8C24-8ED337023B2B}" destId="{6417016E-D3BC-4C6F-B66B-ED9473922A12}" srcOrd="1" destOrd="0" presId="urn:microsoft.com/office/officeart/2005/8/layout/hierarchy3"/>
    <dgm:cxn modelId="{940B0DFF-828C-4742-A9E5-BEB785C13E89}" type="presParOf" srcId="{52F5E24A-1B6E-4076-89B4-3FF1064EF220}" destId="{6C7445AF-9209-4CD9-8EE7-34907EB673E9}" srcOrd="1" destOrd="0" presId="urn:microsoft.com/office/officeart/2005/8/layout/hierarchy3"/>
    <dgm:cxn modelId="{D15C88FE-E1FB-4FAC-A584-1854A4DF43E2}" type="presParOf" srcId="{6C7445AF-9209-4CD9-8EE7-34907EB673E9}" destId="{6D95F9D6-D96C-42C7-AD89-10344AA5558F}" srcOrd="0" destOrd="0" presId="urn:microsoft.com/office/officeart/2005/8/layout/hierarchy3"/>
    <dgm:cxn modelId="{091055A3-18A9-409F-AA23-74B9B47F858B}" type="presParOf" srcId="{6C7445AF-9209-4CD9-8EE7-34907EB673E9}" destId="{2F4E6B2F-E787-4AFC-BF60-BAD65B5C71E7}" srcOrd="1" destOrd="0" presId="urn:microsoft.com/office/officeart/2005/8/layout/hierarchy3"/>
    <dgm:cxn modelId="{546C3640-435C-42F2-8D09-C1E7D17F3159}" type="presParOf" srcId="{8823C3B4-0AB4-466F-AEB2-16A87FDF1B8C}" destId="{040C39E2-1EFE-487A-A964-4B18D4B33289}" srcOrd="3" destOrd="0" presId="urn:microsoft.com/office/officeart/2005/8/layout/hierarchy3"/>
    <dgm:cxn modelId="{D85A6EA1-029F-40F4-B041-FEB176B6BA72}" type="presParOf" srcId="{040C39E2-1EFE-487A-A964-4B18D4B33289}" destId="{857DF19C-4F93-4FE6-9A48-5DD3C27DD51E}" srcOrd="0" destOrd="0" presId="urn:microsoft.com/office/officeart/2005/8/layout/hierarchy3"/>
    <dgm:cxn modelId="{35DF8B26-6E7C-4D6A-9AEE-C13A33CF12A7}" type="presParOf" srcId="{857DF19C-4F93-4FE6-9A48-5DD3C27DD51E}" destId="{E119C517-E01C-4F70-A56E-EC1B84E65D37}" srcOrd="0" destOrd="0" presId="urn:microsoft.com/office/officeart/2005/8/layout/hierarchy3"/>
    <dgm:cxn modelId="{1F7B5AC1-A413-4097-95BA-CC870524E67A}" type="presParOf" srcId="{857DF19C-4F93-4FE6-9A48-5DD3C27DD51E}" destId="{2FAA42AC-09A9-4F56-BBEB-237CB22662C5}" srcOrd="1" destOrd="0" presId="urn:microsoft.com/office/officeart/2005/8/layout/hierarchy3"/>
    <dgm:cxn modelId="{7AF1046A-25B7-4C38-9B17-A19C9F64CD30}" type="presParOf" srcId="{040C39E2-1EFE-487A-A964-4B18D4B33289}" destId="{2523E3EE-7717-496E-B138-4C05DD702622}" srcOrd="1" destOrd="0" presId="urn:microsoft.com/office/officeart/2005/8/layout/hierarchy3"/>
    <dgm:cxn modelId="{71BFDCF0-60DC-41CF-B49C-6322FBC8423C}" type="presParOf" srcId="{2523E3EE-7717-496E-B138-4C05DD702622}" destId="{82BC725C-6998-4AE2-B4AC-BBE640E0DBE8}" srcOrd="0" destOrd="0" presId="urn:microsoft.com/office/officeart/2005/8/layout/hierarchy3"/>
    <dgm:cxn modelId="{D9809C8A-4A16-4E60-921C-1D2831B0A2D3}" type="presParOf" srcId="{2523E3EE-7717-496E-B138-4C05DD702622}" destId="{AA47716D-63DF-4C09-9391-70DA31FB2023}"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F4A97E5-8926-456E-9568-505BB0214698}" type="doc">
      <dgm:prSet loTypeId="urn:microsoft.com/office/officeart/2005/8/layout/matrix1" loCatId="matrix" qsTypeId="urn:microsoft.com/office/officeart/2005/8/quickstyle/simple1" qsCatId="simple" csTypeId="urn:microsoft.com/office/officeart/2005/8/colors/accent1_4" csCatId="accent1" phldr="1"/>
      <dgm:spPr/>
      <dgm:t>
        <a:bodyPr/>
        <a:lstStyle/>
        <a:p>
          <a:endParaRPr lang="en-GB"/>
        </a:p>
      </dgm:t>
    </dgm:pt>
    <dgm:pt modelId="{74B64ABD-1FDA-49CB-95F1-80399A130468}">
      <dgm:prSet phldrT="[Text]" custT="1"/>
      <dgm:spPr>
        <a:solidFill>
          <a:schemeClr val="accent1">
            <a:lumMod val="40000"/>
            <a:lumOff val="60000"/>
          </a:schemeClr>
        </a:solidFill>
      </dgm:spPr>
      <dgm:t>
        <a:bodyPr/>
        <a:lstStyle/>
        <a:p>
          <a:r>
            <a:rPr lang="en-US" sz="2600" b="1" dirty="0" smtClean="0">
              <a:solidFill>
                <a:srgbClr val="0070C0"/>
              </a:solidFill>
            </a:rPr>
            <a:t>Humanitarian</a:t>
          </a:r>
        </a:p>
        <a:p>
          <a:r>
            <a:rPr lang="en-US" sz="2600" b="1" dirty="0" smtClean="0">
              <a:solidFill>
                <a:srgbClr val="0070C0"/>
              </a:solidFill>
            </a:rPr>
            <a:t>Principles</a:t>
          </a:r>
          <a:endParaRPr lang="en-GB" sz="2600" b="1" dirty="0">
            <a:solidFill>
              <a:srgbClr val="0070C0"/>
            </a:solidFill>
          </a:endParaRPr>
        </a:p>
      </dgm:t>
    </dgm:pt>
    <dgm:pt modelId="{E7035694-F3AF-4C95-8D0F-72EC55DD8F3C}" type="parTrans" cxnId="{E907EA56-1102-41D1-813F-5A604DDCC6FA}">
      <dgm:prSet/>
      <dgm:spPr/>
      <dgm:t>
        <a:bodyPr/>
        <a:lstStyle/>
        <a:p>
          <a:endParaRPr lang="en-GB" sz="2600"/>
        </a:p>
      </dgm:t>
    </dgm:pt>
    <dgm:pt modelId="{6D82E28D-2B55-4BC0-B8E1-F8EFC63DBC2B}" type="sibTrans" cxnId="{E907EA56-1102-41D1-813F-5A604DDCC6FA}">
      <dgm:prSet/>
      <dgm:spPr/>
      <dgm:t>
        <a:bodyPr/>
        <a:lstStyle/>
        <a:p>
          <a:endParaRPr lang="en-GB" sz="2600"/>
        </a:p>
      </dgm:t>
    </dgm:pt>
    <dgm:pt modelId="{F9D69B23-3AED-4A5C-9E5F-DF6701DEE832}">
      <dgm:prSet phldrT="[Text]" custT="1"/>
      <dgm:spPr/>
      <dgm:t>
        <a:bodyPr/>
        <a:lstStyle/>
        <a:p>
          <a:pPr marL="0" marR="0" lvl="1" indent="0" defTabSz="914400" eaLnBrk="1" fontAlgn="auto" latinLnBrk="0" hangingPunct="1">
            <a:lnSpc>
              <a:spcPct val="100000"/>
            </a:lnSpc>
            <a:spcBef>
              <a:spcPts val="0"/>
            </a:spcBef>
            <a:spcAft>
              <a:spcPts val="0"/>
            </a:spcAft>
            <a:buClrTx/>
            <a:buSzTx/>
            <a:buFontTx/>
            <a:buNone/>
            <a:tabLst/>
            <a:defRPr/>
          </a:pPr>
          <a:endParaRPr lang="en-GB" sz="2600" b="1" dirty="0" smtClean="0"/>
        </a:p>
        <a:p>
          <a:pPr marL="0" marR="0" lvl="1" indent="0" defTabSz="914400" eaLnBrk="1" fontAlgn="auto" latinLnBrk="0" hangingPunct="1">
            <a:lnSpc>
              <a:spcPct val="100000"/>
            </a:lnSpc>
            <a:spcBef>
              <a:spcPts val="0"/>
            </a:spcBef>
            <a:spcAft>
              <a:spcPts val="0"/>
            </a:spcAft>
            <a:buClrTx/>
            <a:buSzTx/>
            <a:buFontTx/>
            <a:buNone/>
            <a:tabLst/>
            <a:defRPr/>
          </a:pPr>
          <a:r>
            <a:rPr lang="en-GB" sz="2600" b="1" dirty="0" smtClean="0"/>
            <a:t>Humanity</a:t>
          </a:r>
          <a:endParaRPr lang="en-GB" sz="2600" dirty="0" smtClean="0"/>
        </a:p>
        <a:p>
          <a:pPr marL="0" marR="0" lvl="1" indent="0" defTabSz="914400" eaLnBrk="1" fontAlgn="auto" latinLnBrk="0" hangingPunct="1">
            <a:lnSpc>
              <a:spcPct val="100000"/>
            </a:lnSpc>
            <a:spcBef>
              <a:spcPts val="0"/>
            </a:spcBef>
            <a:spcAft>
              <a:spcPts val="0"/>
            </a:spcAft>
            <a:buClrTx/>
            <a:buSzTx/>
            <a:buFontTx/>
            <a:buNone/>
            <a:tabLst/>
            <a:defRPr/>
          </a:pPr>
          <a:r>
            <a:rPr lang="en-GB" sz="2600" dirty="0" smtClean="0"/>
            <a:t>Human suffering must be addressed wherever found. The purpose of Humanitarian Action is to protect life and health and ensure respect for human beings</a:t>
          </a:r>
        </a:p>
        <a:p>
          <a:pPr defTabSz="2889250">
            <a:lnSpc>
              <a:spcPct val="90000"/>
            </a:lnSpc>
            <a:spcBef>
              <a:spcPct val="0"/>
            </a:spcBef>
            <a:spcAft>
              <a:spcPct val="35000"/>
            </a:spcAft>
          </a:pPr>
          <a:endParaRPr lang="en-GB" sz="2600" dirty="0"/>
        </a:p>
      </dgm:t>
    </dgm:pt>
    <dgm:pt modelId="{CDD1BDCF-FF80-4882-9422-89456C8B4D2B}" type="parTrans" cxnId="{1222509A-C754-46CD-B860-C69D86D6F156}">
      <dgm:prSet/>
      <dgm:spPr/>
      <dgm:t>
        <a:bodyPr/>
        <a:lstStyle/>
        <a:p>
          <a:endParaRPr lang="en-GB" sz="2600"/>
        </a:p>
      </dgm:t>
    </dgm:pt>
    <dgm:pt modelId="{3B5EA686-28EF-4D38-A65D-CF5644CD09B6}" type="sibTrans" cxnId="{1222509A-C754-46CD-B860-C69D86D6F156}">
      <dgm:prSet/>
      <dgm:spPr/>
      <dgm:t>
        <a:bodyPr/>
        <a:lstStyle/>
        <a:p>
          <a:endParaRPr lang="en-GB" sz="2600"/>
        </a:p>
      </dgm:t>
    </dgm:pt>
    <dgm:pt modelId="{6247F26F-1FCA-4162-B70D-58F7E8BE40B6}">
      <dgm:prSet phldrT="[Text]" custT="1"/>
      <dgm:spPr>
        <a:solidFill>
          <a:srgbClr val="00B0F0"/>
        </a:solidFill>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2600" b="1" dirty="0" smtClean="0"/>
            <a:t>Neutrality </a:t>
          </a:r>
        </a:p>
        <a:p>
          <a:pPr marL="0" marR="0" lvl="1" indent="0" defTabSz="914400" eaLnBrk="1" fontAlgn="auto" latinLnBrk="0" hangingPunct="1">
            <a:lnSpc>
              <a:spcPct val="100000"/>
            </a:lnSpc>
            <a:spcBef>
              <a:spcPts val="0"/>
            </a:spcBef>
            <a:spcAft>
              <a:spcPts val="0"/>
            </a:spcAft>
            <a:buClrTx/>
            <a:buSzTx/>
            <a:buFontTx/>
            <a:buNone/>
            <a:tabLst/>
            <a:defRPr/>
          </a:pPr>
          <a:r>
            <a:rPr lang="en-US" sz="2600" dirty="0" smtClean="0"/>
            <a:t>Humanitarian actors must not take sides in hostilities or engage in controversies of a political, racial, religious or ideological nature</a:t>
          </a:r>
        </a:p>
        <a:p>
          <a:pPr defTabSz="844550">
            <a:lnSpc>
              <a:spcPct val="90000"/>
            </a:lnSpc>
            <a:spcBef>
              <a:spcPct val="0"/>
            </a:spcBef>
            <a:spcAft>
              <a:spcPct val="35000"/>
            </a:spcAft>
          </a:pPr>
          <a:endParaRPr lang="en-GB" sz="2600" dirty="0"/>
        </a:p>
      </dgm:t>
    </dgm:pt>
    <dgm:pt modelId="{35843370-6766-41C6-B742-083A1F4BF433}" type="parTrans" cxnId="{79D8A41D-30DA-4B5D-B6AB-B1E491A19A45}">
      <dgm:prSet/>
      <dgm:spPr/>
      <dgm:t>
        <a:bodyPr/>
        <a:lstStyle/>
        <a:p>
          <a:endParaRPr lang="en-GB" sz="2600"/>
        </a:p>
      </dgm:t>
    </dgm:pt>
    <dgm:pt modelId="{AC2F350F-F50A-4F13-85AE-65D366B2B816}" type="sibTrans" cxnId="{79D8A41D-30DA-4B5D-B6AB-B1E491A19A45}">
      <dgm:prSet/>
      <dgm:spPr/>
      <dgm:t>
        <a:bodyPr/>
        <a:lstStyle/>
        <a:p>
          <a:endParaRPr lang="en-GB" sz="2600"/>
        </a:p>
      </dgm:t>
    </dgm:pt>
    <dgm:pt modelId="{21414826-0053-4440-8615-0BAA799D5F2D}">
      <dgm:prSet phldrT="[Text]" custT="1"/>
      <dgm:spPr>
        <a:solidFill>
          <a:srgbClr val="0070C0"/>
        </a:solidFill>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en-US" sz="2600" b="1" dirty="0" smtClean="0"/>
            <a:t>Impartiality</a:t>
          </a:r>
        </a:p>
        <a:p>
          <a:pPr marL="0" marR="0" lvl="1" indent="0" defTabSz="914400" eaLnBrk="1" fontAlgn="auto" latinLnBrk="0" hangingPunct="1">
            <a:lnSpc>
              <a:spcPct val="100000"/>
            </a:lnSpc>
            <a:spcBef>
              <a:spcPts val="0"/>
            </a:spcBef>
            <a:spcAft>
              <a:spcPts val="0"/>
            </a:spcAft>
            <a:buClrTx/>
            <a:buSzTx/>
            <a:buFontTx/>
            <a:buNone/>
            <a:tabLst/>
            <a:defRPr/>
          </a:pPr>
          <a:r>
            <a:rPr lang="en-US" sz="2600" dirty="0" smtClean="0"/>
            <a:t>Humanitarian action must be carried out on the basis of need alone, giving priority to the most urgent cases of distress and making no distinctions on the basis of nationality, race, gender, religious belief class or political opinion</a:t>
          </a:r>
        </a:p>
        <a:p>
          <a:pPr marL="0" marR="0" lvl="1" indent="0" defTabSz="914400" eaLnBrk="1" fontAlgn="auto" latinLnBrk="0" hangingPunct="1">
            <a:lnSpc>
              <a:spcPct val="100000"/>
            </a:lnSpc>
            <a:spcBef>
              <a:spcPts val="0"/>
            </a:spcBef>
            <a:spcAft>
              <a:spcPts val="0"/>
            </a:spcAft>
            <a:buClrTx/>
            <a:buSzTx/>
            <a:buFontTx/>
            <a:buNone/>
            <a:tabLst/>
            <a:defRPr/>
          </a:pPr>
          <a:endParaRPr lang="en-US" sz="2600" dirty="0" smtClean="0"/>
        </a:p>
        <a:p>
          <a:pPr defTabSz="844550">
            <a:lnSpc>
              <a:spcPct val="90000"/>
            </a:lnSpc>
            <a:spcBef>
              <a:spcPct val="0"/>
            </a:spcBef>
            <a:spcAft>
              <a:spcPct val="35000"/>
            </a:spcAft>
          </a:pPr>
          <a:endParaRPr lang="en-GB" sz="2600" dirty="0"/>
        </a:p>
      </dgm:t>
    </dgm:pt>
    <dgm:pt modelId="{A69E6ADB-A33B-4BB9-8B64-B86361374CC7}" type="parTrans" cxnId="{42F03C31-73A2-47A4-AF84-6D61244F3300}">
      <dgm:prSet/>
      <dgm:spPr/>
      <dgm:t>
        <a:bodyPr/>
        <a:lstStyle/>
        <a:p>
          <a:endParaRPr lang="en-GB" sz="2600"/>
        </a:p>
      </dgm:t>
    </dgm:pt>
    <dgm:pt modelId="{37E87AF6-8DB4-4FC6-A3E9-8FA9F0E69A90}" type="sibTrans" cxnId="{42F03C31-73A2-47A4-AF84-6D61244F3300}">
      <dgm:prSet/>
      <dgm:spPr/>
      <dgm:t>
        <a:bodyPr/>
        <a:lstStyle/>
        <a:p>
          <a:endParaRPr lang="en-GB" sz="2600"/>
        </a:p>
      </dgm:t>
    </dgm:pt>
    <dgm:pt modelId="{718100E3-1927-4F80-8A3B-455F20BDA87C}">
      <dgm:prSet phldrT="[Text]" custT="1"/>
      <dgm:spPr/>
      <dgm:t>
        <a:bodyPr/>
        <a:lstStyle/>
        <a:p>
          <a:r>
            <a:rPr lang="en-US" sz="2600" b="1" dirty="0" smtClean="0"/>
            <a:t>Independence</a:t>
          </a:r>
        </a:p>
        <a:p>
          <a:r>
            <a:rPr lang="en-US" sz="2600" b="1" dirty="0" smtClean="0"/>
            <a:t> </a:t>
          </a:r>
          <a:r>
            <a:rPr lang="en-US" sz="2600" b="0" dirty="0" smtClean="0"/>
            <a:t>H</a:t>
          </a:r>
          <a:r>
            <a:rPr lang="en-US" sz="2600" dirty="0" smtClean="0"/>
            <a:t>umanitarian action must be autonomous from the political, economic, military or other objectives that any actor may hold with regard to areas where humanitarian action is being implemented</a:t>
          </a:r>
        </a:p>
        <a:p>
          <a:endParaRPr lang="en-GB" sz="2600" dirty="0"/>
        </a:p>
      </dgm:t>
    </dgm:pt>
    <dgm:pt modelId="{EB9F21D0-3CC2-448A-8D22-5C863C42FF44}" type="parTrans" cxnId="{5A60A6CA-5E88-4F59-83C4-5F8A706E62D8}">
      <dgm:prSet/>
      <dgm:spPr/>
      <dgm:t>
        <a:bodyPr/>
        <a:lstStyle/>
        <a:p>
          <a:endParaRPr lang="en-GB" sz="2600"/>
        </a:p>
      </dgm:t>
    </dgm:pt>
    <dgm:pt modelId="{AB58ABC5-E27C-4464-A8B4-13F6E9FC3955}" type="sibTrans" cxnId="{5A60A6CA-5E88-4F59-83C4-5F8A706E62D8}">
      <dgm:prSet/>
      <dgm:spPr/>
      <dgm:t>
        <a:bodyPr/>
        <a:lstStyle/>
        <a:p>
          <a:endParaRPr lang="en-GB" sz="2600"/>
        </a:p>
      </dgm:t>
    </dgm:pt>
    <dgm:pt modelId="{B0714A8E-AA50-473F-A714-3E5F4DBDA6D6}" type="pres">
      <dgm:prSet presAssocID="{2F4A97E5-8926-456E-9568-505BB0214698}" presName="diagram" presStyleCnt="0">
        <dgm:presLayoutVars>
          <dgm:chMax val="1"/>
          <dgm:dir/>
          <dgm:animLvl val="ctr"/>
          <dgm:resizeHandles val="exact"/>
        </dgm:presLayoutVars>
      </dgm:prSet>
      <dgm:spPr/>
      <dgm:t>
        <a:bodyPr/>
        <a:lstStyle/>
        <a:p>
          <a:endParaRPr lang="en-GB"/>
        </a:p>
      </dgm:t>
    </dgm:pt>
    <dgm:pt modelId="{900094E3-7551-4B24-8367-8CD8D07E6B4D}" type="pres">
      <dgm:prSet presAssocID="{2F4A97E5-8926-456E-9568-505BB0214698}" presName="matrix" presStyleCnt="0"/>
      <dgm:spPr/>
    </dgm:pt>
    <dgm:pt modelId="{0D1246BB-EC8E-459C-B06B-9C6E85C97BE9}" type="pres">
      <dgm:prSet presAssocID="{2F4A97E5-8926-456E-9568-505BB0214698}" presName="tile1" presStyleLbl="node1" presStyleIdx="0" presStyleCnt="4"/>
      <dgm:spPr/>
      <dgm:t>
        <a:bodyPr/>
        <a:lstStyle/>
        <a:p>
          <a:endParaRPr lang="en-GB"/>
        </a:p>
      </dgm:t>
    </dgm:pt>
    <dgm:pt modelId="{F028CC5B-6740-4349-A329-9107F8EC31FC}" type="pres">
      <dgm:prSet presAssocID="{2F4A97E5-8926-456E-9568-505BB0214698}" presName="tile1text" presStyleLbl="node1" presStyleIdx="0" presStyleCnt="4">
        <dgm:presLayoutVars>
          <dgm:chMax val="0"/>
          <dgm:chPref val="0"/>
          <dgm:bulletEnabled val="1"/>
        </dgm:presLayoutVars>
      </dgm:prSet>
      <dgm:spPr/>
      <dgm:t>
        <a:bodyPr/>
        <a:lstStyle/>
        <a:p>
          <a:endParaRPr lang="en-GB"/>
        </a:p>
      </dgm:t>
    </dgm:pt>
    <dgm:pt modelId="{9DD9BBE7-CB60-4511-A6B6-7DB807C1013F}" type="pres">
      <dgm:prSet presAssocID="{2F4A97E5-8926-456E-9568-505BB0214698}" presName="tile2" presStyleLbl="node1" presStyleIdx="1" presStyleCnt="4"/>
      <dgm:spPr/>
      <dgm:t>
        <a:bodyPr/>
        <a:lstStyle/>
        <a:p>
          <a:endParaRPr lang="en-GB"/>
        </a:p>
      </dgm:t>
    </dgm:pt>
    <dgm:pt modelId="{8119F073-F17C-4BE4-8261-A0F70A0DF304}" type="pres">
      <dgm:prSet presAssocID="{2F4A97E5-8926-456E-9568-505BB0214698}" presName="tile2text" presStyleLbl="node1" presStyleIdx="1" presStyleCnt="4">
        <dgm:presLayoutVars>
          <dgm:chMax val="0"/>
          <dgm:chPref val="0"/>
          <dgm:bulletEnabled val="1"/>
        </dgm:presLayoutVars>
      </dgm:prSet>
      <dgm:spPr/>
      <dgm:t>
        <a:bodyPr/>
        <a:lstStyle/>
        <a:p>
          <a:endParaRPr lang="en-GB"/>
        </a:p>
      </dgm:t>
    </dgm:pt>
    <dgm:pt modelId="{E5B869E0-0139-45B8-9561-9D74038629EE}" type="pres">
      <dgm:prSet presAssocID="{2F4A97E5-8926-456E-9568-505BB0214698}" presName="tile3" presStyleLbl="node1" presStyleIdx="2" presStyleCnt="4"/>
      <dgm:spPr/>
      <dgm:t>
        <a:bodyPr/>
        <a:lstStyle/>
        <a:p>
          <a:endParaRPr lang="en-GB"/>
        </a:p>
      </dgm:t>
    </dgm:pt>
    <dgm:pt modelId="{84578876-6748-4A83-A7FC-D782D7141835}" type="pres">
      <dgm:prSet presAssocID="{2F4A97E5-8926-456E-9568-505BB0214698}" presName="tile3text" presStyleLbl="node1" presStyleIdx="2" presStyleCnt="4">
        <dgm:presLayoutVars>
          <dgm:chMax val="0"/>
          <dgm:chPref val="0"/>
          <dgm:bulletEnabled val="1"/>
        </dgm:presLayoutVars>
      </dgm:prSet>
      <dgm:spPr/>
      <dgm:t>
        <a:bodyPr/>
        <a:lstStyle/>
        <a:p>
          <a:endParaRPr lang="en-GB"/>
        </a:p>
      </dgm:t>
    </dgm:pt>
    <dgm:pt modelId="{D3AFCE14-F646-4CB2-B78C-1DBD9FB2865B}" type="pres">
      <dgm:prSet presAssocID="{2F4A97E5-8926-456E-9568-505BB0214698}" presName="tile4" presStyleLbl="node1" presStyleIdx="3" presStyleCnt="4"/>
      <dgm:spPr/>
      <dgm:t>
        <a:bodyPr/>
        <a:lstStyle/>
        <a:p>
          <a:endParaRPr lang="en-GB"/>
        </a:p>
      </dgm:t>
    </dgm:pt>
    <dgm:pt modelId="{FBEEED85-9FB1-4A2E-9821-FEB2EBE0FA01}" type="pres">
      <dgm:prSet presAssocID="{2F4A97E5-8926-456E-9568-505BB0214698}" presName="tile4text" presStyleLbl="node1" presStyleIdx="3" presStyleCnt="4">
        <dgm:presLayoutVars>
          <dgm:chMax val="0"/>
          <dgm:chPref val="0"/>
          <dgm:bulletEnabled val="1"/>
        </dgm:presLayoutVars>
      </dgm:prSet>
      <dgm:spPr/>
      <dgm:t>
        <a:bodyPr/>
        <a:lstStyle/>
        <a:p>
          <a:endParaRPr lang="en-GB"/>
        </a:p>
      </dgm:t>
    </dgm:pt>
    <dgm:pt modelId="{6A141474-52EA-4B07-AF60-E80A4834C7D6}" type="pres">
      <dgm:prSet presAssocID="{2F4A97E5-8926-456E-9568-505BB0214698}" presName="centerTile" presStyleLbl="fgShp" presStyleIdx="0" presStyleCnt="1" custLinFactNeighborX="495" custLinFactNeighborY="-20664">
        <dgm:presLayoutVars>
          <dgm:chMax val="0"/>
          <dgm:chPref val="0"/>
        </dgm:presLayoutVars>
      </dgm:prSet>
      <dgm:spPr/>
      <dgm:t>
        <a:bodyPr/>
        <a:lstStyle/>
        <a:p>
          <a:endParaRPr lang="en-GB"/>
        </a:p>
      </dgm:t>
    </dgm:pt>
  </dgm:ptLst>
  <dgm:cxnLst>
    <dgm:cxn modelId="{8F5942E9-926B-42DB-BA3A-A8C2165E4708}" type="presOf" srcId="{718100E3-1927-4F80-8A3B-455F20BDA87C}" destId="{D3AFCE14-F646-4CB2-B78C-1DBD9FB2865B}" srcOrd="0" destOrd="0" presId="urn:microsoft.com/office/officeart/2005/8/layout/matrix1"/>
    <dgm:cxn modelId="{5A60A6CA-5E88-4F59-83C4-5F8A706E62D8}" srcId="{74B64ABD-1FDA-49CB-95F1-80399A130468}" destId="{718100E3-1927-4F80-8A3B-455F20BDA87C}" srcOrd="3" destOrd="0" parTransId="{EB9F21D0-3CC2-448A-8D22-5C863C42FF44}" sibTransId="{AB58ABC5-E27C-4464-A8B4-13F6E9FC3955}"/>
    <dgm:cxn modelId="{740E2053-73E7-44D2-971F-A3E4F0388C8D}" type="presOf" srcId="{21414826-0053-4440-8615-0BAA799D5F2D}" destId="{E5B869E0-0139-45B8-9561-9D74038629EE}" srcOrd="0" destOrd="0" presId="urn:microsoft.com/office/officeart/2005/8/layout/matrix1"/>
    <dgm:cxn modelId="{42F03C31-73A2-47A4-AF84-6D61244F3300}" srcId="{74B64ABD-1FDA-49CB-95F1-80399A130468}" destId="{21414826-0053-4440-8615-0BAA799D5F2D}" srcOrd="2" destOrd="0" parTransId="{A69E6ADB-A33B-4BB9-8B64-B86361374CC7}" sibTransId="{37E87AF6-8DB4-4FC6-A3E9-8FA9F0E69A90}"/>
    <dgm:cxn modelId="{E907EA56-1102-41D1-813F-5A604DDCC6FA}" srcId="{2F4A97E5-8926-456E-9568-505BB0214698}" destId="{74B64ABD-1FDA-49CB-95F1-80399A130468}" srcOrd="0" destOrd="0" parTransId="{E7035694-F3AF-4C95-8D0F-72EC55DD8F3C}" sibTransId="{6D82E28D-2B55-4BC0-B8E1-F8EFC63DBC2B}"/>
    <dgm:cxn modelId="{037B1F30-FBE8-4A48-BB4C-9A3544DBD1AE}" type="presOf" srcId="{718100E3-1927-4F80-8A3B-455F20BDA87C}" destId="{FBEEED85-9FB1-4A2E-9821-FEB2EBE0FA01}" srcOrd="1" destOrd="0" presId="urn:microsoft.com/office/officeart/2005/8/layout/matrix1"/>
    <dgm:cxn modelId="{86A17EBD-EBF9-4297-990C-B463CD420FF3}" type="presOf" srcId="{2F4A97E5-8926-456E-9568-505BB0214698}" destId="{B0714A8E-AA50-473F-A714-3E5F4DBDA6D6}" srcOrd="0" destOrd="0" presId="urn:microsoft.com/office/officeart/2005/8/layout/matrix1"/>
    <dgm:cxn modelId="{79D8A41D-30DA-4B5D-B6AB-B1E491A19A45}" srcId="{74B64ABD-1FDA-49CB-95F1-80399A130468}" destId="{6247F26F-1FCA-4162-B70D-58F7E8BE40B6}" srcOrd="1" destOrd="0" parTransId="{35843370-6766-41C6-B742-083A1F4BF433}" sibTransId="{AC2F350F-F50A-4F13-85AE-65D366B2B816}"/>
    <dgm:cxn modelId="{A2FA4EB3-FF4A-431D-B540-D34865C65FD0}" type="presOf" srcId="{F9D69B23-3AED-4A5C-9E5F-DF6701DEE832}" destId="{F028CC5B-6740-4349-A329-9107F8EC31FC}" srcOrd="1" destOrd="0" presId="urn:microsoft.com/office/officeart/2005/8/layout/matrix1"/>
    <dgm:cxn modelId="{1222509A-C754-46CD-B860-C69D86D6F156}" srcId="{74B64ABD-1FDA-49CB-95F1-80399A130468}" destId="{F9D69B23-3AED-4A5C-9E5F-DF6701DEE832}" srcOrd="0" destOrd="0" parTransId="{CDD1BDCF-FF80-4882-9422-89456C8B4D2B}" sibTransId="{3B5EA686-28EF-4D38-A65D-CF5644CD09B6}"/>
    <dgm:cxn modelId="{14D90642-4AA4-4948-840B-2095620A0EC8}" type="presOf" srcId="{F9D69B23-3AED-4A5C-9E5F-DF6701DEE832}" destId="{0D1246BB-EC8E-459C-B06B-9C6E85C97BE9}" srcOrd="0" destOrd="0" presId="urn:microsoft.com/office/officeart/2005/8/layout/matrix1"/>
    <dgm:cxn modelId="{E092B6E5-71FF-4664-80B2-354363663384}" type="presOf" srcId="{6247F26F-1FCA-4162-B70D-58F7E8BE40B6}" destId="{8119F073-F17C-4BE4-8261-A0F70A0DF304}" srcOrd="1" destOrd="0" presId="urn:microsoft.com/office/officeart/2005/8/layout/matrix1"/>
    <dgm:cxn modelId="{E0EC98F1-A7EB-4FDB-A361-FF9365487218}" type="presOf" srcId="{21414826-0053-4440-8615-0BAA799D5F2D}" destId="{84578876-6748-4A83-A7FC-D782D7141835}" srcOrd="1" destOrd="0" presId="urn:microsoft.com/office/officeart/2005/8/layout/matrix1"/>
    <dgm:cxn modelId="{56108FAC-952E-4C26-A08C-04425C348C37}" type="presOf" srcId="{74B64ABD-1FDA-49CB-95F1-80399A130468}" destId="{6A141474-52EA-4B07-AF60-E80A4834C7D6}" srcOrd="0" destOrd="0" presId="urn:microsoft.com/office/officeart/2005/8/layout/matrix1"/>
    <dgm:cxn modelId="{2AEFB0F5-CF48-43C8-B41B-1DD60C33BEAB}" type="presOf" srcId="{6247F26F-1FCA-4162-B70D-58F7E8BE40B6}" destId="{9DD9BBE7-CB60-4511-A6B6-7DB807C1013F}" srcOrd="0" destOrd="0" presId="urn:microsoft.com/office/officeart/2005/8/layout/matrix1"/>
    <dgm:cxn modelId="{C0ED43FF-2934-4DDA-AAFC-9FAA2E048068}" type="presParOf" srcId="{B0714A8E-AA50-473F-A714-3E5F4DBDA6D6}" destId="{900094E3-7551-4B24-8367-8CD8D07E6B4D}" srcOrd="0" destOrd="0" presId="urn:microsoft.com/office/officeart/2005/8/layout/matrix1"/>
    <dgm:cxn modelId="{4EE7A1C9-6060-4D7E-9EF8-6B52EA10BA78}" type="presParOf" srcId="{900094E3-7551-4B24-8367-8CD8D07E6B4D}" destId="{0D1246BB-EC8E-459C-B06B-9C6E85C97BE9}" srcOrd="0" destOrd="0" presId="urn:microsoft.com/office/officeart/2005/8/layout/matrix1"/>
    <dgm:cxn modelId="{C832579D-CC5F-48D4-A40A-0B49F3C2A07B}" type="presParOf" srcId="{900094E3-7551-4B24-8367-8CD8D07E6B4D}" destId="{F028CC5B-6740-4349-A329-9107F8EC31FC}" srcOrd="1" destOrd="0" presId="urn:microsoft.com/office/officeart/2005/8/layout/matrix1"/>
    <dgm:cxn modelId="{643F6401-AF69-4029-BA3A-A3BAF588EEF0}" type="presParOf" srcId="{900094E3-7551-4B24-8367-8CD8D07E6B4D}" destId="{9DD9BBE7-CB60-4511-A6B6-7DB807C1013F}" srcOrd="2" destOrd="0" presId="urn:microsoft.com/office/officeart/2005/8/layout/matrix1"/>
    <dgm:cxn modelId="{438752C8-8F9E-4C7A-88BD-3B98F1EBB0F7}" type="presParOf" srcId="{900094E3-7551-4B24-8367-8CD8D07E6B4D}" destId="{8119F073-F17C-4BE4-8261-A0F70A0DF304}" srcOrd="3" destOrd="0" presId="urn:microsoft.com/office/officeart/2005/8/layout/matrix1"/>
    <dgm:cxn modelId="{246CD2DB-5108-407F-A5B6-F9369A825A67}" type="presParOf" srcId="{900094E3-7551-4B24-8367-8CD8D07E6B4D}" destId="{E5B869E0-0139-45B8-9561-9D74038629EE}" srcOrd="4" destOrd="0" presId="urn:microsoft.com/office/officeart/2005/8/layout/matrix1"/>
    <dgm:cxn modelId="{22F0C642-2717-455E-AF03-0B96FB1DF427}" type="presParOf" srcId="{900094E3-7551-4B24-8367-8CD8D07E6B4D}" destId="{84578876-6748-4A83-A7FC-D782D7141835}" srcOrd="5" destOrd="0" presId="urn:microsoft.com/office/officeart/2005/8/layout/matrix1"/>
    <dgm:cxn modelId="{0A77415B-078D-4DA4-8AB9-471AFA96337B}" type="presParOf" srcId="{900094E3-7551-4B24-8367-8CD8D07E6B4D}" destId="{D3AFCE14-F646-4CB2-B78C-1DBD9FB2865B}" srcOrd="6" destOrd="0" presId="urn:microsoft.com/office/officeart/2005/8/layout/matrix1"/>
    <dgm:cxn modelId="{D6F85F4B-47A1-46F4-BEE6-FA0F67C1723A}" type="presParOf" srcId="{900094E3-7551-4B24-8367-8CD8D07E6B4D}" destId="{FBEEED85-9FB1-4A2E-9821-FEB2EBE0FA01}" srcOrd="7" destOrd="0" presId="urn:microsoft.com/office/officeart/2005/8/layout/matrix1"/>
    <dgm:cxn modelId="{AF28E0AC-19C7-43AE-81D8-CF61C8E46CC2}" type="presParOf" srcId="{B0714A8E-AA50-473F-A714-3E5F4DBDA6D6}" destId="{6A141474-52EA-4B07-AF60-E80A4834C7D6}"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9A3CB99-5C76-48BB-B2DC-4F6188C00B75}"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GB"/>
        </a:p>
      </dgm:t>
    </dgm:pt>
    <dgm:pt modelId="{CE57B5CE-5900-497E-82BE-398FFAD8AD8A}">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3200" dirty="0" smtClean="0">
              <a:solidFill>
                <a:srgbClr val="0070C0"/>
              </a:solidFill>
            </a:rPr>
            <a:t>Adopted in 1965 by the Red Cross and Red Crescent Movement </a:t>
          </a:r>
          <a:endParaRPr lang="en-GB" sz="3200" dirty="0">
            <a:solidFill>
              <a:srgbClr val="0070C0"/>
            </a:solidFill>
          </a:endParaRPr>
        </a:p>
      </dgm:t>
    </dgm:pt>
    <dgm:pt modelId="{79DDD142-EFDC-4BED-8CB2-7920425A1F3A}" type="parTrans" cxnId="{20BBDDDC-A164-41AE-A674-6497D493D9B7}">
      <dgm:prSet/>
      <dgm:spPr/>
      <dgm:t>
        <a:bodyPr/>
        <a:lstStyle/>
        <a:p>
          <a:endParaRPr lang="en-GB" sz="3200"/>
        </a:p>
      </dgm:t>
    </dgm:pt>
    <dgm:pt modelId="{1E967FD6-1235-4D52-91E9-846CD74F57ED}" type="sibTrans" cxnId="{20BBDDDC-A164-41AE-A674-6497D493D9B7}">
      <dgm:prSet custT="1"/>
      <dgm:spPr/>
      <dgm:t>
        <a:bodyPr/>
        <a:lstStyle/>
        <a:p>
          <a:endParaRPr lang="en-GB" sz="3200"/>
        </a:p>
      </dgm:t>
    </dgm:pt>
    <dgm:pt modelId="{5BF2F460-D212-496D-837A-3103EBFCD88E}">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3200" dirty="0" smtClean="0">
              <a:solidFill>
                <a:srgbClr val="0070C0"/>
              </a:solidFill>
            </a:rPr>
            <a:t>Neutrality, Impartiality and Humanity adopted by General Assembly in 1991</a:t>
          </a:r>
          <a:endParaRPr lang="en-GB" sz="3200" dirty="0">
            <a:solidFill>
              <a:srgbClr val="0070C0"/>
            </a:solidFill>
          </a:endParaRPr>
        </a:p>
      </dgm:t>
    </dgm:pt>
    <dgm:pt modelId="{4EFF81E7-76F7-4FC2-891A-A2B3179A0377}" type="parTrans" cxnId="{78B79E6A-701D-41F5-BE95-054EECF3DD15}">
      <dgm:prSet/>
      <dgm:spPr/>
      <dgm:t>
        <a:bodyPr/>
        <a:lstStyle/>
        <a:p>
          <a:endParaRPr lang="en-GB" sz="3200"/>
        </a:p>
      </dgm:t>
    </dgm:pt>
    <dgm:pt modelId="{8D7A5B25-6138-4005-B91C-53B57A7F0DF5}" type="sibTrans" cxnId="{78B79E6A-701D-41F5-BE95-054EECF3DD15}">
      <dgm:prSet custT="1"/>
      <dgm:spPr/>
      <dgm:t>
        <a:bodyPr/>
        <a:lstStyle/>
        <a:p>
          <a:endParaRPr lang="en-GB" sz="3200"/>
        </a:p>
      </dgm:t>
    </dgm:pt>
    <dgm:pt modelId="{63B96DA3-5902-47F6-9827-65721FA3C11D}">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3200" dirty="0" smtClean="0">
              <a:solidFill>
                <a:srgbClr val="0070C0"/>
              </a:solidFill>
            </a:rPr>
            <a:t>Independence adopted by General Assembly in 2004</a:t>
          </a:r>
          <a:endParaRPr lang="en-GB" sz="3200" dirty="0">
            <a:solidFill>
              <a:srgbClr val="0070C0"/>
            </a:solidFill>
          </a:endParaRPr>
        </a:p>
      </dgm:t>
    </dgm:pt>
    <dgm:pt modelId="{C8340363-A0FB-48F8-B8AE-496489D0133B}" type="parTrans" cxnId="{0D46A3DC-A109-49C2-8099-CB5DC85D33B5}">
      <dgm:prSet/>
      <dgm:spPr/>
      <dgm:t>
        <a:bodyPr/>
        <a:lstStyle/>
        <a:p>
          <a:endParaRPr lang="en-GB" sz="3200"/>
        </a:p>
      </dgm:t>
    </dgm:pt>
    <dgm:pt modelId="{E8544CF7-4270-40D9-9817-89C0F4C711CD}" type="sibTrans" cxnId="{0D46A3DC-A109-49C2-8099-CB5DC85D33B5}">
      <dgm:prSet/>
      <dgm:spPr/>
      <dgm:t>
        <a:bodyPr/>
        <a:lstStyle/>
        <a:p>
          <a:endParaRPr lang="en-GB" sz="3200"/>
        </a:p>
      </dgm:t>
    </dgm:pt>
    <dgm:pt modelId="{C8940246-C6D3-4D7D-A00C-CF77B29B55C9}" type="pres">
      <dgm:prSet presAssocID="{39A3CB99-5C76-48BB-B2DC-4F6188C00B75}" presName="outerComposite" presStyleCnt="0">
        <dgm:presLayoutVars>
          <dgm:chMax val="5"/>
          <dgm:dir/>
          <dgm:resizeHandles val="exact"/>
        </dgm:presLayoutVars>
      </dgm:prSet>
      <dgm:spPr/>
      <dgm:t>
        <a:bodyPr/>
        <a:lstStyle/>
        <a:p>
          <a:endParaRPr lang="en-GB"/>
        </a:p>
      </dgm:t>
    </dgm:pt>
    <dgm:pt modelId="{D6D630D9-02CE-44E9-B0CE-F1FAC0DB938B}" type="pres">
      <dgm:prSet presAssocID="{39A3CB99-5C76-48BB-B2DC-4F6188C00B75}" presName="dummyMaxCanvas" presStyleCnt="0">
        <dgm:presLayoutVars/>
      </dgm:prSet>
      <dgm:spPr/>
    </dgm:pt>
    <dgm:pt modelId="{B65C8362-A4B7-4ED8-920A-BB48032E66A8}" type="pres">
      <dgm:prSet presAssocID="{39A3CB99-5C76-48BB-B2DC-4F6188C00B75}" presName="ThreeNodes_1" presStyleLbl="node1" presStyleIdx="0" presStyleCnt="3" custLinFactNeighborX="-385" custLinFactNeighborY="-7045">
        <dgm:presLayoutVars>
          <dgm:bulletEnabled val="1"/>
        </dgm:presLayoutVars>
      </dgm:prSet>
      <dgm:spPr/>
      <dgm:t>
        <a:bodyPr/>
        <a:lstStyle/>
        <a:p>
          <a:endParaRPr lang="en-GB"/>
        </a:p>
      </dgm:t>
    </dgm:pt>
    <dgm:pt modelId="{02D7A50C-16AC-42CC-8574-6781B1B283DE}" type="pres">
      <dgm:prSet presAssocID="{39A3CB99-5C76-48BB-B2DC-4F6188C00B75}" presName="ThreeNodes_2" presStyleLbl="node1" presStyleIdx="1" presStyleCnt="3">
        <dgm:presLayoutVars>
          <dgm:bulletEnabled val="1"/>
        </dgm:presLayoutVars>
      </dgm:prSet>
      <dgm:spPr/>
      <dgm:t>
        <a:bodyPr/>
        <a:lstStyle/>
        <a:p>
          <a:endParaRPr lang="en-GB"/>
        </a:p>
      </dgm:t>
    </dgm:pt>
    <dgm:pt modelId="{FB41B334-90D6-44A1-AEE5-E15B8AE086B9}" type="pres">
      <dgm:prSet presAssocID="{39A3CB99-5C76-48BB-B2DC-4F6188C00B75}" presName="ThreeNodes_3" presStyleLbl="node1" presStyleIdx="2" presStyleCnt="3">
        <dgm:presLayoutVars>
          <dgm:bulletEnabled val="1"/>
        </dgm:presLayoutVars>
      </dgm:prSet>
      <dgm:spPr/>
      <dgm:t>
        <a:bodyPr/>
        <a:lstStyle/>
        <a:p>
          <a:endParaRPr lang="en-GB"/>
        </a:p>
      </dgm:t>
    </dgm:pt>
    <dgm:pt modelId="{1A621363-044B-4675-8409-9EF62038F874}" type="pres">
      <dgm:prSet presAssocID="{39A3CB99-5C76-48BB-B2DC-4F6188C00B75}" presName="ThreeConn_1-2" presStyleLbl="fgAccFollowNode1" presStyleIdx="0" presStyleCnt="2">
        <dgm:presLayoutVars>
          <dgm:bulletEnabled val="1"/>
        </dgm:presLayoutVars>
      </dgm:prSet>
      <dgm:spPr/>
      <dgm:t>
        <a:bodyPr/>
        <a:lstStyle/>
        <a:p>
          <a:endParaRPr lang="en-GB"/>
        </a:p>
      </dgm:t>
    </dgm:pt>
    <dgm:pt modelId="{89B81A36-6B63-4E0D-A9D1-E06CE54ED7BA}" type="pres">
      <dgm:prSet presAssocID="{39A3CB99-5C76-48BB-B2DC-4F6188C00B75}" presName="ThreeConn_2-3" presStyleLbl="fgAccFollowNode1" presStyleIdx="1" presStyleCnt="2">
        <dgm:presLayoutVars>
          <dgm:bulletEnabled val="1"/>
        </dgm:presLayoutVars>
      </dgm:prSet>
      <dgm:spPr/>
      <dgm:t>
        <a:bodyPr/>
        <a:lstStyle/>
        <a:p>
          <a:endParaRPr lang="en-GB"/>
        </a:p>
      </dgm:t>
    </dgm:pt>
    <dgm:pt modelId="{9BE21E42-1D95-420E-8B17-EF77B02B5298}" type="pres">
      <dgm:prSet presAssocID="{39A3CB99-5C76-48BB-B2DC-4F6188C00B75}" presName="ThreeNodes_1_text" presStyleLbl="node1" presStyleIdx="2" presStyleCnt="3">
        <dgm:presLayoutVars>
          <dgm:bulletEnabled val="1"/>
        </dgm:presLayoutVars>
      </dgm:prSet>
      <dgm:spPr/>
      <dgm:t>
        <a:bodyPr/>
        <a:lstStyle/>
        <a:p>
          <a:endParaRPr lang="en-GB"/>
        </a:p>
      </dgm:t>
    </dgm:pt>
    <dgm:pt modelId="{37BDEF25-07A9-44AD-A53A-C29D19E7E4FB}" type="pres">
      <dgm:prSet presAssocID="{39A3CB99-5C76-48BB-B2DC-4F6188C00B75}" presName="ThreeNodes_2_text" presStyleLbl="node1" presStyleIdx="2" presStyleCnt="3">
        <dgm:presLayoutVars>
          <dgm:bulletEnabled val="1"/>
        </dgm:presLayoutVars>
      </dgm:prSet>
      <dgm:spPr/>
      <dgm:t>
        <a:bodyPr/>
        <a:lstStyle/>
        <a:p>
          <a:endParaRPr lang="en-GB"/>
        </a:p>
      </dgm:t>
    </dgm:pt>
    <dgm:pt modelId="{FC8001D8-B93F-4550-ABE2-FB229BD1DF9F}" type="pres">
      <dgm:prSet presAssocID="{39A3CB99-5C76-48BB-B2DC-4F6188C00B75}" presName="ThreeNodes_3_text" presStyleLbl="node1" presStyleIdx="2" presStyleCnt="3">
        <dgm:presLayoutVars>
          <dgm:bulletEnabled val="1"/>
        </dgm:presLayoutVars>
      </dgm:prSet>
      <dgm:spPr/>
      <dgm:t>
        <a:bodyPr/>
        <a:lstStyle/>
        <a:p>
          <a:endParaRPr lang="en-GB"/>
        </a:p>
      </dgm:t>
    </dgm:pt>
  </dgm:ptLst>
  <dgm:cxnLst>
    <dgm:cxn modelId="{B1399C51-8722-4A47-99E0-E5F136523355}" type="presOf" srcId="{63B96DA3-5902-47F6-9827-65721FA3C11D}" destId="{FB41B334-90D6-44A1-AEE5-E15B8AE086B9}" srcOrd="0" destOrd="0" presId="urn:microsoft.com/office/officeart/2005/8/layout/vProcess5"/>
    <dgm:cxn modelId="{2C323C95-A923-4988-8C80-A3843E30C09A}" type="presOf" srcId="{CE57B5CE-5900-497E-82BE-398FFAD8AD8A}" destId="{B65C8362-A4B7-4ED8-920A-BB48032E66A8}" srcOrd="0" destOrd="0" presId="urn:microsoft.com/office/officeart/2005/8/layout/vProcess5"/>
    <dgm:cxn modelId="{2993AEE0-56BF-4FF9-B2EC-AC4B6FA638FB}" type="presOf" srcId="{63B96DA3-5902-47F6-9827-65721FA3C11D}" destId="{FC8001D8-B93F-4550-ABE2-FB229BD1DF9F}" srcOrd="1" destOrd="0" presId="urn:microsoft.com/office/officeart/2005/8/layout/vProcess5"/>
    <dgm:cxn modelId="{20BBDDDC-A164-41AE-A674-6497D493D9B7}" srcId="{39A3CB99-5C76-48BB-B2DC-4F6188C00B75}" destId="{CE57B5CE-5900-497E-82BE-398FFAD8AD8A}" srcOrd="0" destOrd="0" parTransId="{79DDD142-EFDC-4BED-8CB2-7920425A1F3A}" sibTransId="{1E967FD6-1235-4D52-91E9-846CD74F57ED}"/>
    <dgm:cxn modelId="{3326F073-9063-4C51-9E38-886A019FD806}" type="presOf" srcId="{39A3CB99-5C76-48BB-B2DC-4F6188C00B75}" destId="{C8940246-C6D3-4D7D-A00C-CF77B29B55C9}" srcOrd="0" destOrd="0" presId="urn:microsoft.com/office/officeart/2005/8/layout/vProcess5"/>
    <dgm:cxn modelId="{0D46A3DC-A109-49C2-8099-CB5DC85D33B5}" srcId="{39A3CB99-5C76-48BB-B2DC-4F6188C00B75}" destId="{63B96DA3-5902-47F6-9827-65721FA3C11D}" srcOrd="2" destOrd="0" parTransId="{C8340363-A0FB-48F8-B8AE-496489D0133B}" sibTransId="{E8544CF7-4270-40D9-9817-89C0F4C711CD}"/>
    <dgm:cxn modelId="{D41E2D15-5D13-41FE-8387-1D5BB1C04644}" type="presOf" srcId="{CE57B5CE-5900-497E-82BE-398FFAD8AD8A}" destId="{9BE21E42-1D95-420E-8B17-EF77B02B5298}" srcOrd="1" destOrd="0" presId="urn:microsoft.com/office/officeart/2005/8/layout/vProcess5"/>
    <dgm:cxn modelId="{828F5E82-38FB-4EAD-A73C-CDE259BD8B76}" type="presOf" srcId="{5BF2F460-D212-496D-837A-3103EBFCD88E}" destId="{02D7A50C-16AC-42CC-8574-6781B1B283DE}" srcOrd="0" destOrd="0" presId="urn:microsoft.com/office/officeart/2005/8/layout/vProcess5"/>
    <dgm:cxn modelId="{EE5200C0-C3ED-4F6E-8C0F-424ED7307226}" type="presOf" srcId="{1E967FD6-1235-4D52-91E9-846CD74F57ED}" destId="{1A621363-044B-4675-8409-9EF62038F874}" srcOrd="0" destOrd="0" presId="urn:microsoft.com/office/officeart/2005/8/layout/vProcess5"/>
    <dgm:cxn modelId="{78B79E6A-701D-41F5-BE95-054EECF3DD15}" srcId="{39A3CB99-5C76-48BB-B2DC-4F6188C00B75}" destId="{5BF2F460-D212-496D-837A-3103EBFCD88E}" srcOrd="1" destOrd="0" parTransId="{4EFF81E7-76F7-4FC2-891A-A2B3179A0377}" sibTransId="{8D7A5B25-6138-4005-B91C-53B57A7F0DF5}"/>
    <dgm:cxn modelId="{EA742E76-7FD5-4C40-ACC8-ED87E60BA77E}" type="presOf" srcId="{5BF2F460-D212-496D-837A-3103EBFCD88E}" destId="{37BDEF25-07A9-44AD-A53A-C29D19E7E4FB}" srcOrd="1" destOrd="0" presId="urn:microsoft.com/office/officeart/2005/8/layout/vProcess5"/>
    <dgm:cxn modelId="{EF2D50FC-6DCE-476B-AF78-AA92AEFC694E}" type="presOf" srcId="{8D7A5B25-6138-4005-B91C-53B57A7F0DF5}" destId="{89B81A36-6B63-4E0D-A9D1-E06CE54ED7BA}" srcOrd="0" destOrd="0" presId="urn:microsoft.com/office/officeart/2005/8/layout/vProcess5"/>
    <dgm:cxn modelId="{EDFE734D-C0E8-4C4D-92C6-5735B2828910}" type="presParOf" srcId="{C8940246-C6D3-4D7D-A00C-CF77B29B55C9}" destId="{D6D630D9-02CE-44E9-B0CE-F1FAC0DB938B}" srcOrd="0" destOrd="0" presId="urn:microsoft.com/office/officeart/2005/8/layout/vProcess5"/>
    <dgm:cxn modelId="{830ED12D-7661-4CA2-B9FB-5FC58BED03DE}" type="presParOf" srcId="{C8940246-C6D3-4D7D-A00C-CF77B29B55C9}" destId="{B65C8362-A4B7-4ED8-920A-BB48032E66A8}" srcOrd="1" destOrd="0" presId="urn:microsoft.com/office/officeart/2005/8/layout/vProcess5"/>
    <dgm:cxn modelId="{20A1B0DC-D9A0-4C57-B27F-51FAD0F54478}" type="presParOf" srcId="{C8940246-C6D3-4D7D-A00C-CF77B29B55C9}" destId="{02D7A50C-16AC-42CC-8574-6781B1B283DE}" srcOrd="2" destOrd="0" presId="urn:microsoft.com/office/officeart/2005/8/layout/vProcess5"/>
    <dgm:cxn modelId="{9EF32E65-4675-475E-A754-D5BB1008FE1F}" type="presParOf" srcId="{C8940246-C6D3-4D7D-A00C-CF77B29B55C9}" destId="{FB41B334-90D6-44A1-AEE5-E15B8AE086B9}" srcOrd="3" destOrd="0" presId="urn:microsoft.com/office/officeart/2005/8/layout/vProcess5"/>
    <dgm:cxn modelId="{A7999E1D-081D-4003-B880-3B7F463EC1CE}" type="presParOf" srcId="{C8940246-C6D3-4D7D-A00C-CF77B29B55C9}" destId="{1A621363-044B-4675-8409-9EF62038F874}" srcOrd="4" destOrd="0" presId="urn:microsoft.com/office/officeart/2005/8/layout/vProcess5"/>
    <dgm:cxn modelId="{85CC18CA-14FF-4CAA-9598-D7DA9E7939D0}" type="presParOf" srcId="{C8940246-C6D3-4D7D-A00C-CF77B29B55C9}" destId="{89B81A36-6B63-4E0D-A9D1-E06CE54ED7BA}" srcOrd="5" destOrd="0" presId="urn:microsoft.com/office/officeart/2005/8/layout/vProcess5"/>
    <dgm:cxn modelId="{A931DFC3-CEB2-4F69-BC5F-9241869462AC}" type="presParOf" srcId="{C8940246-C6D3-4D7D-A00C-CF77B29B55C9}" destId="{9BE21E42-1D95-420E-8B17-EF77B02B5298}" srcOrd="6" destOrd="0" presId="urn:microsoft.com/office/officeart/2005/8/layout/vProcess5"/>
    <dgm:cxn modelId="{E6EDBF45-5276-4583-A0DD-36CE74632DF1}" type="presParOf" srcId="{C8940246-C6D3-4D7D-A00C-CF77B29B55C9}" destId="{37BDEF25-07A9-44AD-A53A-C29D19E7E4FB}" srcOrd="7" destOrd="0" presId="urn:microsoft.com/office/officeart/2005/8/layout/vProcess5"/>
    <dgm:cxn modelId="{5F24374D-E166-4E88-B9AA-0DF9A8B7031A}" type="presParOf" srcId="{C8940246-C6D3-4D7D-A00C-CF77B29B55C9}" destId="{FC8001D8-B93F-4550-ABE2-FB229BD1DF9F}"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9A3CB99-5C76-48BB-B2DC-4F6188C00B75}" type="doc">
      <dgm:prSet loTypeId="urn:microsoft.com/office/officeart/2005/8/layout/process2" loCatId="process" qsTypeId="urn:microsoft.com/office/officeart/2005/8/quickstyle/simple1" qsCatId="simple" csTypeId="urn:microsoft.com/office/officeart/2005/8/colors/accent1_2" csCatId="accent1" phldr="1"/>
      <dgm:spPr/>
      <dgm:t>
        <a:bodyPr/>
        <a:lstStyle/>
        <a:p>
          <a:endParaRPr lang="en-GB"/>
        </a:p>
      </dgm:t>
    </dgm:pt>
    <dgm:pt modelId="{CE57B5CE-5900-497E-82BE-398FFAD8AD8A}">
      <dgm:prSet phldrT="[Text]" custT="1">
        <dgm:style>
          <a:lnRef idx="2">
            <a:schemeClr val="accent1"/>
          </a:lnRef>
          <a:fillRef idx="1">
            <a:schemeClr val="lt1"/>
          </a:fillRef>
          <a:effectRef idx="0">
            <a:schemeClr val="accent1"/>
          </a:effectRef>
          <a:fontRef idx="minor">
            <a:schemeClr val="dk1"/>
          </a:fontRef>
        </dgm:style>
      </dgm:prSe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3200" dirty="0" smtClean="0">
              <a:solidFill>
                <a:srgbClr val="0070C0"/>
              </a:solidFill>
            </a:rPr>
            <a:t>Provide a normative reference point, against which to evaluate</a:t>
          </a:r>
        </a:p>
      </dgm:t>
    </dgm:pt>
    <dgm:pt modelId="{79DDD142-EFDC-4BED-8CB2-7920425A1F3A}" type="parTrans" cxnId="{20BBDDDC-A164-41AE-A674-6497D493D9B7}">
      <dgm:prSet/>
      <dgm:spPr/>
      <dgm:t>
        <a:bodyPr/>
        <a:lstStyle/>
        <a:p>
          <a:endParaRPr lang="en-GB" sz="3200"/>
        </a:p>
      </dgm:t>
    </dgm:pt>
    <dgm:pt modelId="{1E967FD6-1235-4D52-91E9-846CD74F57ED}" type="sibTrans" cxnId="{20BBDDDC-A164-41AE-A674-6497D493D9B7}">
      <dgm:prSet custT="1"/>
      <dgm:spPr/>
      <dgm:t>
        <a:bodyPr/>
        <a:lstStyle/>
        <a:p>
          <a:endParaRPr lang="en-GB" sz="3200"/>
        </a:p>
      </dgm:t>
    </dgm:pt>
    <dgm:pt modelId="{5BF2F460-D212-496D-837A-3103EBFCD88E}">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3200" dirty="0" smtClean="0">
              <a:solidFill>
                <a:srgbClr val="0070C0"/>
              </a:solidFill>
            </a:rPr>
            <a:t>Can help to break down humanitarian action into smaller components that are easier to assess</a:t>
          </a:r>
          <a:endParaRPr lang="en-GB" sz="3200" dirty="0">
            <a:solidFill>
              <a:srgbClr val="0070C0"/>
            </a:solidFill>
          </a:endParaRPr>
        </a:p>
      </dgm:t>
    </dgm:pt>
    <dgm:pt modelId="{4EFF81E7-76F7-4FC2-891A-A2B3179A0377}" type="parTrans" cxnId="{78B79E6A-701D-41F5-BE95-054EECF3DD15}">
      <dgm:prSet/>
      <dgm:spPr/>
      <dgm:t>
        <a:bodyPr/>
        <a:lstStyle/>
        <a:p>
          <a:endParaRPr lang="en-GB" sz="3200"/>
        </a:p>
      </dgm:t>
    </dgm:pt>
    <dgm:pt modelId="{8D7A5B25-6138-4005-B91C-53B57A7F0DF5}" type="sibTrans" cxnId="{78B79E6A-701D-41F5-BE95-054EECF3DD15}">
      <dgm:prSet custT="1"/>
      <dgm:spPr/>
      <dgm:t>
        <a:bodyPr/>
        <a:lstStyle/>
        <a:p>
          <a:endParaRPr lang="en-GB" sz="3200"/>
        </a:p>
      </dgm:t>
    </dgm:pt>
    <dgm:pt modelId="{63B96DA3-5902-47F6-9827-65721FA3C11D}">
      <dgm:prSet phldrT="[Text]" custT="1">
        <dgm:style>
          <a:lnRef idx="2">
            <a:schemeClr val="accent1"/>
          </a:lnRef>
          <a:fillRef idx="1">
            <a:schemeClr val="lt1"/>
          </a:fillRef>
          <a:effectRef idx="0">
            <a:schemeClr val="accent1"/>
          </a:effectRef>
          <a:fontRef idx="minor">
            <a:schemeClr val="dk1"/>
          </a:fontRef>
        </dgm:style>
      </dgm:prSet>
      <dgm:spPr/>
      <dgm:t>
        <a:bodyPr/>
        <a:lstStyle/>
        <a:p>
          <a:pPr algn="ctr">
            <a:spcAft>
              <a:spcPts val="0"/>
            </a:spcAft>
          </a:pPr>
          <a:r>
            <a:rPr lang="en-US" sz="3200" dirty="0" smtClean="0">
              <a:solidFill>
                <a:srgbClr val="0070C0"/>
              </a:solidFill>
            </a:rPr>
            <a:t>Most  widely used in evaluation are the Sphere Standards </a:t>
          </a:r>
        </a:p>
        <a:p>
          <a:pPr marL="719138" indent="0" algn="l">
            <a:spcAft>
              <a:spcPts val="0"/>
            </a:spcAft>
          </a:pPr>
          <a:r>
            <a:rPr lang="en-US" sz="3200" dirty="0" smtClean="0">
              <a:solidFill>
                <a:srgbClr val="0070C0"/>
              </a:solidFill>
            </a:rPr>
            <a:t>- Core standards  (People and Process)</a:t>
          </a:r>
        </a:p>
        <a:p>
          <a:pPr marL="719138" indent="0" algn="l">
            <a:spcAft>
              <a:spcPts val="0"/>
            </a:spcAft>
          </a:pPr>
          <a:r>
            <a:rPr lang="en-US" sz="3200" dirty="0" smtClean="0">
              <a:solidFill>
                <a:srgbClr val="0070C0"/>
              </a:solidFill>
            </a:rPr>
            <a:t>- Technical standards covering various sectors </a:t>
          </a:r>
          <a:endParaRPr lang="en-GB" sz="3200" dirty="0">
            <a:solidFill>
              <a:srgbClr val="0070C0"/>
            </a:solidFill>
          </a:endParaRPr>
        </a:p>
      </dgm:t>
    </dgm:pt>
    <dgm:pt modelId="{C8340363-A0FB-48F8-B8AE-496489D0133B}" type="parTrans" cxnId="{0D46A3DC-A109-49C2-8099-CB5DC85D33B5}">
      <dgm:prSet/>
      <dgm:spPr/>
      <dgm:t>
        <a:bodyPr/>
        <a:lstStyle/>
        <a:p>
          <a:endParaRPr lang="en-GB" sz="3200"/>
        </a:p>
      </dgm:t>
    </dgm:pt>
    <dgm:pt modelId="{E8544CF7-4270-40D9-9817-89C0F4C711CD}" type="sibTrans" cxnId="{0D46A3DC-A109-49C2-8099-CB5DC85D33B5}">
      <dgm:prSet/>
      <dgm:spPr/>
      <dgm:t>
        <a:bodyPr/>
        <a:lstStyle/>
        <a:p>
          <a:endParaRPr lang="en-GB" sz="3200"/>
        </a:p>
      </dgm:t>
    </dgm:pt>
    <dgm:pt modelId="{BAE6B357-97C6-4851-B9F3-0A98ACE40DF0}" type="pres">
      <dgm:prSet presAssocID="{39A3CB99-5C76-48BB-B2DC-4F6188C00B75}" presName="linearFlow" presStyleCnt="0">
        <dgm:presLayoutVars>
          <dgm:resizeHandles val="exact"/>
        </dgm:presLayoutVars>
      </dgm:prSet>
      <dgm:spPr/>
      <dgm:t>
        <a:bodyPr/>
        <a:lstStyle/>
        <a:p>
          <a:endParaRPr lang="en-GB"/>
        </a:p>
      </dgm:t>
    </dgm:pt>
    <dgm:pt modelId="{6F7B65DF-C4FA-4456-A5A7-E994DDAEE49B}" type="pres">
      <dgm:prSet presAssocID="{CE57B5CE-5900-497E-82BE-398FFAD8AD8A}" presName="node" presStyleLbl="node1" presStyleIdx="0" presStyleCnt="3" custScaleX="116075">
        <dgm:presLayoutVars>
          <dgm:bulletEnabled val="1"/>
        </dgm:presLayoutVars>
      </dgm:prSet>
      <dgm:spPr/>
      <dgm:t>
        <a:bodyPr/>
        <a:lstStyle/>
        <a:p>
          <a:endParaRPr lang="en-GB"/>
        </a:p>
      </dgm:t>
    </dgm:pt>
    <dgm:pt modelId="{D9CE68AD-C09C-4352-97F0-484BE85DCB23}" type="pres">
      <dgm:prSet presAssocID="{1E967FD6-1235-4D52-91E9-846CD74F57ED}" presName="sibTrans" presStyleLbl="sibTrans2D1" presStyleIdx="0" presStyleCnt="2"/>
      <dgm:spPr/>
      <dgm:t>
        <a:bodyPr/>
        <a:lstStyle/>
        <a:p>
          <a:endParaRPr lang="en-GB"/>
        </a:p>
      </dgm:t>
    </dgm:pt>
    <dgm:pt modelId="{6C872C6E-D64F-4881-A29D-1A86733AFC30}" type="pres">
      <dgm:prSet presAssocID="{1E967FD6-1235-4D52-91E9-846CD74F57ED}" presName="connectorText" presStyleLbl="sibTrans2D1" presStyleIdx="0" presStyleCnt="2"/>
      <dgm:spPr/>
      <dgm:t>
        <a:bodyPr/>
        <a:lstStyle/>
        <a:p>
          <a:endParaRPr lang="en-GB"/>
        </a:p>
      </dgm:t>
    </dgm:pt>
    <dgm:pt modelId="{72BE21A5-E6E0-4122-9940-820C4356DCA9}" type="pres">
      <dgm:prSet presAssocID="{5BF2F460-D212-496D-837A-3103EBFCD88E}" presName="node" presStyleLbl="node1" presStyleIdx="1" presStyleCnt="3" custScaleX="134165">
        <dgm:presLayoutVars>
          <dgm:bulletEnabled val="1"/>
        </dgm:presLayoutVars>
      </dgm:prSet>
      <dgm:spPr/>
      <dgm:t>
        <a:bodyPr/>
        <a:lstStyle/>
        <a:p>
          <a:endParaRPr lang="en-GB"/>
        </a:p>
      </dgm:t>
    </dgm:pt>
    <dgm:pt modelId="{E232F2F7-3DBF-4C45-8456-82D71C8DD915}" type="pres">
      <dgm:prSet presAssocID="{8D7A5B25-6138-4005-B91C-53B57A7F0DF5}" presName="sibTrans" presStyleLbl="sibTrans2D1" presStyleIdx="1" presStyleCnt="2"/>
      <dgm:spPr/>
      <dgm:t>
        <a:bodyPr/>
        <a:lstStyle/>
        <a:p>
          <a:endParaRPr lang="en-GB"/>
        </a:p>
      </dgm:t>
    </dgm:pt>
    <dgm:pt modelId="{76B8DC8E-4B09-4FC3-8E14-AE3BCDA4650D}" type="pres">
      <dgm:prSet presAssocID="{8D7A5B25-6138-4005-B91C-53B57A7F0DF5}" presName="connectorText" presStyleLbl="sibTrans2D1" presStyleIdx="1" presStyleCnt="2"/>
      <dgm:spPr/>
      <dgm:t>
        <a:bodyPr/>
        <a:lstStyle/>
        <a:p>
          <a:endParaRPr lang="en-GB"/>
        </a:p>
      </dgm:t>
    </dgm:pt>
    <dgm:pt modelId="{5D51BB27-D5AC-4FD5-8D2C-EBE013545834}" type="pres">
      <dgm:prSet presAssocID="{63B96DA3-5902-47F6-9827-65721FA3C11D}" presName="node" presStyleLbl="node1" presStyleIdx="2" presStyleCnt="3" custScaleX="181951">
        <dgm:presLayoutVars>
          <dgm:bulletEnabled val="1"/>
        </dgm:presLayoutVars>
      </dgm:prSet>
      <dgm:spPr/>
      <dgm:t>
        <a:bodyPr/>
        <a:lstStyle/>
        <a:p>
          <a:endParaRPr lang="en-GB"/>
        </a:p>
      </dgm:t>
    </dgm:pt>
  </dgm:ptLst>
  <dgm:cxnLst>
    <dgm:cxn modelId="{AFF3AA44-F7E7-4517-AE3D-3004EF1B7B53}" type="presOf" srcId="{63B96DA3-5902-47F6-9827-65721FA3C11D}" destId="{5D51BB27-D5AC-4FD5-8D2C-EBE013545834}" srcOrd="0" destOrd="0" presId="urn:microsoft.com/office/officeart/2005/8/layout/process2"/>
    <dgm:cxn modelId="{45B71308-833C-4FFA-93DA-DA4D25CD2B27}" type="presOf" srcId="{39A3CB99-5C76-48BB-B2DC-4F6188C00B75}" destId="{BAE6B357-97C6-4851-B9F3-0A98ACE40DF0}" srcOrd="0" destOrd="0" presId="urn:microsoft.com/office/officeart/2005/8/layout/process2"/>
    <dgm:cxn modelId="{5289B3BF-B87D-4318-B39C-A07D4F2EB42D}" type="presOf" srcId="{1E967FD6-1235-4D52-91E9-846CD74F57ED}" destId="{6C872C6E-D64F-4881-A29D-1A86733AFC30}" srcOrd="1" destOrd="0" presId="urn:microsoft.com/office/officeart/2005/8/layout/process2"/>
    <dgm:cxn modelId="{25AE63CA-B76A-48D8-AA0E-5392599B69B7}" type="presOf" srcId="{1E967FD6-1235-4D52-91E9-846CD74F57ED}" destId="{D9CE68AD-C09C-4352-97F0-484BE85DCB23}" srcOrd="0" destOrd="0" presId="urn:microsoft.com/office/officeart/2005/8/layout/process2"/>
    <dgm:cxn modelId="{C7115786-E402-4FC1-8B5A-3AB03A30AD32}" type="presOf" srcId="{8D7A5B25-6138-4005-B91C-53B57A7F0DF5}" destId="{76B8DC8E-4B09-4FC3-8E14-AE3BCDA4650D}" srcOrd="1" destOrd="0" presId="urn:microsoft.com/office/officeart/2005/8/layout/process2"/>
    <dgm:cxn modelId="{C4ADE6E8-3C52-4406-97E2-4ED894973B59}" type="presOf" srcId="{5BF2F460-D212-496D-837A-3103EBFCD88E}" destId="{72BE21A5-E6E0-4122-9940-820C4356DCA9}" srcOrd="0" destOrd="0" presId="urn:microsoft.com/office/officeart/2005/8/layout/process2"/>
    <dgm:cxn modelId="{C99F7765-83BD-4E29-B441-85621AB5AFB8}" type="presOf" srcId="{8D7A5B25-6138-4005-B91C-53B57A7F0DF5}" destId="{E232F2F7-3DBF-4C45-8456-82D71C8DD915}" srcOrd="0" destOrd="0" presId="urn:microsoft.com/office/officeart/2005/8/layout/process2"/>
    <dgm:cxn modelId="{C816BE84-88C0-4CCE-B806-4E9C8F09614E}" type="presOf" srcId="{CE57B5CE-5900-497E-82BE-398FFAD8AD8A}" destId="{6F7B65DF-C4FA-4456-A5A7-E994DDAEE49B}" srcOrd="0" destOrd="0" presId="urn:microsoft.com/office/officeart/2005/8/layout/process2"/>
    <dgm:cxn modelId="{20BBDDDC-A164-41AE-A674-6497D493D9B7}" srcId="{39A3CB99-5C76-48BB-B2DC-4F6188C00B75}" destId="{CE57B5CE-5900-497E-82BE-398FFAD8AD8A}" srcOrd="0" destOrd="0" parTransId="{79DDD142-EFDC-4BED-8CB2-7920425A1F3A}" sibTransId="{1E967FD6-1235-4D52-91E9-846CD74F57ED}"/>
    <dgm:cxn modelId="{0D46A3DC-A109-49C2-8099-CB5DC85D33B5}" srcId="{39A3CB99-5C76-48BB-B2DC-4F6188C00B75}" destId="{63B96DA3-5902-47F6-9827-65721FA3C11D}" srcOrd="2" destOrd="0" parTransId="{C8340363-A0FB-48F8-B8AE-496489D0133B}" sibTransId="{E8544CF7-4270-40D9-9817-89C0F4C711CD}"/>
    <dgm:cxn modelId="{78B79E6A-701D-41F5-BE95-054EECF3DD15}" srcId="{39A3CB99-5C76-48BB-B2DC-4F6188C00B75}" destId="{5BF2F460-D212-496D-837A-3103EBFCD88E}" srcOrd="1" destOrd="0" parTransId="{4EFF81E7-76F7-4FC2-891A-A2B3179A0377}" sibTransId="{8D7A5B25-6138-4005-B91C-53B57A7F0DF5}"/>
    <dgm:cxn modelId="{0F1122D1-C1C9-4659-AED7-53C5ECD5776A}" type="presParOf" srcId="{BAE6B357-97C6-4851-B9F3-0A98ACE40DF0}" destId="{6F7B65DF-C4FA-4456-A5A7-E994DDAEE49B}" srcOrd="0" destOrd="0" presId="urn:microsoft.com/office/officeart/2005/8/layout/process2"/>
    <dgm:cxn modelId="{E04EBCEE-CF89-475C-84E4-5EE7A02877CE}" type="presParOf" srcId="{BAE6B357-97C6-4851-B9F3-0A98ACE40DF0}" destId="{D9CE68AD-C09C-4352-97F0-484BE85DCB23}" srcOrd="1" destOrd="0" presId="urn:microsoft.com/office/officeart/2005/8/layout/process2"/>
    <dgm:cxn modelId="{A96C4257-E4DB-4EB5-AB97-08DB4B7B6BBA}" type="presParOf" srcId="{D9CE68AD-C09C-4352-97F0-484BE85DCB23}" destId="{6C872C6E-D64F-4881-A29D-1A86733AFC30}" srcOrd="0" destOrd="0" presId="urn:microsoft.com/office/officeart/2005/8/layout/process2"/>
    <dgm:cxn modelId="{8014730E-5ADB-4130-A853-25FEF9A798C9}" type="presParOf" srcId="{BAE6B357-97C6-4851-B9F3-0A98ACE40DF0}" destId="{72BE21A5-E6E0-4122-9940-820C4356DCA9}" srcOrd="2" destOrd="0" presId="urn:microsoft.com/office/officeart/2005/8/layout/process2"/>
    <dgm:cxn modelId="{69BF8C03-492C-4A8C-8A0B-984BB524CB19}" type="presParOf" srcId="{BAE6B357-97C6-4851-B9F3-0A98ACE40DF0}" destId="{E232F2F7-3DBF-4C45-8456-82D71C8DD915}" srcOrd="3" destOrd="0" presId="urn:microsoft.com/office/officeart/2005/8/layout/process2"/>
    <dgm:cxn modelId="{F71BBA2D-F61D-43E9-A3C9-E4F7152E8913}" type="presParOf" srcId="{E232F2F7-3DBF-4C45-8456-82D71C8DD915}" destId="{76B8DC8E-4B09-4FC3-8E14-AE3BCDA4650D}" srcOrd="0" destOrd="0" presId="urn:microsoft.com/office/officeart/2005/8/layout/process2"/>
    <dgm:cxn modelId="{D621049F-6636-4A25-8EC3-36D2E622FD17}" type="presParOf" srcId="{BAE6B357-97C6-4851-B9F3-0A98ACE40DF0}" destId="{5D51BB27-D5AC-4FD5-8D2C-EBE013545834}" srcOrd="4"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A6E605-8884-4055-81C3-0BD6F23A5DF4}">
      <dsp:nvSpPr>
        <dsp:cNvPr id="0" name=""/>
        <dsp:cNvSpPr/>
      </dsp:nvSpPr>
      <dsp:spPr>
        <a:xfrm>
          <a:off x="146091" y="747"/>
          <a:ext cx="1947063" cy="2555520"/>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ts val="0"/>
            </a:spcAft>
          </a:pPr>
          <a:r>
            <a:rPr lang="en-US" sz="2800" kern="1200" dirty="0" smtClean="0"/>
            <a:t>Natural  disasters  </a:t>
          </a:r>
        </a:p>
        <a:p>
          <a:pPr lvl="0" algn="ctr" defTabSz="1244600">
            <a:lnSpc>
              <a:spcPct val="90000"/>
            </a:lnSpc>
            <a:spcBef>
              <a:spcPct val="0"/>
            </a:spcBef>
            <a:spcAft>
              <a:spcPts val="0"/>
            </a:spcAft>
          </a:pPr>
          <a:r>
            <a:rPr lang="en-US" sz="2800" kern="1200" dirty="0" smtClean="0"/>
            <a:t>&amp; </a:t>
          </a:r>
        </a:p>
        <a:p>
          <a:pPr lvl="0" algn="ctr" defTabSz="1244600">
            <a:lnSpc>
              <a:spcPct val="90000"/>
            </a:lnSpc>
            <a:spcBef>
              <a:spcPct val="0"/>
            </a:spcBef>
            <a:spcAft>
              <a:spcPts val="0"/>
            </a:spcAft>
          </a:pPr>
          <a:r>
            <a:rPr lang="en-US" sz="2800" kern="1200" dirty="0" smtClean="0"/>
            <a:t>human induced crises</a:t>
          </a:r>
          <a:endParaRPr lang="en-US" sz="2800" kern="1200" dirty="0"/>
        </a:p>
      </dsp:txBody>
      <dsp:txXfrm>
        <a:off x="203119" y="57775"/>
        <a:ext cx="1833007" cy="2441464"/>
      </dsp:txXfrm>
    </dsp:sp>
    <dsp:sp modelId="{2B2A154E-C361-434D-8603-F6E830867CAE}">
      <dsp:nvSpPr>
        <dsp:cNvPr id="0" name=""/>
        <dsp:cNvSpPr/>
      </dsp:nvSpPr>
      <dsp:spPr>
        <a:xfrm>
          <a:off x="340798" y="2556268"/>
          <a:ext cx="367434" cy="885972"/>
        </a:xfrm>
        <a:custGeom>
          <a:avLst/>
          <a:gdLst/>
          <a:ahLst/>
          <a:cxnLst/>
          <a:rect l="0" t="0" r="0" b="0"/>
          <a:pathLst>
            <a:path>
              <a:moveTo>
                <a:pt x="0" y="0"/>
              </a:moveTo>
              <a:lnTo>
                <a:pt x="0" y="885972"/>
              </a:lnTo>
              <a:lnTo>
                <a:pt x="367434" y="885972"/>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144E04B-32F3-4AA3-B203-26A6396827B6}">
      <dsp:nvSpPr>
        <dsp:cNvPr id="0" name=""/>
        <dsp:cNvSpPr/>
      </dsp:nvSpPr>
      <dsp:spPr>
        <a:xfrm>
          <a:off x="708232" y="2715129"/>
          <a:ext cx="2003668" cy="1454222"/>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2800" kern="1200" dirty="0" smtClean="0">
              <a:solidFill>
                <a:srgbClr val="0070C0"/>
              </a:solidFill>
            </a:rPr>
            <a:t>Tsunami </a:t>
          </a:r>
        </a:p>
        <a:p>
          <a:pPr marL="0" marR="0" lvl="0" indent="0" algn="ctr" defTabSz="914400" eaLnBrk="1" fontAlgn="auto" latinLnBrk="0" hangingPunct="1">
            <a:lnSpc>
              <a:spcPct val="100000"/>
            </a:lnSpc>
            <a:spcBef>
              <a:spcPct val="0"/>
            </a:spcBef>
            <a:spcAft>
              <a:spcPts val="0"/>
            </a:spcAft>
            <a:buClrTx/>
            <a:buSzTx/>
            <a:buFontTx/>
            <a:buNone/>
            <a:tabLst/>
            <a:defRPr/>
          </a:pPr>
          <a:r>
            <a:rPr lang="en-US" sz="2800" kern="1200" dirty="0" smtClean="0">
              <a:solidFill>
                <a:srgbClr val="0070C0"/>
              </a:solidFill>
            </a:rPr>
            <a:t>vs </a:t>
          </a:r>
        </a:p>
        <a:p>
          <a:pPr marL="0" marR="0" lvl="0" indent="0" algn="ctr" defTabSz="914400" eaLnBrk="1" fontAlgn="auto" latinLnBrk="0" hangingPunct="1">
            <a:lnSpc>
              <a:spcPct val="100000"/>
            </a:lnSpc>
            <a:spcBef>
              <a:spcPct val="0"/>
            </a:spcBef>
            <a:spcAft>
              <a:spcPts val="0"/>
            </a:spcAft>
            <a:buClrTx/>
            <a:buSzTx/>
            <a:buFontTx/>
            <a:buNone/>
            <a:tabLst/>
            <a:defRPr/>
          </a:pPr>
          <a:r>
            <a:rPr lang="en-US" sz="2800" kern="1200" dirty="0" smtClean="0">
              <a:solidFill>
                <a:srgbClr val="0070C0"/>
              </a:solidFill>
            </a:rPr>
            <a:t>Syria crisis</a:t>
          </a:r>
        </a:p>
      </dsp:txBody>
      <dsp:txXfrm>
        <a:off x="750825" y="2757722"/>
        <a:ext cx="1918482" cy="1369036"/>
      </dsp:txXfrm>
    </dsp:sp>
    <dsp:sp modelId="{4E84FCAD-3904-4DF0-AD89-49A3AE9337BB}">
      <dsp:nvSpPr>
        <dsp:cNvPr id="0" name=""/>
        <dsp:cNvSpPr/>
      </dsp:nvSpPr>
      <dsp:spPr>
        <a:xfrm>
          <a:off x="2682418" y="0"/>
          <a:ext cx="1947063" cy="1932392"/>
        </a:xfrm>
        <a:prstGeom prst="roundRect">
          <a:avLst>
            <a:gd name="adj" fmla="val 10000"/>
          </a:avLst>
        </a:prstGeom>
        <a:solidFill>
          <a:schemeClr val="accent4">
            <a:hueOff val="3465231"/>
            <a:satOff val="-15989"/>
            <a:lumOff val="58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endParaRPr lang="en-US" sz="2800" kern="1200" dirty="0" smtClean="0"/>
        </a:p>
        <a:p>
          <a:pPr lvl="0" algn="ctr" defTabSz="1244600">
            <a:lnSpc>
              <a:spcPct val="90000"/>
            </a:lnSpc>
            <a:spcBef>
              <a:spcPct val="0"/>
            </a:spcBef>
            <a:spcAft>
              <a:spcPct val="35000"/>
            </a:spcAft>
          </a:pPr>
          <a:endParaRPr lang="en-US" sz="2800" kern="1200" dirty="0" smtClean="0"/>
        </a:p>
        <a:p>
          <a:pPr lvl="0" algn="ctr" defTabSz="1244600">
            <a:lnSpc>
              <a:spcPct val="90000"/>
            </a:lnSpc>
            <a:spcBef>
              <a:spcPct val="0"/>
            </a:spcBef>
            <a:spcAft>
              <a:spcPct val="35000"/>
            </a:spcAft>
          </a:pPr>
          <a:endParaRPr lang="en-US" sz="2800" kern="1200" dirty="0" smtClean="0"/>
        </a:p>
        <a:p>
          <a:pPr lvl="0" algn="ctr" defTabSz="1244600">
            <a:lnSpc>
              <a:spcPct val="90000"/>
            </a:lnSpc>
            <a:spcBef>
              <a:spcPct val="0"/>
            </a:spcBef>
            <a:spcAft>
              <a:spcPct val="35000"/>
            </a:spcAft>
          </a:pPr>
          <a:r>
            <a:rPr lang="en-US" sz="2800" kern="1200" dirty="0" smtClean="0"/>
            <a:t>Sudden </a:t>
          </a:r>
        </a:p>
        <a:p>
          <a:pPr lvl="0" algn="ctr" defTabSz="1244600">
            <a:lnSpc>
              <a:spcPct val="90000"/>
            </a:lnSpc>
            <a:spcBef>
              <a:spcPct val="0"/>
            </a:spcBef>
            <a:spcAft>
              <a:spcPct val="35000"/>
            </a:spcAft>
          </a:pPr>
          <a:r>
            <a:rPr lang="en-US" sz="2800" kern="1200" dirty="0" smtClean="0"/>
            <a:t>&amp; </a:t>
          </a:r>
        </a:p>
        <a:p>
          <a:pPr lvl="0" algn="ctr" defTabSz="1244600">
            <a:lnSpc>
              <a:spcPct val="90000"/>
            </a:lnSpc>
            <a:spcBef>
              <a:spcPct val="0"/>
            </a:spcBef>
            <a:spcAft>
              <a:spcPct val="35000"/>
            </a:spcAft>
          </a:pPr>
          <a:r>
            <a:rPr lang="en-US" sz="2800" kern="1200" dirty="0" smtClean="0"/>
            <a:t>slow-onset</a:t>
          </a:r>
        </a:p>
        <a:p>
          <a:pPr lvl="0" algn="ctr" defTabSz="1244600">
            <a:lnSpc>
              <a:spcPct val="90000"/>
            </a:lnSpc>
            <a:spcBef>
              <a:spcPct val="0"/>
            </a:spcBef>
            <a:spcAft>
              <a:spcPct val="35000"/>
            </a:spcAft>
          </a:pPr>
          <a:endParaRPr lang="en-US" sz="2800" kern="1200" dirty="0" smtClean="0"/>
        </a:p>
        <a:p>
          <a:pPr lvl="0" algn="ctr" defTabSz="1244600">
            <a:lnSpc>
              <a:spcPct val="90000"/>
            </a:lnSpc>
            <a:spcBef>
              <a:spcPct val="0"/>
            </a:spcBef>
            <a:spcAft>
              <a:spcPct val="35000"/>
            </a:spcAft>
          </a:pPr>
          <a:endParaRPr lang="en-US" sz="2800" kern="1200" dirty="0" smtClean="0"/>
        </a:p>
        <a:p>
          <a:pPr lvl="0" algn="ctr" defTabSz="1244600">
            <a:lnSpc>
              <a:spcPct val="90000"/>
            </a:lnSpc>
            <a:spcBef>
              <a:spcPct val="0"/>
            </a:spcBef>
            <a:spcAft>
              <a:spcPct val="35000"/>
            </a:spcAft>
          </a:pPr>
          <a:endParaRPr lang="en-US" sz="2800" kern="1200" dirty="0"/>
        </a:p>
      </dsp:txBody>
      <dsp:txXfrm>
        <a:off x="2739016" y="56598"/>
        <a:ext cx="1833867" cy="1819196"/>
      </dsp:txXfrm>
    </dsp:sp>
    <dsp:sp modelId="{935F30FA-9A2B-4FB9-A5D4-24112BBB45BF}">
      <dsp:nvSpPr>
        <dsp:cNvPr id="0" name=""/>
        <dsp:cNvSpPr/>
      </dsp:nvSpPr>
      <dsp:spPr>
        <a:xfrm>
          <a:off x="2877124" y="1932392"/>
          <a:ext cx="218036" cy="970682"/>
        </a:xfrm>
        <a:custGeom>
          <a:avLst/>
          <a:gdLst/>
          <a:ahLst/>
          <a:cxnLst/>
          <a:rect l="0" t="0" r="0" b="0"/>
          <a:pathLst>
            <a:path>
              <a:moveTo>
                <a:pt x="0" y="0"/>
              </a:moveTo>
              <a:lnTo>
                <a:pt x="0" y="970682"/>
              </a:lnTo>
              <a:lnTo>
                <a:pt x="218036" y="970682"/>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AD22512-5584-44B4-9E5A-38A7FC6484D7}">
      <dsp:nvSpPr>
        <dsp:cNvPr id="0" name=""/>
        <dsp:cNvSpPr/>
      </dsp:nvSpPr>
      <dsp:spPr>
        <a:xfrm>
          <a:off x="3095160" y="2205378"/>
          <a:ext cx="1943652" cy="1395392"/>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3465231"/>
              <a:satOff val="-15989"/>
              <a:lumOff val="58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2800" kern="1200" dirty="0" smtClean="0">
              <a:solidFill>
                <a:srgbClr val="0070C0"/>
              </a:solidFill>
            </a:rPr>
            <a:t>Earthquake vs </a:t>
          </a:r>
        </a:p>
        <a:p>
          <a:pPr marL="0" marR="0" lvl="0" indent="0" algn="ctr" defTabSz="914400" eaLnBrk="1" fontAlgn="auto" latinLnBrk="0" hangingPunct="1">
            <a:lnSpc>
              <a:spcPct val="100000"/>
            </a:lnSpc>
            <a:spcBef>
              <a:spcPct val="0"/>
            </a:spcBef>
            <a:spcAft>
              <a:spcPts val="0"/>
            </a:spcAft>
            <a:buClrTx/>
            <a:buSzTx/>
            <a:buFontTx/>
            <a:buNone/>
            <a:tabLst/>
            <a:defRPr/>
          </a:pPr>
          <a:r>
            <a:rPr lang="en-US" sz="2800" kern="1200" dirty="0" smtClean="0">
              <a:solidFill>
                <a:srgbClr val="0070C0"/>
              </a:solidFill>
            </a:rPr>
            <a:t>drought</a:t>
          </a:r>
        </a:p>
        <a:p>
          <a:pPr marL="285750" lvl="0" indent="0" algn="ctr" defTabSz="2889250">
            <a:lnSpc>
              <a:spcPct val="90000"/>
            </a:lnSpc>
            <a:spcBef>
              <a:spcPct val="0"/>
            </a:spcBef>
            <a:spcAft>
              <a:spcPct val="15000"/>
            </a:spcAft>
            <a:buNone/>
          </a:pPr>
          <a:endParaRPr lang="en-GB" sz="1800" kern="1200" dirty="0"/>
        </a:p>
      </dsp:txBody>
      <dsp:txXfrm>
        <a:off x="3136030" y="2246248"/>
        <a:ext cx="1861912" cy="1313652"/>
      </dsp:txXfrm>
    </dsp:sp>
    <dsp:sp modelId="{8A34E254-3F03-433A-8D91-B86C6E9ADFE8}">
      <dsp:nvSpPr>
        <dsp:cNvPr id="0" name=""/>
        <dsp:cNvSpPr/>
      </dsp:nvSpPr>
      <dsp:spPr>
        <a:xfrm>
          <a:off x="5070355" y="747"/>
          <a:ext cx="1947063" cy="1900129"/>
        </a:xfrm>
        <a:prstGeom prst="roundRect">
          <a:avLst>
            <a:gd name="adj" fmla="val 10000"/>
          </a:avLst>
        </a:prstGeom>
        <a:solidFill>
          <a:schemeClr val="accent4">
            <a:hueOff val="6930461"/>
            <a:satOff val="-31979"/>
            <a:lumOff val="11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ct val="35000"/>
            </a:spcAft>
          </a:pPr>
          <a:endParaRPr lang="en-US" sz="2800" kern="1200" dirty="0" smtClean="0"/>
        </a:p>
        <a:p>
          <a:pPr lvl="0" algn="ctr" defTabSz="1244600">
            <a:lnSpc>
              <a:spcPct val="90000"/>
            </a:lnSpc>
            <a:spcBef>
              <a:spcPct val="0"/>
            </a:spcBef>
            <a:spcAft>
              <a:spcPct val="35000"/>
            </a:spcAft>
          </a:pPr>
          <a:r>
            <a:rPr lang="en-US" sz="2800" kern="1200" dirty="0" smtClean="0"/>
            <a:t>Short-term </a:t>
          </a:r>
        </a:p>
        <a:p>
          <a:pPr lvl="0" algn="ctr" defTabSz="1244600">
            <a:lnSpc>
              <a:spcPct val="90000"/>
            </a:lnSpc>
            <a:spcBef>
              <a:spcPct val="0"/>
            </a:spcBef>
            <a:spcAft>
              <a:spcPct val="35000"/>
            </a:spcAft>
          </a:pPr>
          <a:r>
            <a:rPr lang="en-US" sz="2800" kern="1200" dirty="0" smtClean="0"/>
            <a:t>&amp; </a:t>
          </a:r>
        </a:p>
        <a:p>
          <a:pPr lvl="0" algn="ctr" defTabSz="1244600">
            <a:lnSpc>
              <a:spcPct val="90000"/>
            </a:lnSpc>
            <a:spcBef>
              <a:spcPct val="0"/>
            </a:spcBef>
            <a:spcAft>
              <a:spcPct val="35000"/>
            </a:spcAft>
          </a:pPr>
          <a:r>
            <a:rPr lang="en-US" sz="2800" kern="1200" dirty="0" smtClean="0"/>
            <a:t>protracted</a:t>
          </a:r>
        </a:p>
        <a:p>
          <a:pPr lvl="0" algn="ctr" defTabSz="1244600">
            <a:lnSpc>
              <a:spcPct val="90000"/>
            </a:lnSpc>
            <a:spcBef>
              <a:spcPct val="0"/>
            </a:spcBef>
            <a:spcAft>
              <a:spcPct val="35000"/>
            </a:spcAft>
          </a:pPr>
          <a:endParaRPr lang="en-US" sz="2800" kern="1200" dirty="0"/>
        </a:p>
      </dsp:txBody>
      <dsp:txXfrm>
        <a:off x="5126008" y="56400"/>
        <a:ext cx="1835757" cy="1788823"/>
      </dsp:txXfrm>
    </dsp:sp>
    <dsp:sp modelId="{6D95F9D6-D96C-42C7-AD89-10344AA5558F}">
      <dsp:nvSpPr>
        <dsp:cNvPr id="0" name=""/>
        <dsp:cNvSpPr/>
      </dsp:nvSpPr>
      <dsp:spPr>
        <a:xfrm>
          <a:off x="5265061" y="1900877"/>
          <a:ext cx="497684" cy="1057596"/>
        </a:xfrm>
        <a:custGeom>
          <a:avLst/>
          <a:gdLst/>
          <a:ahLst/>
          <a:cxnLst/>
          <a:rect l="0" t="0" r="0" b="0"/>
          <a:pathLst>
            <a:path>
              <a:moveTo>
                <a:pt x="0" y="0"/>
              </a:moveTo>
              <a:lnTo>
                <a:pt x="0" y="1057596"/>
              </a:lnTo>
              <a:lnTo>
                <a:pt x="497684" y="1057596"/>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F4E6B2F-E787-4AFC-BF60-BAD65B5C71E7}">
      <dsp:nvSpPr>
        <dsp:cNvPr id="0" name=""/>
        <dsp:cNvSpPr/>
      </dsp:nvSpPr>
      <dsp:spPr>
        <a:xfrm>
          <a:off x="5762746" y="2259682"/>
          <a:ext cx="1557650" cy="1397582"/>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6930461"/>
              <a:satOff val="-31979"/>
              <a:lumOff val="117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2800" kern="1200" dirty="0" smtClean="0">
              <a:solidFill>
                <a:srgbClr val="0070C0"/>
              </a:solidFill>
            </a:rPr>
            <a:t>Floods </a:t>
          </a:r>
        </a:p>
        <a:p>
          <a:pPr marL="0" marR="0" lvl="0" indent="0" algn="ctr" defTabSz="914400" eaLnBrk="1" fontAlgn="auto" latinLnBrk="0" hangingPunct="1">
            <a:lnSpc>
              <a:spcPct val="100000"/>
            </a:lnSpc>
            <a:spcBef>
              <a:spcPct val="0"/>
            </a:spcBef>
            <a:spcAft>
              <a:spcPts val="0"/>
            </a:spcAft>
            <a:buClrTx/>
            <a:buSzTx/>
            <a:buFontTx/>
            <a:buNone/>
            <a:tabLst/>
            <a:defRPr/>
          </a:pPr>
          <a:r>
            <a:rPr lang="en-US" sz="2800" kern="1200" dirty="0" smtClean="0">
              <a:solidFill>
                <a:srgbClr val="0070C0"/>
              </a:solidFill>
            </a:rPr>
            <a:t>vs </a:t>
          </a:r>
        </a:p>
        <a:p>
          <a:pPr marL="0" marR="0" lvl="0" indent="0" algn="ctr" defTabSz="914400" eaLnBrk="1" fontAlgn="auto" latinLnBrk="0" hangingPunct="1">
            <a:lnSpc>
              <a:spcPct val="100000"/>
            </a:lnSpc>
            <a:spcBef>
              <a:spcPct val="0"/>
            </a:spcBef>
            <a:spcAft>
              <a:spcPts val="0"/>
            </a:spcAft>
            <a:buClrTx/>
            <a:buSzTx/>
            <a:buFontTx/>
            <a:buNone/>
            <a:tabLst/>
            <a:defRPr/>
          </a:pPr>
          <a:r>
            <a:rPr lang="en-US" sz="2800" kern="1200" dirty="0" smtClean="0">
              <a:solidFill>
                <a:srgbClr val="0070C0"/>
              </a:solidFill>
            </a:rPr>
            <a:t>Darfur</a:t>
          </a:r>
          <a:endParaRPr lang="en-GB" sz="2800" kern="1200" dirty="0">
            <a:solidFill>
              <a:srgbClr val="0070C0"/>
            </a:solidFill>
          </a:endParaRPr>
        </a:p>
      </dsp:txBody>
      <dsp:txXfrm>
        <a:off x="5803680" y="2300616"/>
        <a:ext cx="1475782" cy="1315714"/>
      </dsp:txXfrm>
    </dsp:sp>
    <dsp:sp modelId="{E119C517-E01C-4F70-A56E-EC1B84E65D37}">
      <dsp:nvSpPr>
        <dsp:cNvPr id="0" name=""/>
        <dsp:cNvSpPr/>
      </dsp:nvSpPr>
      <dsp:spPr>
        <a:xfrm>
          <a:off x="7504574" y="747"/>
          <a:ext cx="1947063" cy="1940190"/>
        </a:xfrm>
        <a:prstGeom prst="roundRect">
          <a:avLst>
            <a:gd name="adj" fmla="val 10000"/>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2800" kern="1200" dirty="0" smtClean="0"/>
            <a:t>Rural </a:t>
          </a:r>
        </a:p>
        <a:p>
          <a:pPr marL="0" marR="0" lvl="0" indent="0" algn="ctr" defTabSz="914400" eaLnBrk="1" fontAlgn="auto" latinLnBrk="0" hangingPunct="1">
            <a:lnSpc>
              <a:spcPct val="100000"/>
            </a:lnSpc>
            <a:spcBef>
              <a:spcPct val="0"/>
            </a:spcBef>
            <a:spcAft>
              <a:spcPts val="0"/>
            </a:spcAft>
            <a:buClrTx/>
            <a:buSzTx/>
            <a:buFontTx/>
            <a:buNone/>
            <a:tabLst/>
            <a:defRPr/>
          </a:pPr>
          <a:r>
            <a:rPr lang="en-US" sz="2800" kern="1200" dirty="0" smtClean="0"/>
            <a:t>&amp; </a:t>
          </a:r>
        </a:p>
        <a:p>
          <a:pPr marL="0" marR="0" lvl="0" indent="0" algn="ctr" defTabSz="914400" eaLnBrk="1" fontAlgn="auto" latinLnBrk="0" hangingPunct="1">
            <a:lnSpc>
              <a:spcPct val="100000"/>
            </a:lnSpc>
            <a:spcBef>
              <a:spcPct val="0"/>
            </a:spcBef>
            <a:spcAft>
              <a:spcPts val="0"/>
            </a:spcAft>
            <a:buClrTx/>
            <a:buSzTx/>
            <a:buFontTx/>
            <a:buNone/>
            <a:tabLst/>
            <a:defRPr/>
          </a:pPr>
          <a:r>
            <a:rPr lang="en-US" sz="2800" kern="1200" dirty="0" smtClean="0"/>
            <a:t>urban</a:t>
          </a:r>
        </a:p>
      </dsp:txBody>
      <dsp:txXfrm>
        <a:off x="7561400" y="57573"/>
        <a:ext cx="1833411" cy="1826538"/>
      </dsp:txXfrm>
    </dsp:sp>
    <dsp:sp modelId="{82BC725C-6998-4AE2-B4AC-BBE640E0DBE8}">
      <dsp:nvSpPr>
        <dsp:cNvPr id="0" name=""/>
        <dsp:cNvSpPr/>
      </dsp:nvSpPr>
      <dsp:spPr>
        <a:xfrm>
          <a:off x="7653560" y="1940938"/>
          <a:ext cx="91440" cy="1373276"/>
        </a:xfrm>
        <a:custGeom>
          <a:avLst/>
          <a:gdLst/>
          <a:ahLst/>
          <a:cxnLst/>
          <a:rect l="0" t="0" r="0" b="0"/>
          <a:pathLst>
            <a:path>
              <a:moveTo>
                <a:pt x="45720" y="0"/>
              </a:moveTo>
              <a:lnTo>
                <a:pt x="45720" y="1373276"/>
              </a:lnTo>
              <a:lnTo>
                <a:pt x="81327" y="1373276"/>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A47716D-63DF-4C09-9391-70DA31FB2023}">
      <dsp:nvSpPr>
        <dsp:cNvPr id="0" name=""/>
        <dsp:cNvSpPr/>
      </dsp:nvSpPr>
      <dsp:spPr>
        <a:xfrm>
          <a:off x="7734888" y="2185069"/>
          <a:ext cx="2708520" cy="2258291"/>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35560" rIns="53340" bIns="35560" numCol="1" spcCol="1270" anchor="ctr" anchorCtr="0">
          <a:noAutofit/>
        </a:bodyPr>
        <a:lstStyle/>
        <a:p>
          <a:pPr lvl="0" algn="ctr" defTabSz="1244600">
            <a:lnSpc>
              <a:spcPct val="90000"/>
            </a:lnSpc>
            <a:spcBef>
              <a:spcPct val="0"/>
            </a:spcBef>
            <a:spcAft>
              <a:spcPts val="0"/>
            </a:spcAft>
          </a:pPr>
          <a:r>
            <a:rPr lang="en-US" sz="2800" kern="1200" dirty="0" smtClean="0">
              <a:solidFill>
                <a:srgbClr val="0070C0"/>
              </a:solidFill>
            </a:rPr>
            <a:t>Earthquake in rural Pakistan </a:t>
          </a:r>
        </a:p>
        <a:p>
          <a:pPr lvl="0" algn="ctr" defTabSz="1244600">
            <a:lnSpc>
              <a:spcPct val="90000"/>
            </a:lnSpc>
            <a:spcBef>
              <a:spcPct val="0"/>
            </a:spcBef>
            <a:spcAft>
              <a:spcPts val="0"/>
            </a:spcAft>
          </a:pPr>
          <a:r>
            <a:rPr lang="en-US" sz="2800" kern="1200" dirty="0" smtClean="0">
              <a:solidFill>
                <a:srgbClr val="0070C0"/>
              </a:solidFill>
            </a:rPr>
            <a:t>vs </a:t>
          </a:r>
        </a:p>
        <a:p>
          <a:pPr lvl="0" algn="ctr" defTabSz="1244600">
            <a:lnSpc>
              <a:spcPct val="90000"/>
            </a:lnSpc>
            <a:spcBef>
              <a:spcPct val="0"/>
            </a:spcBef>
            <a:spcAft>
              <a:spcPts val="0"/>
            </a:spcAft>
          </a:pPr>
          <a:r>
            <a:rPr lang="en-US" sz="2800" kern="1200" dirty="0" smtClean="0">
              <a:solidFill>
                <a:srgbClr val="0070C0"/>
              </a:solidFill>
            </a:rPr>
            <a:t>Earthquake in Haiti</a:t>
          </a:r>
          <a:endParaRPr lang="en-GB" sz="2800" kern="1200" dirty="0">
            <a:solidFill>
              <a:srgbClr val="0070C0"/>
            </a:solidFill>
          </a:endParaRPr>
        </a:p>
      </dsp:txBody>
      <dsp:txXfrm>
        <a:off x="7801031" y="2251212"/>
        <a:ext cx="2576234" cy="21260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1246BB-EC8E-459C-B06B-9C6E85C97BE9}">
      <dsp:nvSpPr>
        <dsp:cNvPr id="0" name=""/>
        <dsp:cNvSpPr/>
      </dsp:nvSpPr>
      <dsp:spPr>
        <a:xfrm rot="16200000">
          <a:off x="1140994" y="-1140994"/>
          <a:ext cx="3260558" cy="5542548"/>
        </a:xfrm>
        <a:prstGeom prst="round1Rect">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endParaRPr lang="en-GB" sz="2600" b="1" kern="1200" dirty="0" smtClean="0"/>
        </a:p>
        <a:p>
          <a:pPr marL="0" marR="0" lvl="1" indent="0" algn="ctr" defTabSz="914400" eaLnBrk="1" fontAlgn="auto" latinLnBrk="0" hangingPunct="1">
            <a:lnSpc>
              <a:spcPct val="100000"/>
            </a:lnSpc>
            <a:spcBef>
              <a:spcPct val="0"/>
            </a:spcBef>
            <a:spcAft>
              <a:spcPts val="0"/>
            </a:spcAft>
            <a:buClrTx/>
            <a:buSzTx/>
            <a:buFontTx/>
            <a:buNone/>
            <a:tabLst/>
            <a:defRPr/>
          </a:pPr>
          <a:r>
            <a:rPr lang="en-GB" sz="2600" b="1" kern="1200" dirty="0" smtClean="0"/>
            <a:t>Humanity</a:t>
          </a:r>
          <a:endParaRPr lang="en-GB" sz="2600" kern="1200" dirty="0" smtClean="0"/>
        </a:p>
        <a:p>
          <a:pPr marL="0" marR="0" lvl="1" indent="0" algn="ctr" defTabSz="914400" eaLnBrk="1" fontAlgn="auto" latinLnBrk="0" hangingPunct="1">
            <a:lnSpc>
              <a:spcPct val="100000"/>
            </a:lnSpc>
            <a:spcBef>
              <a:spcPct val="0"/>
            </a:spcBef>
            <a:spcAft>
              <a:spcPts val="0"/>
            </a:spcAft>
            <a:buClrTx/>
            <a:buSzTx/>
            <a:buFontTx/>
            <a:buNone/>
            <a:tabLst/>
            <a:defRPr/>
          </a:pPr>
          <a:r>
            <a:rPr lang="en-GB" sz="2600" kern="1200" dirty="0" smtClean="0"/>
            <a:t>Human suffering must be addressed wherever found. The purpose of Humanitarian Action is to protect life and health and ensure respect for human beings</a:t>
          </a:r>
        </a:p>
        <a:p>
          <a:pPr algn="ctr" defTabSz="2889250">
            <a:lnSpc>
              <a:spcPct val="90000"/>
            </a:lnSpc>
            <a:spcBef>
              <a:spcPct val="0"/>
            </a:spcBef>
            <a:spcAft>
              <a:spcPct val="35000"/>
            </a:spcAft>
          </a:pPr>
          <a:endParaRPr lang="en-GB" sz="2600" kern="1200" dirty="0"/>
        </a:p>
      </dsp:txBody>
      <dsp:txXfrm rot="5400000">
        <a:off x="-1" y="1"/>
        <a:ext cx="5542548" cy="2445418"/>
      </dsp:txXfrm>
    </dsp:sp>
    <dsp:sp modelId="{9DD9BBE7-CB60-4511-A6B6-7DB807C1013F}">
      <dsp:nvSpPr>
        <dsp:cNvPr id="0" name=""/>
        <dsp:cNvSpPr/>
      </dsp:nvSpPr>
      <dsp:spPr>
        <a:xfrm>
          <a:off x="5542548" y="0"/>
          <a:ext cx="5542548" cy="3260558"/>
        </a:xfrm>
        <a:prstGeom prst="round1Rect">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r>
            <a:rPr lang="en-US" sz="2600" b="1" kern="1200" dirty="0" smtClean="0"/>
            <a:t>Neutrality </a:t>
          </a:r>
        </a:p>
        <a:p>
          <a:pPr marL="0" marR="0" lvl="1" indent="0" algn="ctr" defTabSz="914400" eaLnBrk="1" fontAlgn="auto" latinLnBrk="0" hangingPunct="1">
            <a:lnSpc>
              <a:spcPct val="100000"/>
            </a:lnSpc>
            <a:spcBef>
              <a:spcPct val="0"/>
            </a:spcBef>
            <a:spcAft>
              <a:spcPts val="0"/>
            </a:spcAft>
            <a:buClrTx/>
            <a:buSzTx/>
            <a:buFontTx/>
            <a:buNone/>
            <a:tabLst/>
            <a:defRPr/>
          </a:pPr>
          <a:r>
            <a:rPr lang="en-US" sz="2600" kern="1200" dirty="0" smtClean="0"/>
            <a:t>Humanitarian actors must not take sides in hostilities or engage in controversies of a political, racial, religious or ideological nature</a:t>
          </a:r>
        </a:p>
        <a:p>
          <a:pPr algn="ctr" defTabSz="844550">
            <a:lnSpc>
              <a:spcPct val="90000"/>
            </a:lnSpc>
            <a:spcBef>
              <a:spcPct val="0"/>
            </a:spcBef>
            <a:spcAft>
              <a:spcPct val="35000"/>
            </a:spcAft>
          </a:pPr>
          <a:endParaRPr lang="en-GB" sz="2600" kern="1200" dirty="0"/>
        </a:p>
      </dsp:txBody>
      <dsp:txXfrm>
        <a:off x="5542548" y="0"/>
        <a:ext cx="5542548" cy="2445418"/>
      </dsp:txXfrm>
    </dsp:sp>
    <dsp:sp modelId="{E5B869E0-0139-45B8-9561-9D74038629EE}">
      <dsp:nvSpPr>
        <dsp:cNvPr id="0" name=""/>
        <dsp:cNvSpPr/>
      </dsp:nvSpPr>
      <dsp:spPr>
        <a:xfrm rot="10800000">
          <a:off x="0" y="3260558"/>
          <a:ext cx="5542548" cy="3260558"/>
        </a:xfrm>
        <a:prstGeom prst="round1Rect">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marL="0" marR="0" lvl="1" indent="0" algn="ctr" defTabSz="914400" eaLnBrk="1" fontAlgn="auto" latinLnBrk="0" hangingPunct="1">
            <a:lnSpc>
              <a:spcPct val="100000"/>
            </a:lnSpc>
            <a:spcBef>
              <a:spcPct val="0"/>
            </a:spcBef>
            <a:spcAft>
              <a:spcPts val="0"/>
            </a:spcAft>
            <a:buClrTx/>
            <a:buSzTx/>
            <a:buFontTx/>
            <a:buNone/>
            <a:tabLst/>
            <a:defRPr/>
          </a:pPr>
          <a:r>
            <a:rPr lang="en-US" sz="2600" b="1" kern="1200" dirty="0" smtClean="0"/>
            <a:t>Impartiality</a:t>
          </a:r>
        </a:p>
        <a:p>
          <a:pPr marL="0" marR="0" lvl="1" indent="0" algn="ctr" defTabSz="914400" eaLnBrk="1" fontAlgn="auto" latinLnBrk="0" hangingPunct="1">
            <a:lnSpc>
              <a:spcPct val="100000"/>
            </a:lnSpc>
            <a:spcBef>
              <a:spcPct val="0"/>
            </a:spcBef>
            <a:spcAft>
              <a:spcPts val="0"/>
            </a:spcAft>
            <a:buClrTx/>
            <a:buSzTx/>
            <a:buFontTx/>
            <a:buNone/>
            <a:tabLst/>
            <a:defRPr/>
          </a:pPr>
          <a:r>
            <a:rPr lang="en-US" sz="2600" kern="1200" dirty="0" smtClean="0"/>
            <a:t>Humanitarian action must be carried out on the basis of need alone, giving priority to the most urgent cases of distress and making no distinctions on the basis of nationality, race, gender, religious belief class or political opinion</a:t>
          </a:r>
        </a:p>
        <a:p>
          <a:pPr marL="0" marR="0" lvl="1" indent="0" algn="ctr" defTabSz="914400" eaLnBrk="1" fontAlgn="auto" latinLnBrk="0" hangingPunct="1">
            <a:lnSpc>
              <a:spcPct val="100000"/>
            </a:lnSpc>
            <a:spcBef>
              <a:spcPct val="0"/>
            </a:spcBef>
            <a:spcAft>
              <a:spcPts val="0"/>
            </a:spcAft>
            <a:buClrTx/>
            <a:buSzTx/>
            <a:buFontTx/>
            <a:buNone/>
            <a:tabLst/>
            <a:defRPr/>
          </a:pPr>
          <a:endParaRPr lang="en-US" sz="2600" kern="1200" dirty="0" smtClean="0"/>
        </a:p>
        <a:p>
          <a:pPr algn="ctr" defTabSz="844550">
            <a:lnSpc>
              <a:spcPct val="90000"/>
            </a:lnSpc>
            <a:spcBef>
              <a:spcPct val="0"/>
            </a:spcBef>
            <a:spcAft>
              <a:spcPct val="35000"/>
            </a:spcAft>
          </a:pPr>
          <a:endParaRPr lang="en-GB" sz="2600" kern="1200" dirty="0"/>
        </a:p>
      </dsp:txBody>
      <dsp:txXfrm rot="10800000">
        <a:off x="0" y="4075698"/>
        <a:ext cx="5542548" cy="2445418"/>
      </dsp:txXfrm>
    </dsp:sp>
    <dsp:sp modelId="{D3AFCE14-F646-4CB2-B78C-1DBD9FB2865B}">
      <dsp:nvSpPr>
        <dsp:cNvPr id="0" name=""/>
        <dsp:cNvSpPr/>
      </dsp:nvSpPr>
      <dsp:spPr>
        <a:xfrm rot="5400000">
          <a:off x="6683542" y="2119563"/>
          <a:ext cx="3260558" cy="5542548"/>
        </a:xfrm>
        <a:prstGeom prst="round1Rect">
          <a:avLst/>
        </a:prstGeom>
        <a:solidFill>
          <a:schemeClr val="accent1">
            <a:shade val="50000"/>
            <a:hueOff val="167129"/>
            <a:satOff val="4478"/>
            <a:lumOff val="1972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en-US" sz="2600" b="1" kern="1200" dirty="0" smtClean="0"/>
            <a:t>Independence</a:t>
          </a:r>
        </a:p>
        <a:p>
          <a:pPr lvl="0" algn="ctr" defTabSz="1155700">
            <a:lnSpc>
              <a:spcPct val="90000"/>
            </a:lnSpc>
            <a:spcBef>
              <a:spcPct val="0"/>
            </a:spcBef>
            <a:spcAft>
              <a:spcPct val="35000"/>
            </a:spcAft>
          </a:pPr>
          <a:r>
            <a:rPr lang="en-US" sz="2600" b="1" kern="1200" dirty="0" smtClean="0"/>
            <a:t> </a:t>
          </a:r>
          <a:r>
            <a:rPr lang="en-US" sz="2600" b="0" kern="1200" dirty="0" smtClean="0"/>
            <a:t>H</a:t>
          </a:r>
          <a:r>
            <a:rPr lang="en-US" sz="2600" kern="1200" dirty="0" smtClean="0"/>
            <a:t>umanitarian action must be autonomous from the political, economic, military or other objectives that any actor may hold with regard to areas where humanitarian action is being implemented</a:t>
          </a:r>
        </a:p>
        <a:p>
          <a:pPr lvl="0" algn="ctr" defTabSz="1155700">
            <a:lnSpc>
              <a:spcPct val="90000"/>
            </a:lnSpc>
            <a:spcBef>
              <a:spcPct val="0"/>
            </a:spcBef>
            <a:spcAft>
              <a:spcPct val="35000"/>
            </a:spcAft>
          </a:pPr>
          <a:endParaRPr lang="en-GB" sz="2600" kern="1200" dirty="0"/>
        </a:p>
      </dsp:txBody>
      <dsp:txXfrm rot="-5400000">
        <a:off x="5542547" y="4075698"/>
        <a:ext cx="5542548" cy="2445418"/>
      </dsp:txXfrm>
    </dsp:sp>
    <dsp:sp modelId="{6A141474-52EA-4B07-AF60-E80A4834C7D6}">
      <dsp:nvSpPr>
        <dsp:cNvPr id="0" name=""/>
        <dsp:cNvSpPr/>
      </dsp:nvSpPr>
      <dsp:spPr>
        <a:xfrm>
          <a:off x="3896244" y="2108537"/>
          <a:ext cx="3325528" cy="1630279"/>
        </a:xfrm>
        <a:prstGeom prst="roundRect">
          <a:avLst/>
        </a:prstGeom>
        <a:solidFill>
          <a:schemeClr val="accent1">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b="1" kern="1200" dirty="0" smtClean="0">
              <a:solidFill>
                <a:srgbClr val="0070C0"/>
              </a:solidFill>
            </a:rPr>
            <a:t>Humanitarian</a:t>
          </a:r>
        </a:p>
        <a:p>
          <a:pPr lvl="0" algn="ctr" defTabSz="1155700">
            <a:lnSpc>
              <a:spcPct val="90000"/>
            </a:lnSpc>
            <a:spcBef>
              <a:spcPct val="0"/>
            </a:spcBef>
            <a:spcAft>
              <a:spcPct val="35000"/>
            </a:spcAft>
          </a:pPr>
          <a:r>
            <a:rPr lang="en-US" sz="2600" b="1" kern="1200" dirty="0" smtClean="0">
              <a:solidFill>
                <a:srgbClr val="0070C0"/>
              </a:solidFill>
            </a:rPr>
            <a:t>Principles</a:t>
          </a:r>
          <a:endParaRPr lang="en-GB" sz="2600" b="1" kern="1200" dirty="0">
            <a:solidFill>
              <a:srgbClr val="0070C0"/>
            </a:solidFill>
          </a:endParaRPr>
        </a:p>
      </dsp:txBody>
      <dsp:txXfrm>
        <a:off x="3975828" y="2188121"/>
        <a:ext cx="3166360" cy="147111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5C8362-A4B7-4ED8-920A-BB48032E66A8}">
      <dsp:nvSpPr>
        <dsp:cNvPr id="0" name=""/>
        <dsp:cNvSpPr/>
      </dsp:nvSpPr>
      <dsp:spPr>
        <a:xfrm>
          <a:off x="0" y="0"/>
          <a:ext cx="8336013" cy="1704340"/>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kern="1200" dirty="0" smtClean="0">
              <a:solidFill>
                <a:srgbClr val="0070C0"/>
              </a:solidFill>
            </a:rPr>
            <a:t>Adopted in 1965 by the Red Cross and Red Crescent Movement </a:t>
          </a:r>
          <a:endParaRPr lang="en-GB" sz="3200" kern="1200" dirty="0">
            <a:solidFill>
              <a:srgbClr val="0070C0"/>
            </a:solidFill>
          </a:endParaRPr>
        </a:p>
      </dsp:txBody>
      <dsp:txXfrm>
        <a:off x="49918" y="49918"/>
        <a:ext cx="6496898" cy="1604504"/>
      </dsp:txXfrm>
    </dsp:sp>
    <dsp:sp modelId="{02D7A50C-16AC-42CC-8574-6781B1B283DE}">
      <dsp:nvSpPr>
        <dsp:cNvPr id="0" name=""/>
        <dsp:cNvSpPr/>
      </dsp:nvSpPr>
      <dsp:spPr>
        <a:xfrm>
          <a:off x="735530" y="1988396"/>
          <a:ext cx="8336013" cy="1704340"/>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kern="1200" dirty="0" smtClean="0">
              <a:solidFill>
                <a:srgbClr val="0070C0"/>
              </a:solidFill>
            </a:rPr>
            <a:t>Neutrality, Impartiality and Humanity adopted by General Assembly in 1991</a:t>
          </a:r>
          <a:endParaRPr lang="en-GB" sz="3200" kern="1200" dirty="0">
            <a:solidFill>
              <a:srgbClr val="0070C0"/>
            </a:solidFill>
          </a:endParaRPr>
        </a:p>
      </dsp:txBody>
      <dsp:txXfrm>
        <a:off x="785448" y="2038314"/>
        <a:ext cx="6392825" cy="1604504"/>
      </dsp:txXfrm>
    </dsp:sp>
    <dsp:sp modelId="{FB41B334-90D6-44A1-AEE5-E15B8AE086B9}">
      <dsp:nvSpPr>
        <dsp:cNvPr id="0" name=""/>
        <dsp:cNvSpPr/>
      </dsp:nvSpPr>
      <dsp:spPr>
        <a:xfrm>
          <a:off x="1471061" y="3976793"/>
          <a:ext cx="8336013" cy="1704340"/>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kern="1200" dirty="0" smtClean="0">
              <a:solidFill>
                <a:srgbClr val="0070C0"/>
              </a:solidFill>
            </a:rPr>
            <a:t>Independence adopted by General Assembly in 2004</a:t>
          </a:r>
          <a:endParaRPr lang="en-GB" sz="3200" kern="1200" dirty="0">
            <a:solidFill>
              <a:srgbClr val="0070C0"/>
            </a:solidFill>
          </a:endParaRPr>
        </a:p>
      </dsp:txBody>
      <dsp:txXfrm>
        <a:off x="1520979" y="4026711"/>
        <a:ext cx="6392825" cy="1604504"/>
      </dsp:txXfrm>
    </dsp:sp>
    <dsp:sp modelId="{1A621363-044B-4675-8409-9EF62038F874}">
      <dsp:nvSpPr>
        <dsp:cNvPr id="0" name=""/>
        <dsp:cNvSpPr/>
      </dsp:nvSpPr>
      <dsp:spPr>
        <a:xfrm>
          <a:off x="7228192" y="1292457"/>
          <a:ext cx="1107821" cy="1107821"/>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en-GB" sz="3200" kern="1200"/>
        </a:p>
      </dsp:txBody>
      <dsp:txXfrm>
        <a:off x="7477452" y="1292457"/>
        <a:ext cx="609301" cy="833635"/>
      </dsp:txXfrm>
    </dsp:sp>
    <dsp:sp modelId="{89B81A36-6B63-4E0D-A9D1-E06CE54ED7BA}">
      <dsp:nvSpPr>
        <dsp:cNvPr id="0" name=""/>
        <dsp:cNvSpPr/>
      </dsp:nvSpPr>
      <dsp:spPr>
        <a:xfrm>
          <a:off x="7963723" y="3269492"/>
          <a:ext cx="1107821" cy="1107821"/>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en-GB" sz="3200" kern="1200"/>
        </a:p>
      </dsp:txBody>
      <dsp:txXfrm>
        <a:off x="8212983" y="3269492"/>
        <a:ext cx="609301" cy="83363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7B65DF-C4FA-4456-A5A7-E994DDAEE49B}">
      <dsp:nvSpPr>
        <dsp:cNvPr id="0" name=""/>
        <dsp:cNvSpPr/>
      </dsp:nvSpPr>
      <dsp:spPr>
        <a:xfrm>
          <a:off x="1911751" y="2773"/>
          <a:ext cx="6587936" cy="1418896"/>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121920" tIns="121920" rIns="121920" bIns="12192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3200" kern="1200" dirty="0" smtClean="0">
              <a:solidFill>
                <a:srgbClr val="0070C0"/>
              </a:solidFill>
            </a:rPr>
            <a:t>Provide a normative reference point, against which to evaluate</a:t>
          </a:r>
        </a:p>
      </dsp:txBody>
      <dsp:txXfrm>
        <a:off x="1953309" y="44331"/>
        <a:ext cx="6504820" cy="1335780"/>
      </dsp:txXfrm>
    </dsp:sp>
    <dsp:sp modelId="{D9CE68AD-C09C-4352-97F0-484BE85DCB23}">
      <dsp:nvSpPr>
        <dsp:cNvPr id="0" name=""/>
        <dsp:cNvSpPr/>
      </dsp:nvSpPr>
      <dsp:spPr>
        <a:xfrm rot="5400000">
          <a:off x="4939676" y="1457142"/>
          <a:ext cx="532086" cy="63850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endParaRPr lang="en-GB" sz="3200" kern="1200"/>
        </a:p>
      </dsp:txBody>
      <dsp:txXfrm rot="-5400000">
        <a:off x="5014169" y="1510350"/>
        <a:ext cx="383101" cy="372460"/>
      </dsp:txXfrm>
    </dsp:sp>
    <dsp:sp modelId="{72BE21A5-E6E0-4122-9940-820C4356DCA9}">
      <dsp:nvSpPr>
        <dsp:cNvPr id="0" name=""/>
        <dsp:cNvSpPr/>
      </dsp:nvSpPr>
      <dsp:spPr>
        <a:xfrm>
          <a:off x="1398395" y="2131118"/>
          <a:ext cx="7614649" cy="1418896"/>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solidFill>
                <a:srgbClr val="0070C0"/>
              </a:solidFill>
            </a:rPr>
            <a:t>Can help to break down humanitarian action into smaller components that are easier to assess</a:t>
          </a:r>
          <a:endParaRPr lang="en-GB" sz="3200" kern="1200" dirty="0">
            <a:solidFill>
              <a:srgbClr val="0070C0"/>
            </a:solidFill>
          </a:endParaRPr>
        </a:p>
      </dsp:txBody>
      <dsp:txXfrm>
        <a:off x="1439953" y="2172676"/>
        <a:ext cx="7531533" cy="1335780"/>
      </dsp:txXfrm>
    </dsp:sp>
    <dsp:sp modelId="{E232F2F7-3DBF-4C45-8456-82D71C8DD915}">
      <dsp:nvSpPr>
        <dsp:cNvPr id="0" name=""/>
        <dsp:cNvSpPr/>
      </dsp:nvSpPr>
      <dsp:spPr>
        <a:xfrm rot="5400000">
          <a:off x="4939676" y="3585487"/>
          <a:ext cx="532086" cy="63850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endParaRPr lang="en-GB" sz="3200" kern="1200"/>
        </a:p>
      </dsp:txBody>
      <dsp:txXfrm rot="-5400000">
        <a:off x="5014169" y="3638695"/>
        <a:ext cx="383101" cy="372460"/>
      </dsp:txXfrm>
    </dsp:sp>
    <dsp:sp modelId="{5D51BB27-D5AC-4FD5-8D2C-EBE013545834}">
      <dsp:nvSpPr>
        <dsp:cNvPr id="0" name=""/>
        <dsp:cNvSpPr/>
      </dsp:nvSpPr>
      <dsp:spPr>
        <a:xfrm>
          <a:off x="42327" y="4259463"/>
          <a:ext cx="10326785" cy="1418896"/>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ts val="0"/>
            </a:spcAft>
          </a:pPr>
          <a:r>
            <a:rPr lang="en-US" sz="3200" kern="1200" dirty="0" smtClean="0">
              <a:solidFill>
                <a:srgbClr val="0070C0"/>
              </a:solidFill>
            </a:rPr>
            <a:t>Most  widely used in evaluation are the Sphere Standards </a:t>
          </a:r>
        </a:p>
        <a:p>
          <a:pPr marL="719138" lvl="0" indent="0" algn="l" defTabSz="1422400">
            <a:lnSpc>
              <a:spcPct val="90000"/>
            </a:lnSpc>
            <a:spcBef>
              <a:spcPct val="0"/>
            </a:spcBef>
            <a:spcAft>
              <a:spcPts val="0"/>
            </a:spcAft>
          </a:pPr>
          <a:r>
            <a:rPr lang="en-US" sz="3200" kern="1200" dirty="0" smtClean="0">
              <a:solidFill>
                <a:srgbClr val="0070C0"/>
              </a:solidFill>
            </a:rPr>
            <a:t>- Core standards  (People and Process)</a:t>
          </a:r>
        </a:p>
        <a:p>
          <a:pPr marL="719138" lvl="0" indent="0" algn="l" defTabSz="1422400">
            <a:lnSpc>
              <a:spcPct val="90000"/>
            </a:lnSpc>
            <a:spcBef>
              <a:spcPct val="0"/>
            </a:spcBef>
            <a:spcAft>
              <a:spcPts val="0"/>
            </a:spcAft>
          </a:pPr>
          <a:r>
            <a:rPr lang="en-US" sz="3200" kern="1200" dirty="0" smtClean="0">
              <a:solidFill>
                <a:srgbClr val="0070C0"/>
              </a:solidFill>
            </a:rPr>
            <a:t>- Technical standards covering various sectors </a:t>
          </a:r>
          <a:endParaRPr lang="en-GB" sz="3200" kern="1200" dirty="0">
            <a:solidFill>
              <a:srgbClr val="0070C0"/>
            </a:solidFill>
          </a:endParaRPr>
        </a:p>
      </dsp:txBody>
      <dsp:txXfrm>
        <a:off x="83885" y="4301021"/>
        <a:ext cx="10243669" cy="133578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0.8698</cdr:x>
      <cdr:y>0.87</cdr:y>
    </cdr:from>
    <cdr:to>
      <cdr:x>0.97314</cdr:x>
      <cdr:y>0.98666</cdr:y>
    </cdr:to>
    <cdr:sp macro="" textlink="">
      <cdr:nvSpPr>
        <cdr:cNvPr id="2" name="TextBox 1"/>
        <cdr:cNvSpPr txBox="1"/>
      </cdr:nvSpPr>
      <cdr:spPr>
        <a:xfrm xmlns:a="http://schemas.openxmlformats.org/drawingml/2006/main">
          <a:off x="9460473" y="4926683"/>
          <a:ext cx="1123982" cy="66062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GB" sz="2880" b="1" kern="1200" dirty="0">
              <a:solidFill>
                <a:prstClr val="black">
                  <a:lumMod val="65000"/>
                  <a:lumOff val="35000"/>
                </a:prstClr>
              </a:solidFill>
            </a:rPr>
            <a:t>HA</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2547" cy="46564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3852" y="0"/>
            <a:ext cx="2972547" cy="465644"/>
          </a:xfrm>
          <a:prstGeom prst="rect">
            <a:avLst/>
          </a:prstGeom>
        </p:spPr>
        <p:txBody>
          <a:bodyPr vert="horz" lIns="91440" tIns="45720" rIns="91440" bIns="45720" rtlCol="0"/>
          <a:lstStyle>
            <a:lvl1pPr algn="r">
              <a:defRPr sz="1200"/>
            </a:lvl1pPr>
          </a:lstStyle>
          <a:p>
            <a:fld id="{1EFFC2BD-C920-45D1-A52E-D00447ACE742}" type="datetimeFigureOut">
              <a:rPr lang="en-GB" smtClean="0"/>
              <a:t>13/03/2015</a:t>
            </a:fld>
            <a:endParaRPr lang="en-GB"/>
          </a:p>
        </p:txBody>
      </p:sp>
      <p:sp>
        <p:nvSpPr>
          <p:cNvPr id="4" name="Footer Placeholder 3"/>
          <p:cNvSpPr>
            <a:spLocks noGrp="1"/>
          </p:cNvSpPr>
          <p:nvPr>
            <p:ph type="ftr" sz="quarter" idx="2"/>
          </p:nvPr>
        </p:nvSpPr>
        <p:spPr>
          <a:xfrm>
            <a:off x="0" y="8830757"/>
            <a:ext cx="2972547" cy="46564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3852" y="8830757"/>
            <a:ext cx="2972547" cy="465644"/>
          </a:xfrm>
          <a:prstGeom prst="rect">
            <a:avLst/>
          </a:prstGeom>
        </p:spPr>
        <p:txBody>
          <a:bodyPr vert="horz" lIns="91440" tIns="45720" rIns="91440" bIns="45720" rtlCol="0" anchor="b"/>
          <a:lstStyle>
            <a:lvl1pPr algn="r">
              <a:defRPr sz="1200"/>
            </a:lvl1pPr>
          </a:lstStyle>
          <a:p>
            <a:fld id="{C4FF35FB-0F7E-45E2-801C-35A13F1EEB3E}" type="slidenum">
              <a:rPr lang="en-GB" smtClean="0"/>
              <a:t>‹#›</a:t>
            </a:fld>
            <a:endParaRPr lang="en-GB"/>
          </a:p>
        </p:txBody>
      </p:sp>
    </p:spTree>
    <p:extLst>
      <p:ext uri="{BB962C8B-B14F-4D97-AF65-F5344CB8AC3E}">
        <p14:creationId xmlns:p14="http://schemas.microsoft.com/office/powerpoint/2010/main" val="220121605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2547" cy="46564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3852" y="0"/>
            <a:ext cx="2972547" cy="465644"/>
          </a:xfrm>
          <a:prstGeom prst="rect">
            <a:avLst/>
          </a:prstGeom>
        </p:spPr>
        <p:txBody>
          <a:bodyPr vert="horz" lIns="91440" tIns="45720" rIns="91440" bIns="45720" rtlCol="0"/>
          <a:lstStyle>
            <a:lvl1pPr algn="r">
              <a:defRPr sz="1200"/>
            </a:lvl1pPr>
          </a:lstStyle>
          <a:p>
            <a:fld id="{550B3FEA-8711-4596-8D4C-C26D252449D6}" type="datetimeFigureOut">
              <a:rPr lang="en-GB" smtClean="0"/>
              <a:t>13/03/2015</a:t>
            </a:fld>
            <a:endParaRPr lang="en-GB"/>
          </a:p>
        </p:txBody>
      </p:sp>
      <p:sp>
        <p:nvSpPr>
          <p:cNvPr id="4" name="Slide Image Placeholder 3"/>
          <p:cNvSpPr>
            <a:spLocks noGrp="1" noRot="1" noChangeAspect="1"/>
          </p:cNvSpPr>
          <p:nvPr>
            <p:ph type="sldImg" idx="2"/>
          </p:nvPr>
        </p:nvSpPr>
        <p:spPr>
          <a:xfrm>
            <a:off x="639763" y="1162050"/>
            <a:ext cx="5578475" cy="313848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480" y="4473770"/>
            <a:ext cx="5487041" cy="366076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830757"/>
            <a:ext cx="2972547" cy="46564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3852" y="8830757"/>
            <a:ext cx="2972547" cy="465644"/>
          </a:xfrm>
          <a:prstGeom prst="rect">
            <a:avLst/>
          </a:prstGeom>
        </p:spPr>
        <p:txBody>
          <a:bodyPr vert="horz" lIns="91440" tIns="45720" rIns="91440" bIns="45720" rtlCol="0" anchor="b"/>
          <a:lstStyle>
            <a:lvl1pPr algn="r">
              <a:defRPr sz="1200"/>
            </a:lvl1pPr>
          </a:lstStyle>
          <a:p>
            <a:fld id="{99EE6E44-829B-4302-A194-A6A02BF7BAAD}" type="slidenum">
              <a:rPr lang="en-GB" smtClean="0"/>
              <a:t>‹#›</a:t>
            </a:fld>
            <a:endParaRPr lang="en-GB"/>
          </a:p>
        </p:txBody>
      </p:sp>
    </p:spTree>
    <p:extLst>
      <p:ext uri="{BB962C8B-B14F-4D97-AF65-F5344CB8AC3E}">
        <p14:creationId xmlns:p14="http://schemas.microsoft.com/office/powerpoint/2010/main" val="298033773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9EE6E44-829B-4302-A194-A6A02BF7BAAD}" type="slidenum">
              <a:rPr lang="en-GB" smtClean="0"/>
              <a:t>1</a:t>
            </a:fld>
            <a:endParaRPr lang="en-GB"/>
          </a:p>
        </p:txBody>
      </p:sp>
    </p:spTree>
    <p:extLst>
      <p:ext uri="{BB962C8B-B14F-4D97-AF65-F5344CB8AC3E}">
        <p14:creationId xmlns:p14="http://schemas.microsoft.com/office/powerpoint/2010/main" val="29835601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EE6E44-829B-4302-A194-A6A02BF7BAAD}" type="slidenum">
              <a:rPr lang="en-GB" smtClean="0"/>
              <a:t>10</a:t>
            </a:fld>
            <a:endParaRPr lang="en-GB"/>
          </a:p>
        </p:txBody>
      </p:sp>
    </p:spTree>
    <p:extLst>
      <p:ext uri="{BB962C8B-B14F-4D97-AF65-F5344CB8AC3E}">
        <p14:creationId xmlns:p14="http://schemas.microsoft.com/office/powerpoint/2010/main" val="37266345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9EE6E44-829B-4302-A194-A6A02BF7BAAD}" type="slidenum">
              <a:rPr lang="en-GB" smtClean="0"/>
              <a:t>11</a:t>
            </a:fld>
            <a:endParaRPr lang="en-GB"/>
          </a:p>
        </p:txBody>
      </p:sp>
    </p:spTree>
    <p:extLst>
      <p:ext uri="{BB962C8B-B14F-4D97-AF65-F5344CB8AC3E}">
        <p14:creationId xmlns:p14="http://schemas.microsoft.com/office/powerpoint/2010/main" val="17130046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EE6E44-829B-4302-A194-A6A02BF7BAAD}" type="slidenum">
              <a:rPr lang="en-GB" smtClean="0"/>
              <a:t>12</a:t>
            </a:fld>
            <a:endParaRPr lang="en-GB"/>
          </a:p>
        </p:txBody>
      </p:sp>
    </p:spTree>
    <p:extLst>
      <p:ext uri="{BB962C8B-B14F-4D97-AF65-F5344CB8AC3E}">
        <p14:creationId xmlns:p14="http://schemas.microsoft.com/office/powerpoint/2010/main" val="24422795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EE6E44-829B-4302-A194-A6A02BF7BAAD}" type="slidenum">
              <a:rPr lang="en-GB" smtClean="0"/>
              <a:t>13</a:t>
            </a:fld>
            <a:endParaRPr lang="en-GB"/>
          </a:p>
        </p:txBody>
      </p:sp>
    </p:spTree>
    <p:extLst>
      <p:ext uri="{BB962C8B-B14F-4D97-AF65-F5344CB8AC3E}">
        <p14:creationId xmlns:p14="http://schemas.microsoft.com/office/powerpoint/2010/main" val="16107305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EE6E44-829B-4302-A194-A6A02BF7BAAD}" type="slidenum">
              <a:rPr lang="en-GB" smtClean="0"/>
              <a:t>14</a:t>
            </a:fld>
            <a:endParaRPr lang="en-GB"/>
          </a:p>
        </p:txBody>
      </p:sp>
    </p:spTree>
    <p:extLst>
      <p:ext uri="{BB962C8B-B14F-4D97-AF65-F5344CB8AC3E}">
        <p14:creationId xmlns:p14="http://schemas.microsoft.com/office/powerpoint/2010/main" val="18829680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EE6E44-829B-4302-A194-A6A02BF7BAAD}" type="slidenum">
              <a:rPr lang="en-GB" smtClean="0"/>
              <a:t>15</a:t>
            </a:fld>
            <a:endParaRPr lang="en-GB"/>
          </a:p>
        </p:txBody>
      </p:sp>
    </p:spTree>
    <p:extLst>
      <p:ext uri="{BB962C8B-B14F-4D97-AF65-F5344CB8AC3E}">
        <p14:creationId xmlns:p14="http://schemas.microsoft.com/office/powerpoint/2010/main" val="14556564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9EE6E44-829B-4302-A194-A6A02BF7BAAD}" type="slidenum">
              <a:rPr lang="en-GB" smtClean="0"/>
              <a:t>16</a:t>
            </a:fld>
            <a:endParaRPr lang="en-GB"/>
          </a:p>
        </p:txBody>
      </p:sp>
    </p:spTree>
    <p:extLst>
      <p:ext uri="{BB962C8B-B14F-4D97-AF65-F5344CB8AC3E}">
        <p14:creationId xmlns:p14="http://schemas.microsoft.com/office/powerpoint/2010/main" val="3632828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EE6E44-829B-4302-A194-A6A02BF7BAAD}" type="slidenum">
              <a:rPr lang="en-GB" smtClean="0"/>
              <a:t>17</a:t>
            </a:fld>
            <a:endParaRPr lang="en-GB"/>
          </a:p>
        </p:txBody>
      </p:sp>
    </p:spTree>
    <p:extLst>
      <p:ext uri="{BB962C8B-B14F-4D97-AF65-F5344CB8AC3E}">
        <p14:creationId xmlns:p14="http://schemas.microsoft.com/office/powerpoint/2010/main" val="20350326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EE6E44-829B-4302-A194-A6A02BF7BAAD}" type="slidenum">
              <a:rPr lang="en-GB" smtClean="0"/>
              <a:t>18</a:t>
            </a:fld>
            <a:endParaRPr lang="en-GB"/>
          </a:p>
        </p:txBody>
      </p:sp>
    </p:spTree>
    <p:extLst>
      <p:ext uri="{BB962C8B-B14F-4D97-AF65-F5344CB8AC3E}">
        <p14:creationId xmlns:p14="http://schemas.microsoft.com/office/powerpoint/2010/main" val="4323225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EE6E44-829B-4302-A194-A6A02BF7BAAD}" type="slidenum">
              <a:rPr lang="en-GB" smtClean="0"/>
              <a:t>19</a:t>
            </a:fld>
            <a:endParaRPr lang="en-GB"/>
          </a:p>
        </p:txBody>
      </p:sp>
    </p:spTree>
    <p:extLst>
      <p:ext uri="{BB962C8B-B14F-4D97-AF65-F5344CB8AC3E}">
        <p14:creationId xmlns:p14="http://schemas.microsoft.com/office/powerpoint/2010/main" val="4058936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EE6E44-829B-4302-A194-A6A02BF7BAAD}" type="slidenum">
              <a:rPr lang="en-GB" smtClean="0"/>
              <a:t>2</a:t>
            </a:fld>
            <a:endParaRPr lang="en-GB"/>
          </a:p>
        </p:txBody>
      </p:sp>
    </p:spTree>
    <p:extLst>
      <p:ext uri="{BB962C8B-B14F-4D97-AF65-F5344CB8AC3E}">
        <p14:creationId xmlns:p14="http://schemas.microsoft.com/office/powerpoint/2010/main" val="24519800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EE6E44-829B-4302-A194-A6A02BF7BAAD}" type="slidenum">
              <a:rPr lang="en-GB" smtClean="0"/>
              <a:t>20</a:t>
            </a:fld>
            <a:endParaRPr lang="en-GB"/>
          </a:p>
        </p:txBody>
      </p:sp>
    </p:spTree>
    <p:extLst>
      <p:ext uri="{BB962C8B-B14F-4D97-AF65-F5344CB8AC3E}">
        <p14:creationId xmlns:p14="http://schemas.microsoft.com/office/powerpoint/2010/main" val="40134043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EE6E44-829B-4302-A194-A6A02BF7BAAD}" type="slidenum">
              <a:rPr lang="en-GB" smtClean="0"/>
              <a:t>21</a:t>
            </a:fld>
            <a:endParaRPr lang="en-GB"/>
          </a:p>
        </p:txBody>
      </p:sp>
    </p:spTree>
    <p:extLst>
      <p:ext uri="{BB962C8B-B14F-4D97-AF65-F5344CB8AC3E}">
        <p14:creationId xmlns:p14="http://schemas.microsoft.com/office/powerpoint/2010/main" val="8478988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EE6E44-829B-4302-A194-A6A02BF7BAAD}" type="slidenum">
              <a:rPr lang="en-GB" smtClean="0"/>
              <a:t>22</a:t>
            </a:fld>
            <a:endParaRPr lang="en-GB"/>
          </a:p>
        </p:txBody>
      </p:sp>
    </p:spTree>
    <p:extLst>
      <p:ext uri="{BB962C8B-B14F-4D97-AF65-F5344CB8AC3E}">
        <p14:creationId xmlns:p14="http://schemas.microsoft.com/office/powerpoint/2010/main" val="29894107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EE6E44-829B-4302-A194-A6A02BF7BAAD}" type="slidenum">
              <a:rPr lang="en-GB" smtClean="0"/>
              <a:t>23</a:t>
            </a:fld>
            <a:endParaRPr lang="en-GB"/>
          </a:p>
        </p:txBody>
      </p:sp>
    </p:spTree>
    <p:extLst>
      <p:ext uri="{BB962C8B-B14F-4D97-AF65-F5344CB8AC3E}">
        <p14:creationId xmlns:p14="http://schemas.microsoft.com/office/powerpoint/2010/main" val="22823091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9EE6E44-829B-4302-A194-A6A02BF7BAAD}" type="slidenum">
              <a:rPr lang="en-GB" smtClean="0"/>
              <a:t>24</a:t>
            </a:fld>
            <a:endParaRPr lang="en-GB"/>
          </a:p>
        </p:txBody>
      </p:sp>
    </p:spTree>
    <p:extLst>
      <p:ext uri="{BB962C8B-B14F-4D97-AF65-F5344CB8AC3E}">
        <p14:creationId xmlns:p14="http://schemas.microsoft.com/office/powerpoint/2010/main" val="6187951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9EE6E44-829B-4302-A194-A6A02BF7BAAD}" type="slidenum">
              <a:rPr lang="en-GB" smtClean="0"/>
              <a:t>3</a:t>
            </a:fld>
            <a:endParaRPr lang="en-GB"/>
          </a:p>
        </p:txBody>
      </p:sp>
    </p:spTree>
    <p:extLst>
      <p:ext uri="{BB962C8B-B14F-4D97-AF65-F5344CB8AC3E}">
        <p14:creationId xmlns:p14="http://schemas.microsoft.com/office/powerpoint/2010/main" val="12271229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EE6E44-829B-4302-A194-A6A02BF7BAAD}" type="slidenum">
              <a:rPr lang="en-GB" smtClean="0"/>
              <a:t>4</a:t>
            </a:fld>
            <a:endParaRPr lang="en-GB"/>
          </a:p>
        </p:txBody>
      </p:sp>
    </p:spTree>
    <p:extLst>
      <p:ext uri="{BB962C8B-B14F-4D97-AF65-F5344CB8AC3E}">
        <p14:creationId xmlns:p14="http://schemas.microsoft.com/office/powerpoint/2010/main" val="880612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EE6E44-829B-4302-A194-A6A02BF7BAAD}" type="slidenum">
              <a:rPr lang="en-GB" smtClean="0"/>
              <a:t>5</a:t>
            </a:fld>
            <a:endParaRPr lang="en-GB"/>
          </a:p>
        </p:txBody>
      </p:sp>
    </p:spTree>
    <p:extLst>
      <p:ext uri="{BB962C8B-B14F-4D97-AF65-F5344CB8AC3E}">
        <p14:creationId xmlns:p14="http://schemas.microsoft.com/office/powerpoint/2010/main" val="573035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EE6E44-829B-4302-A194-A6A02BF7BAAD}" type="slidenum">
              <a:rPr lang="en-GB" smtClean="0"/>
              <a:t>6</a:t>
            </a:fld>
            <a:endParaRPr lang="en-GB"/>
          </a:p>
        </p:txBody>
      </p:sp>
    </p:spTree>
    <p:extLst>
      <p:ext uri="{BB962C8B-B14F-4D97-AF65-F5344CB8AC3E}">
        <p14:creationId xmlns:p14="http://schemas.microsoft.com/office/powerpoint/2010/main" val="8602980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EE6E44-829B-4302-A194-A6A02BF7BAAD}" type="slidenum">
              <a:rPr lang="en-GB" smtClean="0"/>
              <a:t>7</a:t>
            </a:fld>
            <a:endParaRPr lang="en-GB"/>
          </a:p>
        </p:txBody>
      </p:sp>
    </p:spTree>
    <p:extLst>
      <p:ext uri="{BB962C8B-B14F-4D97-AF65-F5344CB8AC3E}">
        <p14:creationId xmlns:p14="http://schemas.microsoft.com/office/powerpoint/2010/main" val="25781170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EE6E44-829B-4302-A194-A6A02BF7BAAD}" type="slidenum">
              <a:rPr lang="en-GB" smtClean="0"/>
              <a:t>8</a:t>
            </a:fld>
            <a:endParaRPr lang="en-GB"/>
          </a:p>
        </p:txBody>
      </p:sp>
    </p:spTree>
    <p:extLst>
      <p:ext uri="{BB962C8B-B14F-4D97-AF65-F5344CB8AC3E}">
        <p14:creationId xmlns:p14="http://schemas.microsoft.com/office/powerpoint/2010/main" val="37762749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EE6E44-829B-4302-A194-A6A02BF7BAAD}" type="slidenum">
              <a:rPr lang="en-GB" smtClean="0"/>
              <a:t>9</a:t>
            </a:fld>
            <a:endParaRPr lang="en-GB"/>
          </a:p>
        </p:txBody>
      </p:sp>
    </p:spTree>
    <p:extLst>
      <p:ext uri="{BB962C8B-B14F-4D97-AF65-F5344CB8AC3E}">
        <p14:creationId xmlns:p14="http://schemas.microsoft.com/office/powerpoint/2010/main" val="1739096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225BB5A-D837-495C-B18A-0EDC2FFF6045}" type="datetime1">
              <a:rPr lang="en-GB" smtClean="0"/>
              <a:t>13/03/2015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975F89-09A0-4588-B11B-1678C6FE8014}" type="slidenum">
              <a:rPr lang="en-GB" smtClean="0"/>
              <a:t>‹#›</a:t>
            </a:fld>
            <a:endParaRPr lang="en-GB"/>
          </a:p>
        </p:txBody>
      </p:sp>
    </p:spTree>
    <p:extLst>
      <p:ext uri="{BB962C8B-B14F-4D97-AF65-F5344CB8AC3E}">
        <p14:creationId xmlns:p14="http://schemas.microsoft.com/office/powerpoint/2010/main" val="1018635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1545F77-D016-46AA-9B9F-4A94AEDC4A90}" type="datetime1">
              <a:rPr lang="en-GB" smtClean="0"/>
              <a:t>13/03/2015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975F89-09A0-4588-B11B-1678C6FE8014}" type="slidenum">
              <a:rPr lang="en-GB" smtClean="0"/>
              <a:t>‹#›</a:t>
            </a:fld>
            <a:endParaRPr lang="en-GB"/>
          </a:p>
        </p:txBody>
      </p:sp>
    </p:spTree>
    <p:extLst>
      <p:ext uri="{BB962C8B-B14F-4D97-AF65-F5344CB8AC3E}">
        <p14:creationId xmlns:p14="http://schemas.microsoft.com/office/powerpoint/2010/main" val="40458352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D1C30D-8636-4354-8745-148A31782D92}" type="datetime1">
              <a:rPr lang="en-GB" smtClean="0"/>
              <a:t>13/03/2015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975F89-09A0-4588-B11B-1678C6FE8014}" type="slidenum">
              <a:rPr lang="en-GB" smtClean="0"/>
              <a:t>‹#›</a:t>
            </a:fld>
            <a:endParaRPr lang="en-GB"/>
          </a:p>
        </p:txBody>
      </p:sp>
    </p:spTree>
    <p:extLst>
      <p:ext uri="{BB962C8B-B14F-4D97-AF65-F5344CB8AC3E}">
        <p14:creationId xmlns:p14="http://schemas.microsoft.com/office/powerpoint/2010/main" val="267712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B8E7167-3282-4290-B54F-2BBB93A0A887}" type="datetime1">
              <a:rPr lang="en-GB" smtClean="0"/>
              <a:t>13/03/2015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975F89-09A0-4588-B11B-1678C6FE8014}" type="slidenum">
              <a:rPr lang="en-GB" smtClean="0"/>
              <a:t>‹#›</a:t>
            </a:fld>
            <a:endParaRPr lang="en-GB"/>
          </a:p>
        </p:txBody>
      </p:sp>
    </p:spTree>
    <p:extLst>
      <p:ext uri="{BB962C8B-B14F-4D97-AF65-F5344CB8AC3E}">
        <p14:creationId xmlns:p14="http://schemas.microsoft.com/office/powerpoint/2010/main" val="1722844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BD8100-5DEA-4CBE-8292-F788501153C3}" type="datetime1">
              <a:rPr lang="en-GB" smtClean="0"/>
              <a:t>13/03/2015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975F89-09A0-4588-B11B-1678C6FE8014}" type="slidenum">
              <a:rPr lang="en-GB" smtClean="0"/>
              <a:t>‹#›</a:t>
            </a:fld>
            <a:endParaRPr lang="en-GB"/>
          </a:p>
        </p:txBody>
      </p:sp>
    </p:spTree>
    <p:extLst>
      <p:ext uri="{BB962C8B-B14F-4D97-AF65-F5344CB8AC3E}">
        <p14:creationId xmlns:p14="http://schemas.microsoft.com/office/powerpoint/2010/main" val="2921648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56FCB72-B90F-4D52-9EBC-160FB764F4E5}" type="datetime1">
              <a:rPr lang="en-GB" smtClean="0"/>
              <a:t>13/03/2015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1975F89-09A0-4588-B11B-1678C6FE8014}" type="slidenum">
              <a:rPr lang="en-GB" smtClean="0"/>
              <a:t>‹#›</a:t>
            </a:fld>
            <a:endParaRPr lang="en-GB"/>
          </a:p>
        </p:txBody>
      </p:sp>
    </p:spTree>
    <p:extLst>
      <p:ext uri="{BB962C8B-B14F-4D97-AF65-F5344CB8AC3E}">
        <p14:creationId xmlns:p14="http://schemas.microsoft.com/office/powerpoint/2010/main" val="615911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91046F8-10A8-4F86-838C-11D15B82F441}" type="datetime1">
              <a:rPr lang="en-GB" smtClean="0"/>
              <a:t>13/03/2015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1975F89-09A0-4588-B11B-1678C6FE8014}" type="slidenum">
              <a:rPr lang="en-GB" smtClean="0"/>
              <a:t>‹#›</a:t>
            </a:fld>
            <a:endParaRPr lang="en-GB"/>
          </a:p>
        </p:txBody>
      </p:sp>
    </p:spTree>
    <p:extLst>
      <p:ext uri="{BB962C8B-B14F-4D97-AF65-F5344CB8AC3E}">
        <p14:creationId xmlns:p14="http://schemas.microsoft.com/office/powerpoint/2010/main" val="673756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F7448F1-FF24-45D5-ADE3-79CAAB0EE29E}" type="datetime1">
              <a:rPr lang="en-GB" smtClean="0"/>
              <a:t>13/03/2015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1975F89-09A0-4588-B11B-1678C6FE8014}" type="slidenum">
              <a:rPr lang="en-GB" smtClean="0"/>
              <a:t>‹#›</a:t>
            </a:fld>
            <a:endParaRPr lang="en-GB"/>
          </a:p>
        </p:txBody>
      </p:sp>
    </p:spTree>
    <p:extLst>
      <p:ext uri="{BB962C8B-B14F-4D97-AF65-F5344CB8AC3E}">
        <p14:creationId xmlns:p14="http://schemas.microsoft.com/office/powerpoint/2010/main" val="3961472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95FD91-C89C-429C-B2E7-295CA4F9AB7E}" type="datetime1">
              <a:rPr lang="en-GB" smtClean="0"/>
              <a:t>13/03/2015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1975F89-09A0-4588-B11B-1678C6FE8014}" type="slidenum">
              <a:rPr lang="en-GB" smtClean="0"/>
              <a:t>‹#›</a:t>
            </a:fld>
            <a:endParaRPr lang="en-GB"/>
          </a:p>
        </p:txBody>
      </p:sp>
    </p:spTree>
    <p:extLst>
      <p:ext uri="{BB962C8B-B14F-4D97-AF65-F5344CB8AC3E}">
        <p14:creationId xmlns:p14="http://schemas.microsoft.com/office/powerpoint/2010/main" val="1720588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9A23E7-554E-46D6-95B9-E9398C831139}" type="datetime1">
              <a:rPr lang="en-GB" smtClean="0"/>
              <a:t>13/03/2015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1975F89-09A0-4588-B11B-1678C6FE8014}" type="slidenum">
              <a:rPr lang="en-GB" smtClean="0"/>
              <a:t>‹#›</a:t>
            </a:fld>
            <a:endParaRPr lang="en-GB"/>
          </a:p>
        </p:txBody>
      </p:sp>
    </p:spTree>
    <p:extLst>
      <p:ext uri="{BB962C8B-B14F-4D97-AF65-F5344CB8AC3E}">
        <p14:creationId xmlns:p14="http://schemas.microsoft.com/office/powerpoint/2010/main" val="3966809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7F6833-FDB9-4CF0-A156-7F52CC8C4C95}" type="datetime1">
              <a:rPr lang="en-GB" smtClean="0"/>
              <a:t>13/03/2015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1975F89-09A0-4588-B11B-1678C6FE8014}" type="slidenum">
              <a:rPr lang="en-GB" smtClean="0"/>
              <a:t>‹#›</a:t>
            </a:fld>
            <a:endParaRPr lang="en-GB"/>
          </a:p>
        </p:txBody>
      </p:sp>
    </p:spTree>
    <p:extLst>
      <p:ext uri="{BB962C8B-B14F-4D97-AF65-F5344CB8AC3E}">
        <p14:creationId xmlns:p14="http://schemas.microsoft.com/office/powerpoint/2010/main" val="36686258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1B1C42-4E6D-4459-974D-1636AAA39682}" type="datetime1">
              <a:rPr lang="en-GB" smtClean="0"/>
              <a:t>13/03/2015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975F89-09A0-4588-B11B-1678C6FE8014}" type="slidenum">
              <a:rPr lang="en-GB" smtClean="0"/>
              <a:t>‹#›</a:t>
            </a:fld>
            <a:endParaRPr lang="en-GB"/>
          </a:p>
        </p:txBody>
      </p:sp>
    </p:spTree>
    <p:extLst>
      <p:ext uri="{BB962C8B-B14F-4D97-AF65-F5344CB8AC3E}">
        <p14:creationId xmlns:p14="http://schemas.microsoft.com/office/powerpoint/2010/main" val="26483901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749" y="0"/>
            <a:ext cx="11652250" cy="5400675"/>
          </a:xfrm>
          <a:prstGeom prst="rect">
            <a:avLst/>
          </a:prstGeom>
          <a:gradFill flip="none" rotWithShape="1">
            <a:gsLst>
              <a:gs pos="0">
                <a:srgbClr val="5BB1FF"/>
              </a:gs>
              <a:gs pos="100000">
                <a:srgbClr val="0091FF">
                  <a:alpha val="23000"/>
                </a:srgb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endParaRPr lang="en-US"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endParaRPr lang="en-US" sz="2400" b="1" dirty="0" smtClean="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endParaRPr lang="en-US"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en-US" sz="2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Evaluation Practice Exchange Seminar</a:t>
            </a:r>
            <a:endParaRPr lang="en-US"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en-US" sz="2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13</a:t>
            </a:r>
            <a:r>
              <a:rPr lang="en-US" sz="2400" b="1" baseline="300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th</a:t>
            </a:r>
            <a:r>
              <a:rPr lang="en-US" sz="2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en-US" sz="2400" b="1" dirty="0">
                <a:solidFill>
                  <a:schemeClr val="bg1"/>
                </a:solidFill>
                <a:latin typeface="Verdana" panose="020B0604030504040204" pitchFamily="34" charset="0"/>
                <a:ea typeface="Verdana" panose="020B0604030504040204" pitchFamily="34" charset="0"/>
                <a:cs typeface="Verdana" panose="020B0604030504040204" pitchFamily="34" charset="0"/>
              </a:rPr>
              <a:t>March </a:t>
            </a:r>
            <a:r>
              <a:rPr lang="en-US" sz="24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2015</a:t>
            </a:r>
          </a:p>
          <a:p>
            <a:pPr algn="ctr"/>
            <a:endParaRPr lang="en-US" sz="2400" b="1" dirty="0" smtClean="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5" name="Rectangle 10"/>
          <p:cNvSpPr>
            <a:spLocks noChangeArrowheads="1"/>
          </p:cNvSpPr>
          <p:nvPr/>
        </p:nvSpPr>
        <p:spPr bwMode="auto">
          <a:xfrm>
            <a:off x="347662" y="884476"/>
            <a:ext cx="11844337" cy="1512168"/>
          </a:xfrm>
          <a:prstGeom prst="rect">
            <a:avLst/>
          </a:prstGeom>
          <a:solidFill>
            <a:srgbClr val="0091FF">
              <a:alpha val="70000"/>
            </a:srgbClr>
          </a:solidFill>
          <a:ln w="25400">
            <a:noFill/>
            <a:round/>
            <a:headEnd/>
            <a:tailEnd/>
          </a:ln>
        </p:spPr>
        <p:txBody>
          <a:bodyPr wrap="square" anchor="ctr">
            <a:spAutoFit/>
          </a:bodyPr>
          <a:lstStyle/>
          <a:p>
            <a:endParaRPr lang="en-US" dirty="0">
              <a:latin typeface="Calibri" pitchFamily="34" charset="0"/>
            </a:endParaRPr>
          </a:p>
        </p:txBody>
      </p:sp>
      <p:sp>
        <p:nvSpPr>
          <p:cNvPr id="6" name="TextBox 5"/>
          <p:cNvSpPr txBox="1"/>
          <p:nvPr/>
        </p:nvSpPr>
        <p:spPr>
          <a:xfrm>
            <a:off x="0" y="0"/>
            <a:ext cx="539750" cy="5400675"/>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a:spAutoFit/>
          </a:bodyPr>
          <a:lstStyle/>
          <a:p>
            <a:pPr fontAlgn="auto">
              <a:spcBef>
                <a:spcPts val="0"/>
              </a:spcBef>
              <a:spcAft>
                <a:spcPts val="0"/>
              </a:spcAft>
              <a:defRPr/>
            </a:pPr>
            <a:endParaRPr lang="en-US" dirty="0">
              <a:solidFill>
                <a:srgbClr val="0065A2"/>
              </a:solidFill>
            </a:endParaRPr>
          </a:p>
        </p:txBody>
      </p:sp>
      <p:pic>
        <p:nvPicPr>
          <p:cNvPr id="7" name="Picture 6" descr="WFPlogo-english-extended-blue.gif"/>
          <p:cNvPicPr>
            <a:picLocks noChangeAspect="1"/>
          </p:cNvPicPr>
          <p:nvPr/>
        </p:nvPicPr>
        <p:blipFill>
          <a:blip r:embed="rId3"/>
          <a:srcRect/>
          <a:stretch>
            <a:fillRect/>
          </a:stretch>
        </p:blipFill>
        <p:spPr bwMode="auto">
          <a:xfrm>
            <a:off x="7832724" y="5562161"/>
            <a:ext cx="4359275" cy="1169988"/>
          </a:xfrm>
          <a:prstGeom prst="rect">
            <a:avLst/>
          </a:prstGeom>
          <a:noFill/>
          <a:ln w="9525">
            <a:noFill/>
            <a:miter lim="800000"/>
            <a:headEnd/>
            <a:tailEnd/>
          </a:ln>
        </p:spPr>
      </p:pic>
      <p:sp>
        <p:nvSpPr>
          <p:cNvPr id="10" name="TextBox 9"/>
          <p:cNvSpPr txBox="1"/>
          <p:nvPr/>
        </p:nvSpPr>
        <p:spPr>
          <a:xfrm>
            <a:off x="1608809" y="3953138"/>
            <a:ext cx="9514131" cy="1508105"/>
          </a:xfrm>
          <a:prstGeom prst="rect">
            <a:avLst/>
          </a:prstGeom>
          <a:noFill/>
        </p:spPr>
        <p:txBody>
          <a:bodyPr wrap="square" rtlCol="0">
            <a:spAutoFit/>
          </a:bodyPr>
          <a:lstStyle/>
          <a:p>
            <a:pPr algn="r"/>
            <a:r>
              <a:rPr lang="en-US" sz="20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Anne-Claire Luzot</a:t>
            </a:r>
          </a:p>
          <a:p>
            <a:pPr algn="r"/>
            <a:r>
              <a:rPr lang="en-US" sz="20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Senior Evaluation Officer, </a:t>
            </a:r>
          </a:p>
          <a:p>
            <a:pPr algn="r"/>
            <a:r>
              <a:rPr lang="en-US" sz="20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WFP Office of Evaluation </a:t>
            </a:r>
          </a:p>
          <a:p>
            <a:pPr algn="r"/>
            <a:endParaRPr lang="en-US" sz="1600" b="1" dirty="0" smtClean="0">
              <a:solidFill>
                <a:schemeClr val="bg1"/>
              </a:solidFill>
              <a:latin typeface="Verdana" panose="020B0604030504040204" pitchFamily="34" charset="0"/>
              <a:ea typeface="Verdana" panose="020B0604030504040204" pitchFamily="34" charset="0"/>
              <a:cs typeface="Verdana" panose="020B0604030504040204" pitchFamily="34" charset="0"/>
            </a:endParaRPr>
          </a:p>
          <a:p>
            <a:endParaRPr lang="en-GB" sz="16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TextBox 10"/>
          <p:cNvSpPr txBox="1"/>
          <p:nvPr/>
        </p:nvSpPr>
        <p:spPr>
          <a:xfrm>
            <a:off x="539749" y="1104576"/>
            <a:ext cx="11530331" cy="400110"/>
          </a:xfrm>
          <a:prstGeom prst="rect">
            <a:avLst/>
          </a:prstGeom>
          <a:noFill/>
        </p:spPr>
        <p:txBody>
          <a:bodyPr wrap="square" rtlCol="0">
            <a:spAutoFit/>
          </a:bodyPr>
          <a:lstStyle/>
          <a:p>
            <a:endParaRPr lang="en-GB" sz="20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extBox 7"/>
          <p:cNvSpPr txBox="1"/>
          <p:nvPr/>
        </p:nvSpPr>
        <p:spPr>
          <a:xfrm>
            <a:off x="504664" y="1040395"/>
            <a:ext cx="11530331" cy="646331"/>
          </a:xfrm>
          <a:prstGeom prst="rect">
            <a:avLst/>
          </a:prstGeom>
          <a:noFill/>
        </p:spPr>
        <p:txBody>
          <a:bodyPr wrap="square" rtlCol="0">
            <a:spAutoFit/>
          </a:bodyPr>
          <a:lstStyle/>
          <a:p>
            <a:r>
              <a:rPr lang="en-GB" sz="3600" b="1" dirty="0" smtClean="0">
                <a:solidFill>
                  <a:schemeClr val="bg1"/>
                </a:solidFill>
              </a:rPr>
              <a:t>Scene setting: humanitarian crises and evaluation issues </a:t>
            </a:r>
            <a:endParaRPr lang="en-GB" sz="36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133590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539750" cy="6858000"/>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wrap="square">
            <a:spAutoFit/>
          </a:bodyPr>
          <a:lstStyle/>
          <a:p>
            <a:pPr fontAlgn="auto">
              <a:spcBef>
                <a:spcPts val="0"/>
              </a:spcBef>
              <a:spcAft>
                <a:spcPts val="0"/>
              </a:spcAft>
              <a:defRPr/>
            </a:pPr>
            <a:endParaRPr lang="en-US" dirty="0">
              <a:solidFill>
                <a:srgbClr val="0065A2"/>
              </a:solidFill>
            </a:endParaRPr>
          </a:p>
        </p:txBody>
      </p:sp>
      <p:sp>
        <p:nvSpPr>
          <p:cNvPr id="5" name="Rectangle 4"/>
          <p:cNvSpPr>
            <a:spLocks noChangeArrowheads="1"/>
          </p:cNvSpPr>
          <p:nvPr/>
        </p:nvSpPr>
        <p:spPr bwMode="auto">
          <a:xfrm>
            <a:off x="539750" y="8669"/>
            <a:ext cx="11347450" cy="590931"/>
          </a:xfrm>
          <a:prstGeom prst="rect">
            <a:avLst/>
          </a:prstGeom>
          <a:solidFill>
            <a:srgbClr val="0091FF">
              <a:alpha val="70000"/>
            </a:srgbClr>
          </a:solidFill>
          <a:ln w="25400">
            <a:noFill/>
            <a:round/>
            <a:headEnd/>
            <a:tailEnd/>
          </a:ln>
        </p:spPr>
        <p:txBody>
          <a:bodyPr wrap="square" anchor="ctr">
            <a:spAutoFit/>
          </a:bodyPr>
          <a:lstStyle/>
          <a:p>
            <a:pPr>
              <a:lnSpc>
                <a:spcPct val="90000"/>
              </a:lnSpc>
              <a:spcBef>
                <a:spcPct val="20000"/>
              </a:spcBef>
              <a:defRPr/>
            </a:pPr>
            <a:r>
              <a:rPr lang="en-US" sz="3600" b="1" dirty="0" smtClean="0">
                <a:solidFill>
                  <a:schemeClr val="bg1"/>
                </a:solidFill>
              </a:rPr>
              <a:t> Complex and evolving international humanitarian system </a:t>
            </a:r>
            <a:endParaRPr lang="en-US" sz="3600" b="1" dirty="0">
              <a:solidFill>
                <a:schemeClr val="bg1"/>
              </a:solidFill>
            </a:endParaRPr>
          </a:p>
        </p:txBody>
      </p:sp>
      <p:sp>
        <p:nvSpPr>
          <p:cNvPr id="6" name="Content Placeholder 2"/>
          <p:cNvSpPr txBox="1">
            <a:spLocks/>
          </p:cNvSpPr>
          <p:nvPr/>
        </p:nvSpPr>
        <p:spPr>
          <a:xfrm>
            <a:off x="6053054" y="851523"/>
            <a:ext cx="10684042" cy="515495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114300"/>
            <a:endParaRPr lang="en-US" sz="2800" b="1" dirty="0">
              <a:solidFill>
                <a:srgbClr val="002060"/>
              </a:solidFill>
            </a:endParaRPr>
          </a:p>
        </p:txBody>
      </p:sp>
      <p:sp>
        <p:nvSpPr>
          <p:cNvPr id="2" name="Rounded Rectangle 1"/>
          <p:cNvSpPr/>
          <p:nvPr/>
        </p:nvSpPr>
        <p:spPr>
          <a:xfrm>
            <a:off x="1260889" y="1122948"/>
            <a:ext cx="4771609" cy="54061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200" b="1" u="sng" dirty="0" smtClean="0">
                <a:solidFill>
                  <a:schemeClr val="bg1"/>
                </a:solidFill>
                <a:ea typeface="Lucida Sans Unicode" charset="0"/>
                <a:cs typeface="Lucida Sans Unicode" charset="0"/>
              </a:rPr>
              <a:t>Complexity</a:t>
            </a:r>
          </a:p>
          <a:p>
            <a:pPr lvl="1"/>
            <a:r>
              <a:rPr lang="en-IE" sz="3200" dirty="0" smtClean="0">
                <a:solidFill>
                  <a:schemeClr val="bg1"/>
                </a:solidFill>
                <a:ea typeface="Lucida Sans Unicode" charset="0"/>
                <a:cs typeface="Lucida Sans Unicode" charset="0"/>
              </a:rPr>
              <a:t> </a:t>
            </a:r>
          </a:p>
          <a:p>
            <a:r>
              <a:rPr lang="en-IE" sz="3200" dirty="0" smtClean="0">
                <a:solidFill>
                  <a:schemeClr val="bg1"/>
                </a:solidFill>
                <a:ea typeface="Lucida Sans Unicode" charset="0"/>
                <a:cs typeface="Lucida Sans Unicode" charset="0"/>
              </a:rPr>
              <a:t>Increasingly complex  crises </a:t>
            </a:r>
          </a:p>
          <a:p>
            <a:endParaRPr lang="en-IE" sz="3200" dirty="0" smtClean="0">
              <a:solidFill>
                <a:schemeClr val="bg1"/>
              </a:solidFill>
              <a:ea typeface="Lucida Sans Unicode" charset="0"/>
              <a:cs typeface="Lucida Sans Unicode" charset="0"/>
            </a:endParaRPr>
          </a:p>
          <a:p>
            <a:r>
              <a:rPr lang="en-IE" sz="3200" dirty="0" smtClean="0">
                <a:solidFill>
                  <a:schemeClr val="bg1"/>
                </a:solidFill>
                <a:ea typeface="Lucida Sans Unicode" charset="0"/>
                <a:cs typeface="Lucida Sans Unicode" charset="0"/>
              </a:rPr>
              <a:t>Multitude </a:t>
            </a:r>
            <a:r>
              <a:rPr lang="en-IE" sz="3200" dirty="0">
                <a:solidFill>
                  <a:schemeClr val="bg1"/>
                </a:solidFill>
                <a:ea typeface="Lucida Sans Unicode" charset="0"/>
                <a:cs typeface="Lucida Sans Unicode" charset="0"/>
              </a:rPr>
              <a:t>of actors </a:t>
            </a:r>
            <a:r>
              <a:rPr lang="en-IE" sz="3200" dirty="0" smtClean="0">
                <a:solidFill>
                  <a:schemeClr val="bg1"/>
                </a:solidFill>
                <a:ea typeface="Lucida Sans Unicode" charset="0"/>
                <a:cs typeface="Lucida Sans Unicode" charset="0"/>
              </a:rPr>
              <a:t> with varied </a:t>
            </a:r>
            <a:r>
              <a:rPr lang="en-IE" sz="3200" dirty="0">
                <a:solidFill>
                  <a:schemeClr val="bg1"/>
                </a:solidFill>
                <a:ea typeface="Lucida Sans Unicode" charset="0"/>
                <a:cs typeface="Lucida Sans Unicode" charset="0"/>
              </a:rPr>
              <a:t>experiences,  profiles and perspectives </a:t>
            </a:r>
          </a:p>
          <a:p>
            <a:pPr algn="ctr"/>
            <a:endParaRPr lang="en-GB" sz="2000" dirty="0">
              <a:solidFill>
                <a:schemeClr val="bg1"/>
              </a:solidFill>
            </a:endParaRPr>
          </a:p>
        </p:txBody>
      </p:sp>
      <p:sp>
        <p:nvSpPr>
          <p:cNvPr id="7" name="Rounded Rectangle 6"/>
          <p:cNvSpPr/>
          <p:nvPr/>
        </p:nvSpPr>
        <p:spPr>
          <a:xfrm>
            <a:off x="6753637" y="1122947"/>
            <a:ext cx="4778713" cy="54061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IE" sz="3200" b="1" u="sng" dirty="0" smtClean="0">
                <a:solidFill>
                  <a:srgbClr val="0070C0"/>
                </a:solidFill>
                <a:ea typeface="Lucida Sans Unicode" charset="0"/>
                <a:cs typeface="Lucida Sans Unicode" charset="0"/>
              </a:rPr>
              <a:t>Evolving system</a:t>
            </a:r>
          </a:p>
          <a:p>
            <a:pPr lvl="1"/>
            <a:endParaRPr lang="en-IE" sz="3200" dirty="0" smtClean="0">
              <a:solidFill>
                <a:srgbClr val="0070C0"/>
              </a:solidFill>
              <a:ea typeface="Lucida Sans Unicode" charset="0"/>
              <a:cs typeface="Lucida Sans Unicode" charset="0"/>
            </a:endParaRPr>
          </a:p>
          <a:p>
            <a:r>
              <a:rPr lang="en-IE" sz="3200" dirty="0" smtClean="0">
                <a:solidFill>
                  <a:srgbClr val="0070C0"/>
                </a:solidFill>
                <a:ea typeface="Lucida Sans Unicode" charset="0"/>
                <a:cs typeface="Lucida Sans Unicode" charset="0"/>
              </a:rPr>
              <a:t>Humanitarian </a:t>
            </a:r>
            <a:r>
              <a:rPr lang="en-IE" sz="3200" dirty="0">
                <a:solidFill>
                  <a:srgbClr val="0070C0"/>
                </a:solidFill>
                <a:ea typeface="Lucida Sans Unicode" charset="0"/>
                <a:cs typeface="Lucida Sans Unicode" charset="0"/>
              </a:rPr>
              <a:t>reform (2005) (Clusters, CERF) </a:t>
            </a:r>
            <a:endParaRPr lang="en-IE" sz="3200" dirty="0" smtClean="0">
              <a:solidFill>
                <a:srgbClr val="0070C0"/>
              </a:solidFill>
              <a:ea typeface="Lucida Sans Unicode" charset="0"/>
              <a:cs typeface="Lucida Sans Unicode" charset="0"/>
            </a:endParaRPr>
          </a:p>
          <a:p>
            <a:endParaRPr lang="en-IE" sz="3200" dirty="0">
              <a:solidFill>
                <a:srgbClr val="0070C0"/>
              </a:solidFill>
              <a:ea typeface="Lucida Sans Unicode" charset="0"/>
              <a:cs typeface="Lucida Sans Unicode" charset="0"/>
            </a:endParaRPr>
          </a:p>
          <a:p>
            <a:r>
              <a:rPr lang="en-IE" sz="3200" dirty="0" smtClean="0">
                <a:solidFill>
                  <a:srgbClr val="0070C0"/>
                </a:solidFill>
                <a:ea typeface="Lucida Sans Unicode" charset="0"/>
                <a:cs typeface="Lucida Sans Unicode" charset="0"/>
              </a:rPr>
              <a:t>Transformative </a:t>
            </a:r>
            <a:r>
              <a:rPr lang="en-IE" sz="3200" dirty="0">
                <a:solidFill>
                  <a:srgbClr val="0070C0"/>
                </a:solidFill>
                <a:ea typeface="Lucida Sans Unicode" charset="0"/>
                <a:cs typeface="Lucida Sans Unicode" charset="0"/>
              </a:rPr>
              <a:t>Agenda (2011) (system wide protocols)</a:t>
            </a:r>
          </a:p>
          <a:p>
            <a:pPr algn="ctr"/>
            <a:endParaRPr lang="en-GB" sz="2000" dirty="0">
              <a:solidFill>
                <a:srgbClr val="0070C0"/>
              </a:solidFill>
            </a:endParaRPr>
          </a:p>
        </p:txBody>
      </p:sp>
    </p:spTree>
    <p:extLst>
      <p:ext uri="{BB962C8B-B14F-4D97-AF65-F5344CB8AC3E}">
        <p14:creationId xmlns:p14="http://schemas.microsoft.com/office/powerpoint/2010/main" val="27733489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539750" cy="6858000"/>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wrap="square">
            <a:spAutoFit/>
          </a:bodyPr>
          <a:lstStyle/>
          <a:p>
            <a:pPr fontAlgn="auto">
              <a:spcBef>
                <a:spcPts val="0"/>
              </a:spcBef>
              <a:spcAft>
                <a:spcPts val="0"/>
              </a:spcAft>
              <a:defRPr/>
            </a:pPr>
            <a:endParaRPr lang="en-US" dirty="0">
              <a:solidFill>
                <a:srgbClr val="0065A2"/>
              </a:solidFill>
            </a:endParaRPr>
          </a:p>
        </p:txBody>
      </p:sp>
      <p:sp>
        <p:nvSpPr>
          <p:cNvPr id="5" name="Rectangle 4"/>
          <p:cNvSpPr>
            <a:spLocks noChangeArrowheads="1"/>
          </p:cNvSpPr>
          <p:nvPr/>
        </p:nvSpPr>
        <p:spPr bwMode="auto">
          <a:xfrm>
            <a:off x="552283" y="2235937"/>
            <a:ext cx="11074734" cy="701731"/>
          </a:xfrm>
          <a:prstGeom prst="rect">
            <a:avLst/>
          </a:prstGeom>
          <a:solidFill>
            <a:srgbClr val="0091FF">
              <a:alpha val="70000"/>
            </a:srgbClr>
          </a:solidFill>
          <a:ln w="25400">
            <a:noFill/>
            <a:round/>
            <a:headEnd/>
            <a:tailEnd/>
          </a:ln>
        </p:spPr>
        <p:txBody>
          <a:bodyPr wrap="square" anchor="ctr">
            <a:spAutoFit/>
          </a:bodyPr>
          <a:lstStyle/>
          <a:p>
            <a:pPr algn="ctr">
              <a:lnSpc>
                <a:spcPct val="90000"/>
              </a:lnSpc>
              <a:spcBef>
                <a:spcPct val="20000"/>
              </a:spcBef>
              <a:defRPr/>
            </a:pPr>
            <a:r>
              <a:rPr lang="en-US" sz="4400" b="1" dirty="0" smtClean="0">
                <a:solidFill>
                  <a:schemeClr val="bg1"/>
                </a:solidFill>
                <a:latin typeface="Verdana"/>
                <a:cs typeface="Verdana"/>
              </a:rPr>
              <a:t>Humanitarian action </a:t>
            </a:r>
            <a:endParaRPr lang="en-GB" sz="3200" dirty="0">
              <a:solidFill>
                <a:schemeClr val="bg1"/>
              </a:solidFill>
              <a:latin typeface="Verdana"/>
              <a:cs typeface="Verdana"/>
            </a:endParaRPr>
          </a:p>
        </p:txBody>
      </p:sp>
    </p:spTree>
    <p:extLst>
      <p:ext uri="{BB962C8B-B14F-4D97-AF65-F5344CB8AC3E}">
        <p14:creationId xmlns:p14="http://schemas.microsoft.com/office/powerpoint/2010/main" val="18258997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539750" cy="6858000"/>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wrap="square">
            <a:spAutoFit/>
          </a:bodyPr>
          <a:lstStyle/>
          <a:p>
            <a:pPr fontAlgn="auto">
              <a:spcBef>
                <a:spcPts val="0"/>
              </a:spcBef>
              <a:spcAft>
                <a:spcPts val="0"/>
              </a:spcAft>
              <a:defRPr/>
            </a:pPr>
            <a:endParaRPr lang="en-US" dirty="0">
              <a:solidFill>
                <a:srgbClr val="0065A2"/>
              </a:solidFill>
            </a:endParaRPr>
          </a:p>
        </p:txBody>
      </p:sp>
      <p:sp>
        <p:nvSpPr>
          <p:cNvPr id="5" name="Rectangle 4"/>
          <p:cNvSpPr>
            <a:spLocks noChangeArrowheads="1"/>
          </p:cNvSpPr>
          <p:nvPr/>
        </p:nvSpPr>
        <p:spPr bwMode="auto">
          <a:xfrm>
            <a:off x="539750" y="0"/>
            <a:ext cx="11074734" cy="590931"/>
          </a:xfrm>
          <a:prstGeom prst="rect">
            <a:avLst/>
          </a:prstGeom>
          <a:solidFill>
            <a:srgbClr val="0091FF">
              <a:alpha val="70000"/>
            </a:srgbClr>
          </a:solidFill>
          <a:ln w="25400">
            <a:noFill/>
            <a:round/>
            <a:headEnd/>
            <a:tailEnd/>
          </a:ln>
        </p:spPr>
        <p:txBody>
          <a:bodyPr wrap="square" anchor="ctr">
            <a:spAutoFit/>
          </a:bodyPr>
          <a:lstStyle/>
          <a:p>
            <a:pPr marL="0" lvl="1">
              <a:lnSpc>
                <a:spcPct val="90000"/>
              </a:lnSpc>
              <a:spcBef>
                <a:spcPct val="20000"/>
              </a:spcBef>
              <a:defRPr/>
            </a:pPr>
            <a:r>
              <a:rPr lang="en-US" sz="3600" b="1" dirty="0" smtClean="0">
                <a:solidFill>
                  <a:schemeClr val="bg1"/>
                </a:solidFill>
              </a:rPr>
              <a:t>What </a:t>
            </a:r>
            <a:r>
              <a:rPr lang="en-US" sz="3600" b="1" dirty="0">
                <a:solidFill>
                  <a:schemeClr val="bg1"/>
                </a:solidFill>
              </a:rPr>
              <a:t>do we mean by humanitarian action? </a:t>
            </a:r>
          </a:p>
        </p:txBody>
      </p:sp>
      <p:sp>
        <p:nvSpPr>
          <p:cNvPr id="6" name="Content Placeholder 2"/>
          <p:cNvSpPr txBox="1">
            <a:spLocks/>
          </p:cNvSpPr>
          <p:nvPr/>
        </p:nvSpPr>
        <p:spPr>
          <a:xfrm>
            <a:off x="930442" y="851523"/>
            <a:ext cx="10684042" cy="515495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400050" lvl="1"/>
            <a:endParaRPr lang="en-US" sz="3200" dirty="0" smtClean="0">
              <a:solidFill>
                <a:srgbClr val="0070C0"/>
              </a:solidFill>
            </a:endParaRPr>
          </a:p>
          <a:p>
            <a:pPr marL="400050" lvl="1"/>
            <a:endParaRPr lang="en-US" sz="3200" dirty="0">
              <a:solidFill>
                <a:srgbClr val="0070C0"/>
              </a:solidFill>
            </a:endParaRPr>
          </a:p>
          <a:p>
            <a:pPr marL="400050" lvl="1" algn="ctr"/>
            <a:r>
              <a:rPr lang="en-US" sz="3600" dirty="0" smtClean="0">
                <a:solidFill>
                  <a:srgbClr val="0070C0"/>
                </a:solidFill>
              </a:rPr>
              <a:t>“Action taken with the objective of </a:t>
            </a:r>
            <a:r>
              <a:rPr lang="en-US" sz="3600" u="sng" dirty="0" smtClean="0">
                <a:solidFill>
                  <a:srgbClr val="0070C0"/>
                </a:solidFill>
              </a:rPr>
              <a:t>saving lives </a:t>
            </a:r>
            <a:r>
              <a:rPr lang="en-US" sz="3600" dirty="0" smtClean="0">
                <a:solidFill>
                  <a:srgbClr val="0070C0"/>
                </a:solidFill>
              </a:rPr>
              <a:t>and </a:t>
            </a:r>
            <a:r>
              <a:rPr lang="en-US" sz="3600" u="sng" dirty="0" smtClean="0">
                <a:solidFill>
                  <a:srgbClr val="0070C0"/>
                </a:solidFill>
              </a:rPr>
              <a:t>livelihoods</a:t>
            </a:r>
            <a:r>
              <a:rPr lang="en-US" sz="3600" dirty="0" smtClean="0">
                <a:solidFill>
                  <a:srgbClr val="0070C0"/>
                </a:solidFill>
              </a:rPr>
              <a:t>, alleviating human suffering and maintaining human dignity during and after human-induced crises and natural disasters, as well as to prevent and prepare for them” </a:t>
            </a:r>
          </a:p>
          <a:p>
            <a:pPr marL="400050" lvl="1" algn="ctr"/>
            <a:endParaRPr lang="en-US" sz="3600" dirty="0">
              <a:solidFill>
                <a:srgbClr val="0070C0"/>
              </a:solidFill>
            </a:endParaRPr>
          </a:p>
          <a:p>
            <a:pPr marL="400050" lvl="1"/>
            <a:r>
              <a:rPr lang="en-US" sz="3200" dirty="0" smtClean="0">
                <a:solidFill>
                  <a:srgbClr val="0070C0"/>
                </a:solidFill>
              </a:rPr>
              <a:t>(</a:t>
            </a:r>
            <a:r>
              <a:rPr lang="en-US" sz="3200" i="1" dirty="0" smtClean="0">
                <a:solidFill>
                  <a:srgbClr val="0070C0"/>
                </a:solidFill>
              </a:rPr>
              <a:t>ALNAP, Evaluating Humanitarian Action pilot guide)</a:t>
            </a:r>
            <a:endParaRPr lang="en-US" sz="3200" b="1" dirty="0" smtClean="0">
              <a:solidFill>
                <a:srgbClr val="0070C0"/>
              </a:solidFill>
            </a:endParaRPr>
          </a:p>
          <a:p>
            <a:pPr marL="114300"/>
            <a:endParaRPr lang="en-US" sz="3600" b="1" dirty="0" smtClean="0">
              <a:solidFill>
                <a:srgbClr val="0070C0"/>
              </a:solidFill>
            </a:endParaRPr>
          </a:p>
        </p:txBody>
      </p:sp>
    </p:spTree>
    <p:extLst>
      <p:ext uri="{BB962C8B-B14F-4D97-AF65-F5344CB8AC3E}">
        <p14:creationId xmlns:p14="http://schemas.microsoft.com/office/powerpoint/2010/main" val="40187516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 8"/>
          <p:cNvGraphicFramePr/>
          <p:nvPr>
            <p:extLst>
              <p:ext uri="{D42A27DB-BD31-4B8C-83A1-F6EECF244321}">
                <p14:modId xmlns:p14="http://schemas.microsoft.com/office/powerpoint/2010/main" val="3426378663"/>
              </p:ext>
            </p:extLst>
          </p:nvPr>
        </p:nvGraphicFramePr>
        <p:xfrm>
          <a:off x="545430" y="208547"/>
          <a:ext cx="11085096" cy="65211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002125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539750" cy="6858000"/>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wrap="square">
            <a:spAutoFit/>
          </a:bodyPr>
          <a:lstStyle/>
          <a:p>
            <a:pPr fontAlgn="auto">
              <a:spcBef>
                <a:spcPts val="0"/>
              </a:spcBef>
              <a:spcAft>
                <a:spcPts val="0"/>
              </a:spcAft>
              <a:defRPr/>
            </a:pPr>
            <a:endParaRPr lang="en-US" dirty="0">
              <a:solidFill>
                <a:srgbClr val="0065A2"/>
              </a:solidFill>
            </a:endParaRPr>
          </a:p>
        </p:txBody>
      </p:sp>
      <p:sp>
        <p:nvSpPr>
          <p:cNvPr id="5" name="Rectangle 4"/>
          <p:cNvSpPr>
            <a:spLocks noChangeArrowheads="1"/>
          </p:cNvSpPr>
          <p:nvPr/>
        </p:nvSpPr>
        <p:spPr bwMode="auto">
          <a:xfrm>
            <a:off x="539750" y="8669"/>
            <a:ext cx="11347450" cy="590931"/>
          </a:xfrm>
          <a:prstGeom prst="rect">
            <a:avLst/>
          </a:prstGeom>
          <a:solidFill>
            <a:srgbClr val="0091FF">
              <a:alpha val="70000"/>
            </a:srgbClr>
          </a:solidFill>
          <a:ln w="25400">
            <a:noFill/>
            <a:round/>
            <a:headEnd/>
            <a:tailEnd/>
          </a:ln>
        </p:spPr>
        <p:txBody>
          <a:bodyPr wrap="square" anchor="ctr">
            <a:spAutoFit/>
          </a:bodyPr>
          <a:lstStyle/>
          <a:p>
            <a:pPr>
              <a:lnSpc>
                <a:spcPct val="90000"/>
              </a:lnSpc>
              <a:spcBef>
                <a:spcPct val="20000"/>
              </a:spcBef>
              <a:defRPr/>
            </a:pPr>
            <a:r>
              <a:rPr lang="en-US" sz="3600" b="1" dirty="0">
                <a:solidFill>
                  <a:schemeClr val="bg1"/>
                </a:solidFill>
              </a:rPr>
              <a:t>H</a:t>
            </a:r>
            <a:r>
              <a:rPr lang="en-US" sz="3600" b="1" dirty="0" smtClean="0">
                <a:solidFill>
                  <a:schemeClr val="bg1"/>
                </a:solidFill>
              </a:rPr>
              <a:t>umanitarian Principles  </a:t>
            </a:r>
            <a:endParaRPr lang="en-US" sz="3600" b="1" dirty="0">
              <a:solidFill>
                <a:schemeClr val="bg1"/>
              </a:solidFill>
            </a:endParaRPr>
          </a:p>
        </p:txBody>
      </p:sp>
      <p:graphicFrame>
        <p:nvGraphicFramePr>
          <p:cNvPr id="9" name="Diagram 8"/>
          <p:cNvGraphicFramePr/>
          <p:nvPr>
            <p:extLst>
              <p:ext uri="{D42A27DB-BD31-4B8C-83A1-F6EECF244321}">
                <p14:modId xmlns:p14="http://schemas.microsoft.com/office/powerpoint/2010/main" val="3086340974"/>
              </p:ext>
            </p:extLst>
          </p:nvPr>
        </p:nvGraphicFramePr>
        <p:xfrm>
          <a:off x="2080125" y="719666"/>
          <a:ext cx="9807075" cy="56811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498443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539750" cy="6858000"/>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wrap="square">
            <a:spAutoFit/>
          </a:bodyPr>
          <a:lstStyle/>
          <a:p>
            <a:pPr fontAlgn="auto">
              <a:spcBef>
                <a:spcPts val="0"/>
              </a:spcBef>
              <a:spcAft>
                <a:spcPts val="0"/>
              </a:spcAft>
              <a:defRPr/>
            </a:pPr>
            <a:endParaRPr lang="en-US" dirty="0">
              <a:solidFill>
                <a:srgbClr val="0065A2"/>
              </a:solidFill>
            </a:endParaRPr>
          </a:p>
        </p:txBody>
      </p:sp>
      <p:sp>
        <p:nvSpPr>
          <p:cNvPr id="5" name="Rectangle 4"/>
          <p:cNvSpPr>
            <a:spLocks noChangeArrowheads="1"/>
          </p:cNvSpPr>
          <p:nvPr/>
        </p:nvSpPr>
        <p:spPr bwMode="auto">
          <a:xfrm>
            <a:off x="539750" y="8669"/>
            <a:ext cx="11347450" cy="590931"/>
          </a:xfrm>
          <a:prstGeom prst="rect">
            <a:avLst/>
          </a:prstGeom>
          <a:solidFill>
            <a:srgbClr val="0091FF">
              <a:alpha val="70000"/>
            </a:srgbClr>
          </a:solidFill>
          <a:ln w="25400">
            <a:noFill/>
            <a:round/>
            <a:headEnd/>
            <a:tailEnd/>
          </a:ln>
        </p:spPr>
        <p:txBody>
          <a:bodyPr wrap="square" anchor="ctr">
            <a:spAutoFit/>
          </a:bodyPr>
          <a:lstStyle/>
          <a:p>
            <a:pPr>
              <a:lnSpc>
                <a:spcPct val="90000"/>
              </a:lnSpc>
              <a:spcBef>
                <a:spcPct val="20000"/>
              </a:spcBef>
              <a:defRPr/>
            </a:pPr>
            <a:r>
              <a:rPr lang="en-US" sz="3600" b="1" dirty="0">
                <a:solidFill>
                  <a:schemeClr val="bg1"/>
                </a:solidFill>
              </a:rPr>
              <a:t>H</a:t>
            </a:r>
            <a:r>
              <a:rPr lang="en-US" sz="3600" b="1" dirty="0" smtClean="0">
                <a:solidFill>
                  <a:schemeClr val="bg1"/>
                </a:solidFill>
              </a:rPr>
              <a:t>umanitarian Standards   </a:t>
            </a:r>
            <a:endParaRPr lang="en-US" sz="3600" b="1" dirty="0">
              <a:solidFill>
                <a:schemeClr val="bg1"/>
              </a:solidFill>
            </a:endParaRPr>
          </a:p>
        </p:txBody>
      </p:sp>
      <p:graphicFrame>
        <p:nvGraphicFramePr>
          <p:cNvPr id="6" name="Diagram 5"/>
          <p:cNvGraphicFramePr/>
          <p:nvPr>
            <p:extLst>
              <p:ext uri="{D42A27DB-BD31-4B8C-83A1-F6EECF244321}">
                <p14:modId xmlns:p14="http://schemas.microsoft.com/office/powerpoint/2010/main" val="3187123398"/>
              </p:ext>
            </p:extLst>
          </p:nvPr>
        </p:nvGraphicFramePr>
        <p:xfrm>
          <a:off x="1261977" y="872315"/>
          <a:ext cx="10411440" cy="56811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020525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539750" cy="6858000"/>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wrap="square">
            <a:spAutoFit/>
          </a:bodyPr>
          <a:lstStyle/>
          <a:p>
            <a:pPr fontAlgn="auto">
              <a:spcBef>
                <a:spcPts val="0"/>
              </a:spcBef>
              <a:spcAft>
                <a:spcPts val="0"/>
              </a:spcAft>
              <a:defRPr/>
            </a:pPr>
            <a:endParaRPr lang="en-US" dirty="0">
              <a:solidFill>
                <a:srgbClr val="0065A2"/>
              </a:solidFill>
            </a:endParaRPr>
          </a:p>
        </p:txBody>
      </p:sp>
      <p:sp>
        <p:nvSpPr>
          <p:cNvPr id="5" name="Rectangle 4"/>
          <p:cNvSpPr>
            <a:spLocks noChangeArrowheads="1"/>
          </p:cNvSpPr>
          <p:nvPr/>
        </p:nvSpPr>
        <p:spPr bwMode="auto">
          <a:xfrm>
            <a:off x="552283" y="2235937"/>
            <a:ext cx="11074734" cy="701731"/>
          </a:xfrm>
          <a:prstGeom prst="rect">
            <a:avLst/>
          </a:prstGeom>
          <a:solidFill>
            <a:srgbClr val="0091FF">
              <a:alpha val="70000"/>
            </a:srgbClr>
          </a:solidFill>
          <a:ln w="25400">
            <a:noFill/>
            <a:round/>
            <a:headEnd/>
            <a:tailEnd/>
          </a:ln>
        </p:spPr>
        <p:txBody>
          <a:bodyPr wrap="square" anchor="ctr">
            <a:spAutoFit/>
          </a:bodyPr>
          <a:lstStyle/>
          <a:p>
            <a:pPr algn="ctr">
              <a:lnSpc>
                <a:spcPct val="90000"/>
              </a:lnSpc>
              <a:spcBef>
                <a:spcPct val="20000"/>
              </a:spcBef>
              <a:defRPr/>
            </a:pPr>
            <a:r>
              <a:rPr lang="en-US" sz="4400" b="1" dirty="0" smtClean="0">
                <a:solidFill>
                  <a:schemeClr val="bg1"/>
                </a:solidFill>
                <a:latin typeface="Verdana"/>
                <a:cs typeface="Verdana"/>
              </a:rPr>
              <a:t>Humanitarian action </a:t>
            </a:r>
            <a:endParaRPr lang="en-GB" sz="3200" dirty="0">
              <a:solidFill>
                <a:schemeClr val="bg1"/>
              </a:solidFill>
              <a:latin typeface="Verdana"/>
              <a:cs typeface="Verdana"/>
            </a:endParaRPr>
          </a:p>
        </p:txBody>
      </p:sp>
    </p:spTree>
    <p:extLst>
      <p:ext uri="{BB962C8B-B14F-4D97-AF65-F5344CB8AC3E}">
        <p14:creationId xmlns:p14="http://schemas.microsoft.com/office/powerpoint/2010/main" val="2176422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539750" cy="6858000"/>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wrap="square">
            <a:spAutoFit/>
          </a:bodyPr>
          <a:lstStyle/>
          <a:p>
            <a:pPr fontAlgn="auto">
              <a:spcBef>
                <a:spcPts val="0"/>
              </a:spcBef>
              <a:spcAft>
                <a:spcPts val="0"/>
              </a:spcAft>
              <a:defRPr/>
            </a:pPr>
            <a:endParaRPr lang="en-US" dirty="0">
              <a:solidFill>
                <a:srgbClr val="0065A2"/>
              </a:solidFill>
            </a:endParaRPr>
          </a:p>
        </p:txBody>
      </p:sp>
      <p:sp>
        <p:nvSpPr>
          <p:cNvPr id="5" name="Rectangle 4"/>
          <p:cNvSpPr>
            <a:spLocks noChangeArrowheads="1"/>
          </p:cNvSpPr>
          <p:nvPr/>
        </p:nvSpPr>
        <p:spPr bwMode="auto">
          <a:xfrm>
            <a:off x="539750" y="8669"/>
            <a:ext cx="11347450" cy="590931"/>
          </a:xfrm>
          <a:prstGeom prst="rect">
            <a:avLst/>
          </a:prstGeom>
          <a:solidFill>
            <a:srgbClr val="0091FF">
              <a:alpha val="70000"/>
            </a:srgbClr>
          </a:solidFill>
          <a:ln w="25400">
            <a:noFill/>
            <a:round/>
            <a:headEnd/>
            <a:tailEnd/>
          </a:ln>
        </p:spPr>
        <p:txBody>
          <a:bodyPr wrap="square" anchor="ctr">
            <a:spAutoFit/>
          </a:bodyPr>
          <a:lstStyle/>
          <a:p>
            <a:pPr>
              <a:lnSpc>
                <a:spcPct val="90000"/>
              </a:lnSpc>
              <a:spcBef>
                <a:spcPct val="20000"/>
              </a:spcBef>
              <a:defRPr/>
            </a:pPr>
            <a:r>
              <a:rPr lang="en-US" sz="3600" b="1" dirty="0" smtClean="0">
                <a:solidFill>
                  <a:schemeClr val="bg1"/>
                </a:solidFill>
              </a:rPr>
              <a:t>Evaluation of Humanitarian Action (EHA)</a:t>
            </a:r>
            <a:endParaRPr lang="en-US" sz="3600" b="1" dirty="0">
              <a:solidFill>
                <a:schemeClr val="bg1"/>
              </a:solidFill>
            </a:endParaRPr>
          </a:p>
        </p:txBody>
      </p:sp>
      <p:sp>
        <p:nvSpPr>
          <p:cNvPr id="3" name="Rounded Rectangle 2"/>
          <p:cNvSpPr/>
          <p:nvPr/>
        </p:nvSpPr>
        <p:spPr>
          <a:xfrm>
            <a:off x="737937" y="1540041"/>
            <a:ext cx="11149263" cy="370572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marL="457200" indent="-457200">
              <a:buFont typeface="Arial" panose="020B0604020202020204" pitchFamily="34" charset="0"/>
              <a:buChar char="•"/>
            </a:pPr>
            <a:r>
              <a:rPr lang="en-US" sz="3200" dirty="0">
                <a:solidFill>
                  <a:srgbClr val="0070C0"/>
                </a:solidFill>
              </a:rPr>
              <a:t>Investment in EHA from mid-to late </a:t>
            </a:r>
            <a:r>
              <a:rPr lang="en-US" sz="3200" dirty="0" smtClean="0">
                <a:solidFill>
                  <a:srgbClr val="0070C0"/>
                </a:solidFill>
              </a:rPr>
              <a:t>1990s</a:t>
            </a:r>
          </a:p>
          <a:p>
            <a:pPr marL="457200" indent="-457200">
              <a:buFont typeface="Arial" panose="020B0604020202020204" pitchFamily="34" charset="0"/>
              <a:buChar char="•"/>
            </a:pPr>
            <a:endParaRPr lang="en-US" sz="3200" dirty="0" smtClean="0">
              <a:solidFill>
                <a:srgbClr val="0070C0"/>
              </a:solidFill>
            </a:endParaRPr>
          </a:p>
          <a:p>
            <a:pPr marL="457200" indent="-457200">
              <a:buFont typeface="Arial" panose="020B0604020202020204" pitchFamily="34" charset="0"/>
              <a:buChar char="•"/>
            </a:pPr>
            <a:r>
              <a:rPr lang="en-US" sz="3200" dirty="0" smtClean="0">
                <a:solidFill>
                  <a:srgbClr val="0070C0"/>
                </a:solidFill>
              </a:rPr>
              <a:t>associated </a:t>
            </a:r>
            <a:r>
              <a:rPr lang="en-US" sz="3200" dirty="0">
                <a:solidFill>
                  <a:srgbClr val="0070C0"/>
                </a:solidFill>
              </a:rPr>
              <a:t>with increasing demand for accountability in the humanitarian aid </a:t>
            </a:r>
            <a:r>
              <a:rPr lang="en-US" sz="3200" dirty="0" smtClean="0">
                <a:solidFill>
                  <a:srgbClr val="0070C0"/>
                </a:solidFill>
              </a:rPr>
              <a:t>sector</a:t>
            </a:r>
          </a:p>
          <a:p>
            <a:pPr marL="457200" indent="-457200">
              <a:buFont typeface="Arial" panose="020B0604020202020204" pitchFamily="34" charset="0"/>
              <a:buChar char="•"/>
            </a:pPr>
            <a:endParaRPr lang="en-US" sz="3200" dirty="0" smtClean="0">
              <a:solidFill>
                <a:srgbClr val="0070C0"/>
              </a:solidFill>
            </a:endParaRPr>
          </a:p>
          <a:p>
            <a:pPr marL="457200" indent="-457200">
              <a:buFont typeface="Arial" panose="020B0604020202020204" pitchFamily="34" charset="0"/>
              <a:buChar char="•"/>
            </a:pPr>
            <a:r>
              <a:rPr lang="en-US" sz="3200" dirty="0" smtClean="0">
                <a:solidFill>
                  <a:srgbClr val="0070C0"/>
                </a:solidFill>
              </a:rPr>
              <a:t>triggered </a:t>
            </a:r>
            <a:r>
              <a:rPr lang="en-US" sz="3200" dirty="0">
                <a:solidFill>
                  <a:srgbClr val="0070C0"/>
                </a:solidFill>
              </a:rPr>
              <a:t>by growing concern over the poor and varied performance of humanitarian agencies. </a:t>
            </a:r>
          </a:p>
        </p:txBody>
      </p:sp>
    </p:spTree>
    <p:extLst>
      <p:ext uri="{BB962C8B-B14F-4D97-AF65-F5344CB8AC3E}">
        <p14:creationId xmlns:p14="http://schemas.microsoft.com/office/powerpoint/2010/main" val="40408817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539750" cy="6858000"/>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wrap="square">
            <a:spAutoFit/>
          </a:bodyPr>
          <a:lstStyle/>
          <a:p>
            <a:pPr fontAlgn="auto">
              <a:spcBef>
                <a:spcPts val="0"/>
              </a:spcBef>
              <a:spcAft>
                <a:spcPts val="0"/>
              </a:spcAft>
              <a:defRPr/>
            </a:pPr>
            <a:endParaRPr lang="en-US" dirty="0">
              <a:solidFill>
                <a:srgbClr val="0065A2"/>
              </a:solidFill>
            </a:endParaRPr>
          </a:p>
        </p:txBody>
      </p:sp>
      <p:sp>
        <p:nvSpPr>
          <p:cNvPr id="5" name="Rectangle 4"/>
          <p:cNvSpPr>
            <a:spLocks noChangeArrowheads="1"/>
          </p:cNvSpPr>
          <p:nvPr/>
        </p:nvSpPr>
        <p:spPr bwMode="auto">
          <a:xfrm>
            <a:off x="539750" y="8669"/>
            <a:ext cx="11347450" cy="590931"/>
          </a:xfrm>
          <a:prstGeom prst="rect">
            <a:avLst/>
          </a:prstGeom>
          <a:solidFill>
            <a:srgbClr val="0091FF">
              <a:alpha val="70000"/>
            </a:srgbClr>
          </a:solidFill>
          <a:ln w="25400">
            <a:noFill/>
            <a:round/>
            <a:headEnd/>
            <a:tailEnd/>
          </a:ln>
        </p:spPr>
        <p:txBody>
          <a:bodyPr wrap="square" anchor="ctr">
            <a:spAutoFit/>
          </a:bodyPr>
          <a:lstStyle/>
          <a:p>
            <a:pPr>
              <a:lnSpc>
                <a:spcPct val="90000"/>
              </a:lnSpc>
              <a:spcBef>
                <a:spcPct val="20000"/>
              </a:spcBef>
              <a:defRPr/>
            </a:pPr>
            <a:r>
              <a:rPr lang="en-US" sz="3600" b="1" dirty="0" smtClean="0">
                <a:solidFill>
                  <a:schemeClr val="bg1"/>
                </a:solidFill>
              </a:rPr>
              <a:t>Humanitarian evaluation criteria </a:t>
            </a:r>
            <a:endParaRPr lang="en-US" sz="3600" b="1" dirty="0">
              <a:solidFill>
                <a:schemeClr val="bg1"/>
              </a:solidFill>
            </a:endParaRPr>
          </a:p>
        </p:txBody>
      </p:sp>
      <p:sp>
        <p:nvSpPr>
          <p:cNvPr id="6" name="Rounded Rectangle 5"/>
          <p:cNvSpPr/>
          <p:nvPr/>
        </p:nvSpPr>
        <p:spPr>
          <a:xfrm>
            <a:off x="1037056" y="1092924"/>
            <a:ext cx="3182018" cy="22263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u="sng" dirty="0" smtClean="0">
                <a:solidFill>
                  <a:schemeClr val="bg1"/>
                </a:solidFill>
              </a:rPr>
              <a:t>Appropriateness</a:t>
            </a:r>
            <a:endParaRPr lang="en-US" sz="2800" u="sng" dirty="0">
              <a:solidFill>
                <a:schemeClr val="bg1"/>
              </a:solidFill>
            </a:endParaRPr>
          </a:p>
          <a:p>
            <a:pPr algn="ctr"/>
            <a:r>
              <a:rPr lang="en-US" sz="2800" dirty="0" smtClean="0">
                <a:solidFill>
                  <a:schemeClr val="bg1"/>
                </a:solidFill>
              </a:rPr>
              <a:t>of </a:t>
            </a:r>
            <a:r>
              <a:rPr lang="en-US" sz="2800" dirty="0">
                <a:solidFill>
                  <a:schemeClr val="bg1"/>
                </a:solidFill>
              </a:rPr>
              <a:t>humanitarian activities to local needs </a:t>
            </a:r>
          </a:p>
        </p:txBody>
      </p:sp>
      <p:sp>
        <p:nvSpPr>
          <p:cNvPr id="8" name="Rounded Rectangle 7"/>
          <p:cNvSpPr/>
          <p:nvPr/>
        </p:nvSpPr>
        <p:spPr>
          <a:xfrm>
            <a:off x="8264022" y="1048311"/>
            <a:ext cx="3623178" cy="22709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u="sng" dirty="0" smtClean="0">
                <a:solidFill>
                  <a:schemeClr val="bg1"/>
                </a:solidFill>
              </a:rPr>
              <a:t>Connectedness</a:t>
            </a:r>
          </a:p>
          <a:p>
            <a:pPr algn="ctr"/>
            <a:r>
              <a:rPr lang="en-US" sz="2800" dirty="0" smtClean="0">
                <a:solidFill>
                  <a:schemeClr val="bg1"/>
                </a:solidFill>
              </a:rPr>
              <a:t>take longer term and interconnected problems into account</a:t>
            </a:r>
            <a:endParaRPr lang="en-US" sz="2800" dirty="0">
              <a:solidFill>
                <a:schemeClr val="bg1"/>
              </a:solidFill>
            </a:endParaRPr>
          </a:p>
        </p:txBody>
      </p:sp>
      <p:sp>
        <p:nvSpPr>
          <p:cNvPr id="10" name="Rounded Rectangle 9"/>
          <p:cNvSpPr/>
          <p:nvPr/>
        </p:nvSpPr>
        <p:spPr>
          <a:xfrm>
            <a:off x="1092033" y="4219073"/>
            <a:ext cx="5458828" cy="19631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u="sng" dirty="0" smtClean="0">
                <a:solidFill>
                  <a:schemeClr val="bg1"/>
                </a:solidFill>
              </a:rPr>
              <a:t>Coherence</a:t>
            </a:r>
          </a:p>
          <a:p>
            <a:pPr algn="ctr"/>
            <a:r>
              <a:rPr lang="en-US" sz="2800" dirty="0" smtClean="0">
                <a:solidFill>
                  <a:schemeClr val="bg1"/>
                </a:solidFill>
              </a:rPr>
              <a:t>Extent to which there is consistency between development and humanitarian aid</a:t>
            </a:r>
            <a:endParaRPr lang="en-US" sz="2800" dirty="0">
              <a:solidFill>
                <a:schemeClr val="bg1"/>
              </a:solidFill>
            </a:endParaRPr>
          </a:p>
        </p:txBody>
      </p:sp>
      <p:sp>
        <p:nvSpPr>
          <p:cNvPr id="11" name="Rounded Rectangle 10"/>
          <p:cNvSpPr/>
          <p:nvPr/>
        </p:nvSpPr>
        <p:spPr>
          <a:xfrm>
            <a:off x="4488949" y="1108236"/>
            <a:ext cx="3449052" cy="21957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u="sng" dirty="0" smtClean="0">
                <a:solidFill>
                  <a:schemeClr val="bg1"/>
                </a:solidFill>
              </a:rPr>
              <a:t>Coverage</a:t>
            </a:r>
          </a:p>
          <a:p>
            <a:pPr algn="ctr"/>
            <a:r>
              <a:rPr lang="en-US" sz="2800" dirty="0" smtClean="0">
                <a:solidFill>
                  <a:schemeClr val="bg1"/>
                </a:solidFill>
              </a:rPr>
              <a:t>Assistance reaching all affected population groups</a:t>
            </a:r>
            <a:endParaRPr lang="en-US" sz="2800" dirty="0">
              <a:solidFill>
                <a:schemeClr val="bg1"/>
              </a:solidFill>
            </a:endParaRPr>
          </a:p>
        </p:txBody>
      </p:sp>
      <p:sp>
        <p:nvSpPr>
          <p:cNvPr id="12" name="Rounded Rectangle 11"/>
          <p:cNvSpPr/>
          <p:nvPr/>
        </p:nvSpPr>
        <p:spPr>
          <a:xfrm>
            <a:off x="7210926" y="4286248"/>
            <a:ext cx="4676274" cy="18287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u="sng" dirty="0" smtClean="0">
                <a:solidFill>
                  <a:schemeClr val="bg1"/>
                </a:solidFill>
              </a:rPr>
              <a:t>Coordination</a:t>
            </a:r>
          </a:p>
          <a:p>
            <a:pPr algn="ctr"/>
            <a:r>
              <a:rPr lang="en-US" sz="2800" dirty="0" smtClean="0">
                <a:solidFill>
                  <a:schemeClr val="bg1"/>
                </a:solidFill>
              </a:rPr>
              <a:t>With all actors promoting synergies and avoiding duplication and gaps</a:t>
            </a:r>
            <a:endParaRPr lang="en-US" sz="2800" dirty="0">
              <a:solidFill>
                <a:schemeClr val="bg1"/>
              </a:solidFill>
            </a:endParaRPr>
          </a:p>
        </p:txBody>
      </p:sp>
    </p:spTree>
    <p:extLst>
      <p:ext uri="{BB962C8B-B14F-4D97-AF65-F5344CB8AC3E}">
        <p14:creationId xmlns:p14="http://schemas.microsoft.com/office/powerpoint/2010/main" val="9209363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539750" cy="6858000"/>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wrap="square">
            <a:spAutoFit/>
          </a:bodyPr>
          <a:lstStyle/>
          <a:p>
            <a:pPr fontAlgn="auto">
              <a:spcBef>
                <a:spcPts val="0"/>
              </a:spcBef>
              <a:spcAft>
                <a:spcPts val="0"/>
              </a:spcAft>
              <a:defRPr/>
            </a:pPr>
            <a:endParaRPr lang="en-US" dirty="0">
              <a:solidFill>
                <a:srgbClr val="0065A2"/>
              </a:solidFill>
            </a:endParaRPr>
          </a:p>
        </p:txBody>
      </p:sp>
      <p:sp>
        <p:nvSpPr>
          <p:cNvPr id="5" name="Rectangle 4"/>
          <p:cNvSpPr>
            <a:spLocks noChangeArrowheads="1"/>
          </p:cNvSpPr>
          <p:nvPr/>
        </p:nvSpPr>
        <p:spPr bwMode="auto">
          <a:xfrm>
            <a:off x="539750" y="8669"/>
            <a:ext cx="11347450" cy="590931"/>
          </a:xfrm>
          <a:prstGeom prst="rect">
            <a:avLst/>
          </a:prstGeom>
          <a:solidFill>
            <a:srgbClr val="0091FF">
              <a:alpha val="70000"/>
            </a:srgbClr>
          </a:solidFill>
          <a:ln w="25400">
            <a:noFill/>
            <a:round/>
            <a:headEnd/>
            <a:tailEnd/>
          </a:ln>
        </p:spPr>
        <p:txBody>
          <a:bodyPr wrap="square" anchor="ctr">
            <a:spAutoFit/>
          </a:bodyPr>
          <a:lstStyle/>
          <a:p>
            <a:pPr>
              <a:lnSpc>
                <a:spcPct val="90000"/>
              </a:lnSpc>
              <a:spcBef>
                <a:spcPct val="20000"/>
              </a:spcBef>
              <a:defRPr/>
            </a:pPr>
            <a:r>
              <a:rPr lang="en-US" sz="3600" b="1" dirty="0" smtClean="0">
                <a:solidFill>
                  <a:schemeClr val="bg1"/>
                </a:solidFill>
              </a:rPr>
              <a:t>Evaluation of Humanitarian Action (EHA) – current status</a:t>
            </a:r>
            <a:endParaRPr lang="en-US" sz="3600" b="1" dirty="0">
              <a:solidFill>
                <a:schemeClr val="bg1"/>
              </a:solidFill>
            </a:endParaRPr>
          </a:p>
        </p:txBody>
      </p:sp>
      <p:sp>
        <p:nvSpPr>
          <p:cNvPr id="3" name="Rounded Rectangle 2"/>
          <p:cNvSpPr/>
          <p:nvPr/>
        </p:nvSpPr>
        <p:spPr>
          <a:xfrm>
            <a:off x="737937" y="786062"/>
            <a:ext cx="11149263" cy="5855369"/>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3200" b="1" dirty="0">
                <a:solidFill>
                  <a:srgbClr val="0070C0"/>
                </a:solidFill>
              </a:rPr>
              <a:t>Coordination of EHA still a challenge </a:t>
            </a:r>
            <a:r>
              <a:rPr lang="en-US" sz="3200" dirty="0" err="1">
                <a:solidFill>
                  <a:srgbClr val="0070C0"/>
                </a:solidFill>
              </a:rPr>
              <a:t>eg</a:t>
            </a:r>
            <a:r>
              <a:rPr lang="en-US" sz="3200" dirty="0">
                <a:solidFill>
                  <a:srgbClr val="0070C0"/>
                </a:solidFill>
              </a:rPr>
              <a:t> Haiti, Somalia. </a:t>
            </a:r>
            <a:endParaRPr lang="en-US" sz="3200" dirty="0" smtClean="0">
              <a:solidFill>
                <a:srgbClr val="0070C0"/>
              </a:solidFill>
            </a:endParaRPr>
          </a:p>
          <a:p>
            <a:endParaRPr lang="en-US" sz="3200" dirty="0">
              <a:solidFill>
                <a:srgbClr val="0070C0"/>
              </a:solidFill>
            </a:endParaRPr>
          </a:p>
          <a:p>
            <a:pPr marL="914400" lvl="1" indent="-457200">
              <a:buFont typeface="Arial" panose="020B0604020202020204" pitchFamily="34" charset="0"/>
              <a:buChar char="•"/>
            </a:pPr>
            <a:r>
              <a:rPr lang="en-US" sz="3200" dirty="0">
                <a:solidFill>
                  <a:srgbClr val="0070C0"/>
                </a:solidFill>
              </a:rPr>
              <a:t>Only 2 system-wide evaluations: Rwanda and tsunami</a:t>
            </a:r>
          </a:p>
          <a:p>
            <a:pPr marL="914400" lvl="1" indent="-457200">
              <a:buFont typeface="Arial" panose="020B0604020202020204" pitchFamily="34" charset="0"/>
              <a:buChar char="•"/>
            </a:pPr>
            <a:endParaRPr lang="en-US" sz="3200" dirty="0" smtClean="0">
              <a:solidFill>
                <a:srgbClr val="0070C0"/>
              </a:solidFill>
            </a:endParaRPr>
          </a:p>
          <a:p>
            <a:pPr marL="914400" lvl="1" indent="-457200">
              <a:buFont typeface="Arial" panose="020B0604020202020204" pitchFamily="34" charset="0"/>
              <a:buChar char="•"/>
            </a:pPr>
            <a:r>
              <a:rPr lang="en-US" sz="3200" dirty="0" smtClean="0">
                <a:solidFill>
                  <a:srgbClr val="0070C0"/>
                </a:solidFill>
              </a:rPr>
              <a:t>But </a:t>
            </a:r>
            <a:r>
              <a:rPr lang="en-US" sz="3200" dirty="0">
                <a:solidFill>
                  <a:srgbClr val="0070C0"/>
                </a:solidFill>
              </a:rPr>
              <a:t>increasing interest for joint </a:t>
            </a:r>
            <a:r>
              <a:rPr lang="en-US" sz="3200" dirty="0" smtClean="0">
                <a:solidFill>
                  <a:srgbClr val="0070C0"/>
                </a:solidFill>
              </a:rPr>
              <a:t>evaluations. </a:t>
            </a:r>
            <a:r>
              <a:rPr lang="en-US" sz="3200" dirty="0">
                <a:solidFill>
                  <a:srgbClr val="0070C0"/>
                </a:solidFill>
              </a:rPr>
              <a:t>For instance the </a:t>
            </a:r>
            <a:r>
              <a:rPr lang="en-US" sz="3200" dirty="0" smtClean="0">
                <a:solidFill>
                  <a:srgbClr val="0070C0"/>
                </a:solidFill>
              </a:rPr>
              <a:t>Inter-Agency Evaluations  </a:t>
            </a:r>
            <a:r>
              <a:rPr lang="en-US" sz="3200" dirty="0">
                <a:solidFill>
                  <a:srgbClr val="0070C0"/>
                </a:solidFill>
              </a:rPr>
              <a:t>of H</a:t>
            </a:r>
            <a:r>
              <a:rPr lang="en-US" sz="3200" dirty="0" smtClean="0">
                <a:solidFill>
                  <a:srgbClr val="0070C0"/>
                </a:solidFill>
              </a:rPr>
              <a:t>umanitarian </a:t>
            </a:r>
            <a:r>
              <a:rPr lang="en-US" sz="3200" dirty="0">
                <a:solidFill>
                  <a:srgbClr val="0070C0"/>
                </a:solidFill>
              </a:rPr>
              <a:t>A</a:t>
            </a:r>
            <a:r>
              <a:rPr lang="en-US" sz="3200" dirty="0" smtClean="0">
                <a:solidFill>
                  <a:srgbClr val="0070C0"/>
                </a:solidFill>
              </a:rPr>
              <a:t>ction </a:t>
            </a:r>
            <a:r>
              <a:rPr lang="en-US" sz="3200" dirty="0">
                <a:solidFill>
                  <a:srgbClr val="0070C0"/>
                </a:solidFill>
              </a:rPr>
              <a:t>(</a:t>
            </a:r>
            <a:r>
              <a:rPr lang="en-US" sz="3200" dirty="0" smtClean="0">
                <a:solidFill>
                  <a:srgbClr val="0070C0"/>
                </a:solidFill>
              </a:rPr>
              <a:t>IAEHA – system wide level 3 emergencies)</a:t>
            </a:r>
            <a:endParaRPr lang="en-US" sz="3200" dirty="0">
              <a:solidFill>
                <a:srgbClr val="0070C0"/>
              </a:solidFill>
            </a:endParaRPr>
          </a:p>
          <a:p>
            <a:endParaRPr lang="en-US" sz="3200" b="1" dirty="0" smtClean="0">
              <a:solidFill>
                <a:srgbClr val="0070C0"/>
              </a:solidFill>
            </a:endParaRPr>
          </a:p>
        </p:txBody>
      </p:sp>
    </p:spTree>
    <p:extLst>
      <p:ext uri="{BB962C8B-B14F-4D97-AF65-F5344CB8AC3E}">
        <p14:creationId xmlns:p14="http://schemas.microsoft.com/office/powerpoint/2010/main" val="2546650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539750" cy="6858000"/>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wrap="square">
            <a:spAutoFit/>
          </a:bodyPr>
          <a:lstStyle/>
          <a:p>
            <a:pPr fontAlgn="auto">
              <a:spcBef>
                <a:spcPts val="0"/>
              </a:spcBef>
              <a:spcAft>
                <a:spcPts val="0"/>
              </a:spcAft>
              <a:defRPr/>
            </a:pPr>
            <a:endParaRPr lang="en-US" dirty="0">
              <a:solidFill>
                <a:srgbClr val="0065A2"/>
              </a:solidFill>
            </a:endParaRPr>
          </a:p>
        </p:txBody>
      </p:sp>
      <p:sp>
        <p:nvSpPr>
          <p:cNvPr id="5" name="Rectangle 4"/>
          <p:cNvSpPr>
            <a:spLocks noChangeArrowheads="1"/>
          </p:cNvSpPr>
          <p:nvPr/>
        </p:nvSpPr>
        <p:spPr bwMode="auto">
          <a:xfrm>
            <a:off x="539750" y="-27700"/>
            <a:ext cx="11074734" cy="590931"/>
          </a:xfrm>
          <a:prstGeom prst="rect">
            <a:avLst/>
          </a:prstGeom>
          <a:solidFill>
            <a:srgbClr val="0091FF">
              <a:alpha val="70000"/>
            </a:srgbClr>
          </a:solidFill>
          <a:ln w="25400">
            <a:noFill/>
            <a:round/>
            <a:headEnd/>
            <a:tailEnd/>
          </a:ln>
        </p:spPr>
        <p:txBody>
          <a:bodyPr wrap="square" anchor="ctr">
            <a:spAutoFit/>
          </a:bodyPr>
          <a:lstStyle/>
          <a:p>
            <a:pPr>
              <a:lnSpc>
                <a:spcPct val="90000"/>
              </a:lnSpc>
              <a:spcBef>
                <a:spcPct val="20000"/>
              </a:spcBef>
              <a:defRPr/>
            </a:pPr>
            <a:r>
              <a:rPr lang="en-GB" sz="3600" b="1" dirty="0" smtClean="0">
                <a:solidFill>
                  <a:schemeClr val="bg1"/>
                </a:solidFill>
                <a:latin typeface="Verdana"/>
                <a:cs typeface="Verdana"/>
              </a:rPr>
              <a:t>Structure</a:t>
            </a:r>
            <a:r>
              <a:rPr lang="en-GB" sz="3200" b="1" dirty="0" smtClean="0">
                <a:solidFill>
                  <a:schemeClr val="bg1"/>
                </a:solidFill>
                <a:latin typeface="Verdana"/>
                <a:cs typeface="Verdana"/>
              </a:rPr>
              <a:t> of the presentation </a:t>
            </a:r>
            <a:endParaRPr lang="en-GB" sz="3200" b="1" dirty="0">
              <a:solidFill>
                <a:schemeClr val="bg1"/>
              </a:solidFill>
              <a:latin typeface="Verdana"/>
              <a:cs typeface="Verdana"/>
            </a:endParaRPr>
          </a:p>
        </p:txBody>
      </p:sp>
      <p:sp>
        <p:nvSpPr>
          <p:cNvPr id="2" name="TextBox 1"/>
          <p:cNvSpPr txBox="1"/>
          <p:nvPr/>
        </p:nvSpPr>
        <p:spPr>
          <a:xfrm>
            <a:off x="993607" y="2050382"/>
            <a:ext cx="10782300" cy="1908215"/>
          </a:xfrm>
          <a:prstGeom prst="rect">
            <a:avLst/>
          </a:prstGeom>
          <a:noFill/>
        </p:spPr>
        <p:txBody>
          <a:bodyPr wrap="square" rtlCol="0">
            <a:spAutoFit/>
          </a:bodyPr>
          <a:lstStyle/>
          <a:p>
            <a:pPr marL="571500" indent="-571500">
              <a:spcAft>
                <a:spcPts val="600"/>
              </a:spcAft>
              <a:buFont typeface="Arial" panose="020B0604020202020204" pitchFamily="34" charset="0"/>
              <a:buChar char="•"/>
            </a:pPr>
            <a:r>
              <a:rPr lang="en-US" sz="3600" dirty="0">
                <a:solidFill>
                  <a:srgbClr val="0070C0"/>
                </a:solidFill>
              </a:rPr>
              <a:t>Humanitarian crises </a:t>
            </a:r>
            <a:r>
              <a:rPr lang="en-US" sz="3600" dirty="0" smtClean="0">
                <a:solidFill>
                  <a:srgbClr val="0070C0"/>
                </a:solidFill>
              </a:rPr>
              <a:t>and response</a:t>
            </a:r>
            <a:endParaRPr lang="en-US" sz="3600" dirty="0">
              <a:solidFill>
                <a:srgbClr val="0070C0"/>
              </a:solidFill>
            </a:endParaRPr>
          </a:p>
          <a:p>
            <a:pPr marL="571500" indent="-571500">
              <a:spcAft>
                <a:spcPts val="600"/>
              </a:spcAft>
              <a:buFont typeface="Arial" panose="020B0604020202020204" pitchFamily="34" charset="0"/>
              <a:buChar char="•"/>
            </a:pPr>
            <a:r>
              <a:rPr lang="en-US" sz="3600" dirty="0">
                <a:solidFill>
                  <a:srgbClr val="0070C0"/>
                </a:solidFill>
              </a:rPr>
              <a:t>Humanitarian </a:t>
            </a:r>
            <a:r>
              <a:rPr lang="en-US" sz="3600" dirty="0" smtClean="0">
                <a:solidFill>
                  <a:srgbClr val="0070C0"/>
                </a:solidFill>
              </a:rPr>
              <a:t>action </a:t>
            </a:r>
            <a:endParaRPr lang="en-US" sz="3600" dirty="0">
              <a:solidFill>
                <a:srgbClr val="0070C0"/>
              </a:solidFill>
            </a:endParaRPr>
          </a:p>
          <a:p>
            <a:pPr marL="571500" indent="-571500">
              <a:spcAft>
                <a:spcPts val="600"/>
              </a:spcAft>
              <a:buFont typeface="Arial" panose="020B0604020202020204" pitchFamily="34" charset="0"/>
              <a:buChar char="•"/>
            </a:pPr>
            <a:r>
              <a:rPr lang="en-US" sz="3600" dirty="0">
                <a:solidFill>
                  <a:srgbClr val="0070C0"/>
                </a:solidFill>
              </a:rPr>
              <a:t>Evaluating humanitarian action (EHA</a:t>
            </a:r>
            <a:r>
              <a:rPr lang="en-US" sz="3600" dirty="0" smtClean="0">
                <a:solidFill>
                  <a:srgbClr val="0070C0"/>
                </a:solidFill>
              </a:rPr>
              <a:t>)</a:t>
            </a:r>
            <a:endParaRPr lang="en-US" sz="3600" dirty="0">
              <a:solidFill>
                <a:srgbClr val="0070C0"/>
              </a:solidFill>
            </a:endParaRPr>
          </a:p>
        </p:txBody>
      </p:sp>
    </p:spTree>
    <p:extLst>
      <p:ext uri="{BB962C8B-B14F-4D97-AF65-F5344CB8AC3E}">
        <p14:creationId xmlns:p14="http://schemas.microsoft.com/office/powerpoint/2010/main" val="23799722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539750" cy="6858000"/>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wrap="square">
            <a:spAutoFit/>
          </a:bodyPr>
          <a:lstStyle/>
          <a:p>
            <a:pPr fontAlgn="auto">
              <a:spcBef>
                <a:spcPts val="0"/>
              </a:spcBef>
              <a:spcAft>
                <a:spcPts val="0"/>
              </a:spcAft>
              <a:defRPr/>
            </a:pPr>
            <a:endParaRPr lang="en-US" dirty="0">
              <a:solidFill>
                <a:srgbClr val="0065A2"/>
              </a:solidFill>
            </a:endParaRPr>
          </a:p>
        </p:txBody>
      </p:sp>
      <p:sp>
        <p:nvSpPr>
          <p:cNvPr id="5" name="Rectangle 4"/>
          <p:cNvSpPr>
            <a:spLocks noChangeArrowheads="1"/>
          </p:cNvSpPr>
          <p:nvPr/>
        </p:nvSpPr>
        <p:spPr bwMode="auto">
          <a:xfrm>
            <a:off x="539750" y="8669"/>
            <a:ext cx="11347450" cy="590931"/>
          </a:xfrm>
          <a:prstGeom prst="rect">
            <a:avLst/>
          </a:prstGeom>
          <a:solidFill>
            <a:srgbClr val="0091FF">
              <a:alpha val="70000"/>
            </a:srgbClr>
          </a:solidFill>
          <a:ln w="25400">
            <a:noFill/>
            <a:round/>
            <a:headEnd/>
            <a:tailEnd/>
          </a:ln>
        </p:spPr>
        <p:txBody>
          <a:bodyPr wrap="square" anchor="ctr">
            <a:spAutoFit/>
          </a:bodyPr>
          <a:lstStyle/>
          <a:p>
            <a:pPr>
              <a:lnSpc>
                <a:spcPct val="90000"/>
              </a:lnSpc>
              <a:spcBef>
                <a:spcPct val="20000"/>
              </a:spcBef>
              <a:defRPr/>
            </a:pPr>
            <a:r>
              <a:rPr lang="en-US" sz="3600" b="1" dirty="0" smtClean="0">
                <a:solidFill>
                  <a:schemeClr val="bg1"/>
                </a:solidFill>
              </a:rPr>
              <a:t>Evaluation of Humanitarian Action (EHA) – current status</a:t>
            </a:r>
            <a:endParaRPr lang="en-US" sz="3600" b="1" dirty="0">
              <a:solidFill>
                <a:schemeClr val="bg1"/>
              </a:solidFill>
            </a:endParaRPr>
          </a:p>
        </p:txBody>
      </p:sp>
      <p:sp>
        <p:nvSpPr>
          <p:cNvPr id="3" name="Rounded Rectangle 2"/>
          <p:cNvSpPr/>
          <p:nvPr/>
        </p:nvSpPr>
        <p:spPr>
          <a:xfrm>
            <a:off x="737937" y="786062"/>
            <a:ext cx="11149263" cy="5855369"/>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3200" b="1" dirty="0" smtClean="0">
                <a:solidFill>
                  <a:srgbClr val="0070C0"/>
                </a:solidFill>
              </a:rPr>
              <a:t>Current </a:t>
            </a:r>
            <a:r>
              <a:rPr lang="en-US" sz="3200" b="1" dirty="0">
                <a:solidFill>
                  <a:srgbClr val="0070C0"/>
                </a:solidFill>
              </a:rPr>
              <a:t>concerns in EHA</a:t>
            </a:r>
            <a:r>
              <a:rPr lang="en-US" sz="3200" dirty="0">
                <a:solidFill>
                  <a:srgbClr val="0070C0"/>
                </a:solidFill>
              </a:rPr>
              <a:t>: </a:t>
            </a:r>
            <a:endParaRPr lang="en-US" sz="3200" dirty="0" smtClean="0">
              <a:solidFill>
                <a:srgbClr val="0070C0"/>
              </a:solidFill>
            </a:endParaRPr>
          </a:p>
          <a:p>
            <a:endParaRPr lang="en-US" sz="3200" dirty="0">
              <a:solidFill>
                <a:srgbClr val="0070C0"/>
              </a:solidFill>
            </a:endParaRPr>
          </a:p>
          <a:p>
            <a:pPr marL="914400" lvl="1" indent="-457200">
              <a:buFont typeface="Arial" panose="020B0604020202020204" pitchFamily="34" charset="0"/>
              <a:buChar char="•"/>
            </a:pPr>
            <a:r>
              <a:rPr lang="en-US" sz="3200" dirty="0">
                <a:solidFill>
                  <a:srgbClr val="0070C0"/>
                </a:solidFill>
              </a:rPr>
              <a:t>How to move away from a development framework to </a:t>
            </a:r>
            <a:r>
              <a:rPr lang="en-US" sz="3200" dirty="0" smtClean="0">
                <a:solidFill>
                  <a:srgbClr val="0070C0"/>
                </a:solidFill>
              </a:rPr>
              <a:t>evaluation? </a:t>
            </a:r>
            <a:endParaRPr lang="en-US" sz="3200" dirty="0">
              <a:solidFill>
                <a:srgbClr val="0070C0"/>
              </a:solidFill>
            </a:endParaRPr>
          </a:p>
          <a:p>
            <a:pPr marL="914400" lvl="1" indent="-457200">
              <a:buFont typeface="Arial" panose="020B0604020202020204" pitchFamily="34" charset="0"/>
              <a:buChar char="•"/>
            </a:pPr>
            <a:endParaRPr lang="en-US" sz="3200" dirty="0" smtClean="0">
              <a:solidFill>
                <a:srgbClr val="0070C0"/>
              </a:solidFill>
            </a:endParaRPr>
          </a:p>
          <a:p>
            <a:pPr marL="914400" lvl="1" indent="-457200">
              <a:buFont typeface="Arial" panose="020B0604020202020204" pitchFamily="34" charset="0"/>
              <a:buChar char="•"/>
            </a:pPr>
            <a:r>
              <a:rPr lang="en-US" sz="3200" dirty="0" smtClean="0">
                <a:solidFill>
                  <a:srgbClr val="0070C0"/>
                </a:solidFill>
              </a:rPr>
              <a:t>How </a:t>
            </a:r>
            <a:r>
              <a:rPr lang="en-US" sz="3200" dirty="0">
                <a:solidFill>
                  <a:srgbClr val="0070C0"/>
                </a:solidFill>
              </a:rPr>
              <a:t>to improve the record of evaluation </a:t>
            </a:r>
            <a:r>
              <a:rPr lang="en-US" sz="3200" dirty="0" smtClean="0">
                <a:solidFill>
                  <a:srgbClr val="0070C0"/>
                </a:solidFill>
              </a:rPr>
              <a:t>utilization?</a:t>
            </a:r>
            <a:endParaRPr lang="en-US" sz="3200" dirty="0">
              <a:solidFill>
                <a:srgbClr val="0070C0"/>
              </a:solidFill>
            </a:endParaRPr>
          </a:p>
          <a:p>
            <a:pPr marL="914400" lvl="1" indent="-457200">
              <a:buFont typeface="Arial" panose="020B0604020202020204" pitchFamily="34" charset="0"/>
              <a:buChar char="•"/>
            </a:pPr>
            <a:endParaRPr lang="en-US" sz="3200" dirty="0" smtClean="0">
              <a:solidFill>
                <a:srgbClr val="0070C0"/>
              </a:solidFill>
            </a:endParaRPr>
          </a:p>
          <a:p>
            <a:pPr marL="914400" lvl="1" indent="-457200">
              <a:buFont typeface="Arial" panose="020B0604020202020204" pitchFamily="34" charset="0"/>
              <a:buChar char="•"/>
            </a:pPr>
            <a:r>
              <a:rPr lang="en-US" sz="3200" dirty="0" smtClean="0">
                <a:solidFill>
                  <a:srgbClr val="0070C0"/>
                </a:solidFill>
              </a:rPr>
              <a:t>Developing </a:t>
            </a:r>
            <a:r>
              <a:rPr lang="en-US" sz="3200" dirty="0">
                <a:solidFill>
                  <a:srgbClr val="0070C0"/>
                </a:solidFill>
              </a:rPr>
              <a:t>more learning-oriented approaches </a:t>
            </a:r>
            <a:r>
              <a:rPr lang="en-US" sz="3200" dirty="0" err="1">
                <a:solidFill>
                  <a:srgbClr val="0070C0"/>
                </a:solidFill>
              </a:rPr>
              <a:t>eg</a:t>
            </a:r>
            <a:r>
              <a:rPr lang="en-US" sz="3200" dirty="0">
                <a:solidFill>
                  <a:srgbClr val="0070C0"/>
                </a:solidFill>
              </a:rPr>
              <a:t> real-time evaluations or operational reviews</a:t>
            </a:r>
          </a:p>
          <a:p>
            <a:pPr marL="914400" lvl="1" indent="-457200">
              <a:buFont typeface="Arial" panose="020B0604020202020204" pitchFamily="34" charset="0"/>
              <a:buChar char="•"/>
            </a:pPr>
            <a:endParaRPr lang="en-US" sz="3200" dirty="0" smtClean="0">
              <a:solidFill>
                <a:srgbClr val="0070C0"/>
              </a:solidFill>
            </a:endParaRPr>
          </a:p>
          <a:p>
            <a:pPr marL="914400" lvl="1" indent="-457200">
              <a:buFont typeface="Arial" panose="020B0604020202020204" pitchFamily="34" charset="0"/>
              <a:buChar char="•"/>
            </a:pPr>
            <a:r>
              <a:rPr lang="en-US" sz="3200" dirty="0" smtClean="0">
                <a:solidFill>
                  <a:srgbClr val="0070C0"/>
                </a:solidFill>
              </a:rPr>
              <a:t>Commitment </a:t>
            </a:r>
            <a:r>
              <a:rPr lang="en-US" sz="3200" dirty="0">
                <a:solidFill>
                  <a:srgbClr val="0070C0"/>
                </a:solidFill>
              </a:rPr>
              <a:t>to strengthening accountability to affected populations </a:t>
            </a:r>
            <a:r>
              <a:rPr lang="en-US" sz="3200" dirty="0" smtClean="0">
                <a:solidFill>
                  <a:srgbClr val="0070C0"/>
                </a:solidFill>
              </a:rPr>
              <a:t>?</a:t>
            </a:r>
            <a:endParaRPr lang="en-US" sz="3200" dirty="0">
              <a:solidFill>
                <a:srgbClr val="0070C0"/>
              </a:solidFill>
            </a:endParaRPr>
          </a:p>
        </p:txBody>
      </p:sp>
    </p:spTree>
    <p:extLst>
      <p:ext uri="{BB962C8B-B14F-4D97-AF65-F5344CB8AC3E}">
        <p14:creationId xmlns:p14="http://schemas.microsoft.com/office/powerpoint/2010/main" val="24715575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539750" cy="6858000"/>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wrap="square">
            <a:spAutoFit/>
          </a:bodyPr>
          <a:lstStyle/>
          <a:p>
            <a:pPr fontAlgn="auto">
              <a:spcBef>
                <a:spcPts val="0"/>
              </a:spcBef>
              <a:spcAft>
                <a:spcPts val="0"/>
              </a:spcAft>
              <a:defRPr/>
            </a:pPr>
            <a:endParaRPr lang="en-US" dirty="0">
              <a:solidFill>
                <a:srgbClr val="0065A2"/>
              </a:solidFill>
            </a:endParaRPr>
          </a:p>
        </p:txBody>
      </p:sp>
      <p:sp>
        <p:nvSpPr>
          <p:cNvPr id="5" name="Rectangle 4"/>
          <p:cNvSpPr>
            <a:spLocks noChangeArrowheads="1"/>
          </p:cNvSpPr>
          <p:nvPr/>
        </p:nvSpPr>
        <p:spPr bwMode="auto">
          <a:xfrm>
            <a:off x="539750" y="8669"/>
            <a:ext cx="11347450" cy="590931"/>
          </a:xfrm>
          <a:prstGeom prst="rect">
            <a:avLst/>
          </a:prstGeom>
          <a:solidFill>
            <a:srgbClr val="0091FF">
              <a:alpha val="70000"/>
            </a:srgbClr>
          </a:solidFill>
          <a:ln w="25400">
            <a:noFill/>
            <a:round/>
            <a:headEnd/>
            <a:tailEnd/>
          </a:ln>
        </p:spPr>
        <p:txBody>
          <a:bodyPr wrap="square" anchor="ctr">
            <a:spAutoFit/>
          </a:bodyPr>
          <a:lstStyle/>
          <a:p>
            <a:pPr>
              <a:lnSpc>
                <a:spcPct val="90000"/>
              </a:lnSpc>
              <a:spcBef>
                <a:spcPct val="20000"/>
              </a:spcBef>
              <a:defRPr/>
            </a:pPr>
            <a:r>
              <a:rPr lang="en-US" sz="3600" b="1" dirty="0" smtClean="0">
                <a:solidFill>
                  <a:schemeClr val="bg1"/>
                </a:solidFill>
              </a:rPr>
              <a:t>Common challenges  (1)</a:t>
            </a:r>
            <a:endParaRPr lang="en-US" sz="3600" b="1" dirty="0">
              <a:solidFill>
                <a:schemeClr val="bg1"/>
              </a:solidFill>
            </a:endParaRPr>
          </a:p>
        </p:txBody>
      </p:sp>
      <p:sp>
        <p:nvSpPr>
          <p:cNvPr id="3" name="Rounded Rectangle 2"/>
          <p:cNvSpPr/>
          <p:nvPr/>
        </p:nvSpPr>
        <p:spPr>
          <a:xfrm>
            <a:off x="737937" y="786062"/>
            <a:ext cx="11149263" cy="5855369"/>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endParaRPr lang="en-US" sz="3200" b="1" dirty="0" smtClean="0">
              <a:solidFill>
                <a:srgbClr val="0070C0"/>
              </a:solidFill>
            </a:endParaRPr>
          </a:p>
          <a:p>
            <a:pPr marL="457200" indent="-457200">
              <a:buFont typeface="Arial" panose="020B0604020202020204" pitchFamily="34" charset="0"/>
              <a:buChar char="•"/>
            </a:pPr>
            <a:r>
              <a:rPr lang="en-US" sz="3200" b="1" dirty="0" smtClean="0">
                <a:solidFill>
                  <a:srgbClr val="0070C0"/>
                </a:solidFill>
              </a:rPr>
              <a:t>Most </a:t>
            </a:r>
            <a:r>
              <a:rPr lang="en-US" sz="3200" b="1" dirty="0">
                <a:solidFill>
                  <a:srgbClr val="0070C0"/>
                </a:solidFill>
              </a:rPr>
              <a:t>evaluation limitations are magnified</a:t>
            </a:r>
          </a:p>
          <a:p>
            <a:endParaRPr lang="en-GB" sz="3200" b="1" dirty="0">
              <a:solidFill>
                <a:srgbClr val="0070C0"/>
              </a:solidFill>
            </a:endParaRPr>
          </a:p>
          <a:p>
            <a:pPr marL="457200" indent="-457200">
              <a:buFont typeface="Arial" panose="020B0604020202020204" pitchFamily="34" charset="0"/>
              <a:buChar char="•"/>
            </a:pPr>
            <a:r>
              <a:rPr lang="en-GB" sz="3200" b="1" dirty="0">
                <a:solidFill>
                  <a:srgbClr val="0070C0"/>
                </a:solidFill>
              </a:rPr>
              <a:t>Lack of planning documents, unclear objectives, missing </a:t>
            </a:r>
            <a:r>
              <a:rPr lang="en-GB" sz="3200" b="1" dirty="0" smtClean="0">
                <a:solidFill>
                  <a:srgbClr val="0070C0"/>
                </a:solidFill>
              </a:rPr>
              <a:t>theories </a:t>
            </a:r>
            <a:r>
              <a:rPr lang="en-GB" sz="3200" b="1" dirty="0">
                <a:solidFill>
                  <a:srgbClr val="0070C0"/>
                </a:solidFill>
              </a:rPr>
              <a:t>of </a:t>
            </a:r>
            <a:r>
              <a:rPr lang="en-GB" sz="3200" b="1" dirty="0" smtClean="0">
                <a:solidFill>
                  <a:srgbClr val="0070C0"/>
                </a:solidFill>
              </a:rPr>
              <a:t>change,  </a:t>
            </a:r>
            <a:r>
              <a:rPr lang="en-GB" sz="3200" b="1" dirty="0">
                <a:solidFill>
                  <a:srgbClr val="0070C0"/>
                </a:solidFill>
              </a:rPr>
              <a:t>early plans </a:t>
            </a:r>
            <a:r>
              <a:rPr lang="en-GB" sz="3200" b="1" dirty="0" smtClean="0">
                <a:solidFill>
                  <a:srgbClr val="0070C0"/>
                </a:solidFill>
              </a:rPr>
              <a:t>quickly </a:t>
            </a:r>
            <a:r>
              <a:rPr lang="en-GB" sz="3200" b="1" dirty="0">
                <a:solidFill>
                  <a:srgbClr val="0070C0"/>
                </a:solidFill>
              </a:rPr>
              <a:t>outdated, moving </a:t>
            </a:r>
            <a:r>
              <a:rPr lang="en-GB" sz="3200" b="1" dirty="0" smtClean="0">
                <a:solidFill>
                  <a:srgbClr val="0070C0"/>
                </a:solidFill>
              </a:rPr>
              <a:t>targets</a:t>
            </a:r>
            <a:endParaRPr lang="en-GB" sz="3200" b="1" dirty="0">
              <a:solidFill>
                <a:srgbClr val="0070C0"/>
              </a:solidFill>
            </a:endParaRPr>
          </a:p>
          <a:p>
            <a:pPr marL="457200" indent="-457200">
              <a:buNone/>
            </a:pPr>
            <a:r>
              <a:rPr lang="en-GB" sz="3200" i="1" dirty="0">
                <a:solidFill>
                  <a:srgbClr val="0070C0"/>
                </a:solidFill>
              </a:rPr>
              <a:t>	What do you evaluate against? </a:t>
            </a:r>
          </a:p>
          <a:p>
            <a:pPr marL="457200" indent="-457200">
              <a:buNone/>
            </a:pPr>
            <a:r>
              <a:rPr lang="en-GB" sz="3200" i="1" dirty="0">
                <a:solidFill>
                  <a:srgbClr val="0070C0"/>
                </a:solidFill>
              </a:rPr>
              <a:t>	</a:t>
            </a:r>
          </a:p>
          <a:p>
            <a:pPr marL="457200" indent="-457200">
              <a:buFont typeface="Arial" panose="020B0604020202020204" pitchFamily="34" charset="0"/>
              <a:buChar char="•"/>
            </a:pPr>
            <a:r>
              <a:rPr lang="en-GB" sz="3200" b="1" dirty="0">
                <a:solidFill>
                  <a:srgbClr val="0070C0"/>
                </a:solidFill>
              </a:rPr>
              <a:t>Lack of data, including baseline data</a:t>
            </a:r>
          </a:p>
          <a:p>
            <a:pPr marL="457200" indent="-457200">
              <a:buNone/>
            </a:pPr>
            <a:r>
              <a:rPr lang="en-GB" sz="3200" i="1" dirty="0">
                <a:solidFill>
                  <a:srgbClr val="0070C0"/>
                </a:solidFill>
              </a:rPr>
              <a:t>	Within the short timeframe of an evaluation, and in the absence </a:t>
            </a:r>
            <a:r>
              <a:rPr lang="en-GB" sz="3200" i="1" dirty="0" smtClean="0">
                <a:solidFill>
                  <a:srgbClr val="0070C0"/>
                </a:solidFill>
              </a:rPr>
              <a:t>of usable </a:t>
            </a:r>
            <a:r>
              <a:rPr lang="en-GB" sz="3200" i="1" dirty="0">
                <a:solidFill>
                  <a:srgbClr val="0070C0"/>
                </a:solidFill>
              </a:rPr>
              <a:t>monitoring </a:t>
            </a:r>
            <a:r>
              <a:rPr lang="en-GB" sz="3200" i="1" dirty="0" smtClean="0">
                <a:solidFill>
                  <a:srgbClr val="0070C0"/>
                </a:solidFill>
              </a:rPr>
              <a:t>data, </a:t>
            </a:r>
            <a:r>
              <a:rPr lang="en-GB" sz="3200" i="1" dirty="0">
                <a:solidFill>
                  <a:srgbClr val="0070C0"/>
                </a:solidFill>
              </a:rPr>
              <a:t>how do you collect all the data you </a:t>
            </a:r>
            <a:r>
              <a:rPr lang="en-GB" sz="3200" i="1" dirty="0" smtClean="0">
                <a:solidFill>
                  <a:srgbClr val="0070C0"/>
                </a:solidFill>
              </a:rPr>
              <a:t>need </a:t>
            </a:r>
            <a:r>
              <a:rPr lang="en-GB" sz="3200" i="1" dirty="0">
                <a:solidFill>
                  <a:srgbClr val="0070C0"/>
                </a:solidFill>
              </a:rPr>
              <a:t>without a baseline as reference?</a:t>
            </a:r>
          </a:p>
          <a:p>
            <a:pPr marL="457200" indent="-457200">
              <a:buNone/>
            </a:pPr>
            <a:r>
              <a:rPr lang="en-GB" sz="3200" i="1" dirty="0">
                <a:solidFill>
                  <a:srgbClr val="0070C0"/>
                </a:solidFill>
              </a:rPr>
              <a:t>	</a:t>
            </a:r>
          </a:p>
        </p:txBody>
      </p:sp>
    </p:spTree>
    <p:extLst>
      <p:ext uri="{BB962C8B-B14F-4D97-AF65-F5344CB8AC3E}">
        <p14:creationId xmlns:p14="http://schemas.microsoft.com/office/powerpoint/2010/main" val="34675201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539750" cy="6858000"/>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wrap="square">
            <a:spAutoFit/>
          </a:bodyPr>
          <a:lstStyle/>
          <a:p>
            <a:pPr fontAlgn="auto">
              <a:spcBef>
                <a:spcPts val="0"/>
              </a:spcBef>
              <a:spcAft>
                <a:spcPts val="0"/>
              </a:spcAft>
              <a:defRPr/>
            </a:pPr>
            <a:endParaRPr lang="en-US" dirty="0">
              <a:solidFill>
                <a:srgbClr val="0065A2"/>
              </a:solidFill>
            </a:endParaRPr>
          </a:p>
        </p:txBody>
      </p:sp>
      <p:sp>
        <p:nvSpPr>
          <p:cNvPr id="5" name="Rectangle 4"/>
          <p:cNvSpPr>
            <a:spLocks noChangeArrowheads="1"/>
          </p:cNvSpPr>
          <p:nvPr/>
        </p:nvSpPr>
        <p:spPr bwMode="auto">
          <a:xfrm>
            <a:off x="539750" y="8669"/>
            <a:ext cx="11347450" cy="590931"/>
          </a:xfrm>
          <a:prstGeom prst="rect">
            <a:avLst/>
          </a:prstGeom>
          <a:solidFill>
            <a:srgbClr val="0091FF">
              <a:alpha val="70000"/>
            </a:srgbClr>
          </a:solidFill>
          <a:ln w="25400">
            <a:noFill/>
            <a:round/>
            <a:headEnd/>
            <a:tailEnd/>
          </a:ln>
        </p:spPr>
        <p:txBody>
          <a:bodyPr wrap="square" anchor="ctr">
            <a:spAutoFit/>
          </a:bodyPr>
          <a:lstStyle/>
          <a:p>
            <a:pPr>
              <a:lnSpc>
                <a:spcPct val="90000"/>
              </a:lnSpc>
              <a:spcBef>
                <a:spcPct val="20000"/>
              </a:spcBef>
              <a:defRPr/>
            </a:pPr>
            <a:r>
              <a:rPr lang="en-US" sz="3600" b="1" dirty="0" smtClean="0">
                <a:solidFill>
                  <a:schemeClr val="bg1"/>
                </a:solidFill>
              </a:rPr>
              <a:t>Common challenges  (2)</a:t>
            </a:r>
            <a:endParaRPr lang="en-US" sz="3600" b="1" dirty="0">
              <a:solidFill>
                <a:schemeClr val="bg1"/>
              </a:solidFill>
            </a:endParaRPr>
          </a:p>
        </p:txBody>
      </p:sp>
      <p:sp>
        <p:nvSpPr>
          <p:cNvPr id="3" name="Rounded Rectangle 2"/>
          <p:cNvSpPr/>
          <p:nvPr/>
        </p:nvSpPr>
        <p:spPr>
          <a:xfrm>
            <a:off x="737937" y="786062"/>
            <a:ext cx="11149263" cy="5855369"/>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endParaRPr lang="en-GB" sz="3200" b="1" dirty="0" smtClean="0">
              <a:solidFill>
                <a:srgbClr val="0070C0"/>
              </a:solidFill>
            </a:endParaRPr>
          </a:p>
          <a:p>
            <a:pPr marL="457200" indent="-457200">
              <a:buFont typeface="Arial" panose="020B0604020202020204" pitchFamily="34" charset="0"/>
              <a:buChar char="•"/>
            </a:pPr>
            <a:r>
              <a:rPr lang="en-GB" sz="3200" b="1" dirty="0" smtClean="0">
                <a:solidFill>
                  <a:srgbClr val="0070C0"/>
                </a:solidFill>
              </a:rPr>
              <a:t>High </a:t>
            </a:r>
            <a:r>
              <a:rPr lang="en-GB" sz="3200" b="1" dirty="0">
                <a:solidFill>
                  <a:srgbClr val="0070C0"/>
                </a:solidFill>
              </a:rPr>
              <a:t>turnover of stakeholders (staff, counterparts, partners, etc.) </a:t>
            </a:r>
            <a:endParaRPr lang="en-GB" sz="3200" b="1" dirty="0" smtClean="0">
              <a:solidFill>
                <a:srgbClr val="0070C0"/>
              </a:solidFill>
            </a:endParaRPr>
          </a:p>
          <a:p>
            <a:pPr marL="457200" indent="-457200">
              <a:buFont typeface="Arial" panose="020B0604020202020204" pitchFamily="34" charset="0"/>
              <a:buChar char="•"/>
            </a:pPr>
            <a:endParaRPr lang="en-US" sz="3200" b="1" dirty="0" smtClean="0">
              <a:solidFill>
                <a:srgbClr val="0070C0"/>
              </a:solidFill>
            </a:endParaRPr>
          </a:p>
          <a:p>
            <a:pPr marL="457200" indent="-457200">
              <a:buFont typeface="Arial" panose="020B0604020202020204" pitchFamily="34" charset="0"/>
              <a:buChar char="•"/>
            </a:pPr>
            <a:r>
              <a:rPr lang="en-US" sz="3200" b="1" dirty="0" smtClean="0">
                <a:solidFill>
                  <a:srgbClr val="0070C0"/>
                </a:solidFill>
              </a:rPr>
              <a:t>Population </a:t>
            </a:r>
            <a:r>
              <a:rPr lang="en-US" sz="3200" b="1" dirty="0">
                <a:solidFill>
                  <a:srgbClr val="0070C0"/>
                </a:solidFill>
              </a:rPr>
              <a:t>movements </a:t>
            </a:r>
            <a:r>
              <a:rPr lang="en-GB" sz="3200" i="1" dirty="0" smtClean="0">
                <a:solidFill>
                  <a:srgbClr val="0070C0"/>
                </a:solidFill>
              </a:rPr>
              <a:t>Difficult </a:t>
            </a:r>
            <a:r>
              <a:rPr lang="en-GB" sz="3200" i="1" dirty="0">
                <a:solidFill>
                  <a:srgbClr val="0070C0"/>
                </a:solidFill>
              </a:rPr>
              <a:t>to find key </a:t>
            </a:r>
            <a:r>
              <a:rPr lang="en-GB" sz="3200" i="1" dirty="0" smtClean="0">
                <a:solidFill>
                  <a:srgbClr val="0070C0"/>
                </a:solidFill>
              </a:rPr>
              <a:t>informants </a:t>
            </a:r>
            <a:endParaRPr lang="en-GB" sz="3200" i="1" dirty="0">
              <a:solidFill>
                <a:srgbClr val="0070C0"/>
              </a:solidFill>
            </a:endParaRPr>
          </a:p>
          <a:p>
            <a:pPr marL="457200" indent="-457200">
              <a:buFont typeface="Arial" panose="020B0604020202020204" pitchFamily="34" charset="0"/>
              <a:buChar char="•"/>
            </a:pPr>
            <a:endParaRPr lang="en-GB" sz="3200" i="1" dirty="0">
              <a:solidFill>
                <a:srgbClr val="0070C0"/>
              </a:solidFill>
            </a:endParaRPr>
          </a:p>
          <a:p>
            <a:pPr marL="457200" indent="-457200">
              <a:buFont typeface="Arial" panose="020B0604020202020204" pitchFamily="34" charset="0"/>
              <a:buChar char="•"/>
            </a:pPr>
            <a:r>
              <a:rPr lang="en-GB" sz="3200" b="1" dirty="0" smtClean="0">
                <a:solidFill>
                  <a:srgbClr val="0070C0"/>
                </a:solidFill>
              </a:rPr>
              <a:t>Insecurity </a:t>
            </a:r>
            <a:r>
              <a:rPr lang="en-GB" sz="3200" b="1" dirty="0">
                <a:solidFill>
                  <a:srgbClr val="0070C0"/>
                </a:solidFill>
              </a:rPr>
              <a:t>means lack of access in conflict environments</a:t>
            </a:r>
          </a:p>
          <a:p>
            <a:pPr>
              <a:lnSpc>
                <a:spcPct val="90000"/>
              </a:lnSpc>
            </a:pPr>
            <a:r>
              <a:rPr lang="en-GB" sz="3200" i="1" dirty="0" smtClean="0">
                <a:solidFill>
                  <a:srgbClr val="0070C0"/>
                </a:solidFill>
              </a:rPr>
              <a:t>	How </a:t>
            </a:r>
            <a:r>
              <a:rPr lang="en-GB" sz="3200" i="1" dirty="0">
                <a:solidFill>
                  <a:srgbClr val="0070C0"/>
                </a:solidFill>
              </a:rPr>
              <a:t>can evaluators reach the affected population</a:t>
            </a:r>
            <a:r>
              <a:rPr lang="en-GB" sz="3200" i="1" dirty="0" smtClean="0">
                <a:solidFill>
                  <a:srgbClr val="0070C0"/>
                </a:solidFill>
              </a:rPr>
              <a:t>?</a:t>
            </a:r>
            <a:endParaRPr lang="en-GB" sz="3200" i="1" dirty="0">
              <a:solidFill>
                <a:srgbClr val="0070C0"/>
              </a:solidFill>
            </a:endParaRPr>
          </a:p>
          <a:p>
            <a:pPr marL="457200" indent="-457200">
              <a:buNone/>
            </a:pPr>
            <a:r>
              <a:rPr lang="en-GB" sz="3200" i="1" dirty="0">
                <a:solidFill>
                  <a:srgbClr val="0070C0"/>
                </a:solidFill>
              </a:rPr>
              <a:t>	</a:t>
            </a:r>
          </a:p>
        </p:txBody>
      </p:sp>
    </p:spTree>
    <p:extLst>
      <p:ext uri="{BB962C8B-B14F-4D97-AF65-F5344CB8AC3E}">
        <p14:creationId xmlns:p14="http://schemas.microsoft.com/office/powerpoint/2010/main" val="41635915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539750" cy="6858000"/>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wrap="square">
            <a:spAutoFit/>
          </a:bodyPr>
          <a:lstStyle/>
          <a:p>
            <a:pPr fontAlgn="auto">
              <a:spcBef>
                <a:spcPts val="0"/>
              </a:spcBef>
              <a:spcAft>
                <a:spcPts val="0"/>
              </a:spcAft>
              <a:defRPr/>
            </a:pPr>
            <a:endParaRPr lang="en-US" dirty="0">
              <a:solidFill>
                <a:srgbClr val="0065A2"/>
              </a:solidFill>
            </a:endParaRPr>
          </a:p>
        </p:txBody>
      </p:sp>
      <p:sp>
        <p:nvSpPr>
          <p:cNvPr id="5" name="Rectangle 4"/>
          <p:cNvSpPr>
            <a:spLocks noChangeArrowheads="1"/>
          </p:cNvSpPr>
          <p:nvPr/>
        </p:nvSpPr>
        <p:spPr bwMode="auto">
          <a:xfrm>
            <a:off x="539750" y="8669"/>
            <a:ext cx="11347450" cy="590931"/>
          </a:xfrm>
          <a:prstGeom prst="rect">
            <a:avLst/>
          </a:prstGeom>
          <a:solidFill>
            <a:srgbClr val="0091FF">
              <a:alpha val="70000"/>
            </a:srgbClr>
          </a:solidFill>
          <a:ln w="25400">
            <a:noFill/>
            <a:round/>
            <a:headEnd/>
            <a:tailEnd/>
          </a:ln>
        </p:spPr>
        <p:txBody>
          <a:bodyPr wrap="square" anchor="ctr">
            <a:spAutoFit/>
          </a:bodyPr>
          <a:lstStyle/>
          <a:p>
            <a:pPr>
              <a:lnSpc>
                <a:spcPct val="90000"/>
              </a:lnSpc>
              <a:spcBef>
                <a:spcPct val="20000"/>
              </a:spcBef>
              <a:defRPr/>
            </a:pPr>
            <a:r>
              <a:rPr lang="en-US" sz="3600" b="1" dirty="0" smtClean="0">
                <a:solidFill>
                  <a:schemeClr val="bg1"/>
                </a:solidFill>
              </a:rPr>
              <a:t>Gaps  / issues </a:t>
            </a:r>
            <a:endParaRPr lang="en-US" sz="3600" b="1" dirty="0">
              <a:solidFill>
                <a:schemeClr val="bg1"/>
              </a:solidFill>
            </a:endParaRPr>
          </a:p>
        </p:txBody>
      </p:sp>
      <p:sp>
        <p:nvSpPr>
          <p:cNvPr id="3" name="Rounded Rectangle 2"/>
          <p:cNvSpPr/>
          <p:nvPr/>
        </p:nvSpPr>
        <p:spPr>
          <a:xfrm>
            <a:off x="737937" y="786062"/>
            <a:ext cx="11149263" cy="5855369"/>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marL="457200" indent="-457200">
              <a:buFont typeface="Arial" panose="020B0604020202020204" pitchFamily="34" charset="0"/>
              <a:buChar char="•"/>
            </a:pPr>
            <a:r>
              <a:rPr lang="en-GB" sz="3200" b="1" dirty="0">
                <a:solidFill>
                  <a:srgbClr val="0070C0"/>
                </a:solidFill>
              </a:rPr>
              <a:t>How to assess </a:t>
            </a:r>
            <a:r>
              <a:rPr lang="en-GB" sz="3200" b="1" dirty="0" smtClean="0">
                <a:solidFill>
                  <a:srgbClr val="0070C0"/>
                </a:solidFill>
              </a:rPr>
              <a:t>the humanitarian principles? </a:t>
            </a:r>
          </a:p>
          <a:p>
            <a:pPr marL="457200" indent="-457200">
              <a:buFont typeface="Arial" panose="020B0604020202020204" pitchFamily="34" charset="0"/>
              <a:buChar char="•"/>
            </a:pPr>
            <a:endParaRPr lang="en-GB" sz="3200" b="1" dirty="0" smtClean="0">
              <a:solidFill>
                <a:srgbClr val="0070C0"/>
              </a:solidFill>
            </a:endParaRPr>
          </a:p>
          <a:p>
            <a:pPr marL="457200" indent="-457200">
              <a:buFont typeface="Arial" panose="020B0604020202020204" pitchFamily="34" charset="0"/>
              <a:buChar char="•"/>
            </a:pPr>
            <a:r>
              <a:rPr lang="en-GB" sz="3200" b="1" dirty="0" smtClean="0">
                <a:solidFill>
                  <a:srgbClr val="0070C0"/>
                </a:solidFill>
              </a:rPr>
              <a:t>Innovation in evaluation methods to adapt to humanitarian context </a:t>
            </a:r>
            <a:endParaRPr lang="en-GB" sz="3200" i="1" dirty="0">
              <a:solidFill>
                <a:srgbClr val="0070C0"/>
              </a:solidFill>
            </a:endParaRPr>
          </a:p>
          <a:p>
            <a:pPr marL="457200" indent="-457200">
              <a:buFont typeface="Arial" panose="020B0604020202020204" pitchFamily="34" charset="0"/>
              <a:buChar char="•"/>
            </a:pPr>
            <a:endParaRPr lang="en-US" sz="3200" b="1" dirty="0" smtClean="0">
              <a:solidFill>
                <a:srgbClr val="0070C0"/>
              </a:solidFill>
            </a:endParaRPr>
          </a:p>
          <a:p>
            <a:pPr marL="457200" indent="-457200">
              <a:buFont typeface="Arial" panose="020B0604020202020204" pitchFamily="34" charset="0"/>
              <a:buChar char="•"/>
            </a:pPr>
            <a:r>
              <a:rPr lang="en-US" sz="3200" b="1" dirty="0" smtClean="0">
                <a:solidFill>
                  <a:srgbClr val="0070C0"/>
                </a:solidFill>
              </a:rPr>
              <a:t>Accountability to affected population </a:t>
            </a:r>
          </a:p>
          <a:p>
            <a:pPr marL="457200" indent="-457200">
              <a:buFont typeface="Arial" panose="020B0604020202020204" pitchFamily="34" charset="0"/>
              <a:buChar char="•"/>
            </a:pPr>
            <a:endParaRPr lang="en-GB" sz="3200" b="1" dirty="0" smtClean="0">
              <a:solidFill>
                <a:srgbClr val="0070C0"/>
              </a:solidFill>
            </a:endParaRPr>
          </a:p>
          <a:p>
            <a:pPr marL="457200" indent="-457200">
              <a:buFont typeface="Arial" panose="020B0604020202020204" pitchFamily="34" charset="0"/>
              <a:buChar char="•"/>
            </a:pPr>
            <a:r>
              <a:rPr lang="en-GB" sz="3200" b="1" dirty="0" smtClean="0">
                <a:solidFill>
                  <a:srgbClr val="0070C0"/>
                </a:solidFill>
              </a:rPr>
              <a:t>Ethics of evaluation in a climate of trauma, abuse and violence, and breakdown of trust </a:t>
            </a:r>
          </a:p>
        </p:txBody>
      </p:sp>
    </p:spTree>
    <p:extLst>
      <p:ext uri="{BB962C8B-B14F-4D97-AF65-F5344CB8AC3E}">
        <p14:creationId xmlns:p14="http://schemas.microsoft.com/office/powerpoint/2010/main" val="15508440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539750" cy="6858000"/>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wrap="square">
            <a:spAutoFit/>
          </a:bodyPr>
          <a:lstStyle/>
          <a:p>
            <a:pPr fontAlgn="auto">
              <a:spcBef>
                <a:spcPts val="0"/>
              </a:spcBef>
              <a:spcAft>
                <a:spcPts val="0"/>
              </a:spcAft>
              <a:defRPr/>
            </a:pPr>
            <a:endParaRPr lang="en-US" dirty="0">
              <a:solidFill>
                <a:srgbClr val="0065A2"/>
              </a:solidFill>
            </a:endParaRPr>
          </a:p>
        </p:txBody>
      </p:sp>
      <p:sp>
        <p:nvSpPr>
          <p:cNvPr id="5" name="Rectangle 4"/>
          <p:cNvSpPr>
            <a:spLocks noChangeArrowheads="1"/>
          </p:cNvSpPr>
          <p:nvPr/>
        </p:nvSpPr>
        <p:spPr bwMode="auto">
          <a:xfrm>
            <a:off x="328490" y="3702758"/>
            <a:ext cx="8114271" cy="1618905"/>
          </a:xfrm>
          <a:prstGeom prst="rect">
            <a:avLst/>
          </a:prstGeom>
          <a:solidFill>
            <a:srgbClr val="0091FF">
              <a:alpha val="70000"/>
            </a:srgbClr>
          </a:solidFill>
          <a:ln w="25400">
            <a:noFill/>
            <a:round/>
            <a:headEnd/>
            <a:tailEnd/>
          </a:ln>
        </p:spPr>
        <p:txBody>
          <a:bodyPr wrap="square" anchor="ctr">
            <a:spAutoFit/>
          </a:bodyPr>
          <a:lstStyle/>
          <a:p>
            <a:pPr>
              <a:lnSpc>
                <a:spcPct val="90000"/>
              </a:lnSpc>
              <a:spcBef>
                <a:spcPct val="20000"/>
              </a:spcBef>
              <a:defRPr/>
            </a:pPr>
            <a:endParaRPr lang="en-US" sz="3200" b="1" dirty="0" smtClean="0">
              <a:solidFill>
                <a:schemeClr val="bg1"/>
              </a:solidFill>
              <a:latin typeface="Verdana"/>
              <a:cs typeface="Verdana"/>
            </a:endParaRPr>
          </a:p>
          <a:p>
            <a:pPr>
              <a:lnSpc>
                <a:spcPct val="90000"/>
              </a:lnSpc>
              <a:spcBef>
                <a:spcPct val="20000"/>
              </a:spcBef>
              <a:defRPr/>
            </a:pPr>
            <a:r>
              <a:rPr lang="en-US" sz="3200" b="1" dirty="0" smtClean="0">
                <a:solidFill>
                  <a:schemeClr val="bg1"/>
                </a:solidFill>
                <a:latin typeface="Verdana"/>
                <a:cs typeface="Verdana"/>
              </a:rPr>
              <a:t>	Thank you</a:t>
            </a:r>
            <a:endParaRPr lang="en-US" sz="3200" b="1" dirty="0">
              <a:solidFill>
                <a:schemeClr val="bg1"/>
              </a:solidFill>
              <a:latin typeface="Verdana"/>
              <a:cs typeface="Verdana"/>
            </a:endParaRPr>
          </a:p>
          <a:p>
            <a:pPr>
              <a:lnSpc>
                <a:spcPct val="90000"/>
              </a:lnSpc>
              <a:spcBef>
                <a:spcPct val="20000"/>
              </a:spcBef>
              <a:defRPr/>
            </a:pPr>
            <a:endParaRPr lang="en-GB" sz="3200" b="1" dirty="0">
              <a:solidFill>
                <a:schemeClr val="bg1"/>
              </a:solidFill>
              <a:latin typeface="Verdana"/>
              <a:cs typeface="Verdana"/>
            </a:endParaRPr>
          </a:p>
        </p:txBody>
      </p:sp>
      <p:sp>
        <p:nvSpPr>
          <p:cNvPr id="3" name="Rectangle 2"/>
          <p:cNvSpPr/>
          <p:nvPr/>
        </p:nvSpPr>
        <p:spPr>
          <a:xfrm>
            <a:off x="1160583" y="1262717"/>
            <a:ext cx="9249508" cy="830997"/>
          </a:xfrm>
          <a:prstGeom prst="rect">
            <a:avLst/>
          </a:prstGeom>
        </p:spPr>
        <p:txBody>
          <a:bodyPr wrap="square">
            <a:spAutoFit/>
          </a:bodyPr>
          <a:lstStyle/>
          <a:p>
            <a:r>
              <a:rPr lang="en-GB" sz="2400" dirty="0"/>
              <a:t/>
            </a:r>
            <a:br>
              <a:rPr lang="en-GB" sz="2400" dirty="0"/>
            </a:br>
            <a:endParaRPr lang="en-GB" sz="2400" dirty="0"/>
          </a:p>
        </p:txBody>
      </p:sp>
    </p:spTree>
    <p:extLst>
      <p:ext uri="{BB962C8B-B14F-4D97-AF65-F5344CB8AC3E}">
        <p14:creationId xmlns:p14="http://schemas.microsoft.com/office/powerpoint/2010/main" val="2462457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539750" cy="6858000"/>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wrap="square">
            <a:spAutoFit/>
          </a:bodyPr>
          <a:lstStyle/>
          <a:p>
            <a:pPr fontAlgn="auto">
              <a:spcBef>
                <a:spcPts val="0"/>
              </a:spcBef>
              <a:spcAft>
                <a:spcPts val="0"/>
              </a:spcAft>
              <a:defRPr/>
            </a:pPr>
            <a:endParaRPr lang="en-US" dirty="0">
              <a:solidFill>
                <a:srgbClr val="0065A2"/>
              </a:solidFill>
            </a:endParaRPr>
          </a:p>
        </p:txBody>
      </p:sp>
      <p:sp>
        <p:nvSpPr>
          <p:cNvPr id="5" name="Rectangle 4"/>
          <p:cNvSpPr>
            <a:spLocks noChangeArrowheads="1"/>
          </p:cNvSpPr>
          <p:nvPr/>
        </p:nvSpPr>
        <p:spPr bwMode="auto">
          <a:xfrm>
            <a:off x="552283" y="2235937"/>
            <a:ext cx="11074734" cy="701731"/>
          </a:xfrm>
          <a:prstGeom prst="rect">
            <a:avLst/>
          </a:prstGeom>
          <a:solidFill>
            <a:srgbClr val="0091FF">
              <a:alpha val="70000"/>
            </a:srgbClr>
          </a:solidFill>
          <a:ln w="25400">
            <a:noFill/>
            <a:round/>
            <a:headEnd/>
            <a:tailEnd/>
          </a:ln>
        </p:spPr>
        <p:txBody>
          <a:bodyPr wrap="square" anchor="ctr">
            <a:spAutoFit/>
          </a:bodyPr>
          <a:lstStyle/>
          <a:p>
            <a:pPr algn="ctr">
              <a:lnSpc>
                <a:spcPct val="90000"/>
              </a:lnSpc>
              <a:spcBef>
                <a:spcPct val="20000"/>
              </a:spcBef>
              <a:defRPr/>
            </a:pPr>
            <a:r>
              <a:rPr lang="en-US" sz="4400" b="1" dirty="0" smtClean="0">
                <a:solidFill>
                  <a:schemeClr val="bg1"/>
                </a:solidFill>
                <a:latin typeface="Verdana"/>
                <a:cs typeface="Verdana"/>
              </a:rPr>
              <a:t>Humanitarian crises</a:t>
            </a:r>
            <a:endParaRPr lang="en-GB" sz="3200" dirty="0">
              <a:solidFill>
                <a:schemeClr val="bg1"/>
              </a:solidFill>
              <a:latin typeface="Verdana"/>
              <a:cs typeface="Verdana"/>
            </a:endParaRPr>
          </a:p>
        </p:txBody>
      </p:sp>
    </p:spTree>
    <p:extLst>
      <p:ext uri="{BB962C8B-B14F-4D97-AF65-F5344CB8AC3E}">
        <p14:creationId xmlns:p14="http://schemas.microsoft.com/office/powerpoint/2010/main" val="28327584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539750" cy="6858000"/>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wrap="square">
            <a:spAutoFit/>
          </a:bodyPr>
          <a:lstStyle/>
          <a:p>
            <a:pPr fontAlgn="auto">
              <a:spcBef>
                <a:spcPts val="0"/>
              </a:spcBef>
              <a:spcAft>
                <a:spcPts val="0"/>
              </a:spcAft>
              <a:defRPr/>
            </a:pPr>
            <a:endParaRPr lang="en-US" dirty="0">
              <a:solidFill>
                <a:srgbClr val="0065A2"/>
              </a:solidFill>
            </a:endParaRPr>
          </a:p>
        </p:txBody>
      </p:sp>
      <p:sp>
        <p:nvSpPr>
          <p:cNvPr id="5" name="Rectangle 4"/>
          <p:cNvSpPr>
            <a:spLocks noChangeArrowheads="1"/>
          </p:cNvSpPr>
          <p:nvPr/>
        </p:nvSpPr>
        <p:spPr bwMode="auto">
          <a:xfrm>
            <a:off x="539750" y="0"/>
            <a:ext cx="11074734" cy="590931"/>
          </a:xfrm>
          <a:prstGeom prst="rect">
            <a:avLst/>
          </a:prstGeom>
          <a:solidFill>
            <a:srgbClr val="0091FF">
              <a:alpha val="70000"/>
            </a:srgbClr>
          </a:solidFill>
          <a:ln w="25400">
            <a:noFill/>
            <a:round/>
            <a:headEnd/>
            <a:tailEnd/>
          </a:ln>
        </p:spPr>
        <p:txBody>
          <a:bodyPr wrap="square" anchor="ctr">
            <a:spAutoFit/>
          </a:bodyPr>
          <a:lstStyle/>
          <a:p>
            <a:pPr>
              <a:lnSpc>
                <a:spcPct val="90000"/>
              </a:lnSpc>
              <a:spcBef>
                <a:spcPct val="20000"/>
              </a:spcBef>
              <a:defRPr/>
            </a:pPr>
            <a:r>
              <a:rPr lang="en-GB" sz="3600" b="1" dirty="0" smtClean="0">
                <a:solidFill>
                  <a:schemeClr val="bg1"/>
                </a:solidFill>
                <a:latin typeface="Verdana"/>
                <a:cs typeface="Verdana"/>
              </a:rPr>
              <a:t>Range of humanitarian crises </a:t>
            </a:r>
            <a:endParaRPr lang="en-GB" sz="3200" b="1" dirty="0">
              <a:solidFill>
                <a:schemeClr val="bg1"/>
              </a:solidFill>
              <a:latin typeface="Verdana"/>
              <a:cs typeface="Verdana"/>
            </a:endParaRPr>
          </a:p>
        </p:txBody>
      </p:sp>
      <p:graphicFrame>
        <p:nvGraphicFramePr>
          <p:cNvPr id="3" name="Diagram 2"/>
          <p:cNvGraphicFramePr/>
          <p:nvPr>
            <p:extLst>
              <p:ext uri="{D42A27DB-BD31-4B8C-83A1-F6EECF244321}">
                <p14:modId xmlns:p14="http://schemas.microsoft.com/office/powerpoint/2010/main" val="3915036892"/>
              </p:ext>
            </p:extLst>
          </p:nvPr>
        </p:nvGraphicFramePr>
        <p:xfrm>
          <a:off x="1042737" y="969385"/>
          <a:ext cx="10748210" cy="44433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ounded Rectangle 6"/>
          <p:cNvSpPr/>
          <p:nvPr/>
        </p:nvSpPr>
        <p:spPr>
          <a:xfrm>
            <a:off x="1219200" y="5823284"/>
            <a:ext cx="10395284" cy="68981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rgbClr val="0070C0"/>
                </a:solidFill>
              </a:rPr>
              <a:t>Overall increasing in numbers and in complexity </a:t>
            </a:r>
            <a:endParaRPr lang="en-GB" sz="2800" dirty="0">
              <a:solidFill>
                <a:srgbClr val="0070C0"/>
              </a:solidFill>
            </a:endParaRPr>
          </a:p>
        </p:txBody>
      </p:sp>
    </p:spTree>
    <p:extLst>
      <p:ext uri="{BB962C8B-B14F-4D97-AF65-F5344CB8AC3E}">
        <p14:creationId xmlns:p14="http://schemas.microsoft.com/office/powerpoint/2010/main" val="35292328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539750" cy="6858000"/>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wrap="square">
            <a:spAutoFit/>
          </a:bodyPr>
          <a:lstStyle/>
          <a:p>
            <a:pPr fontAlgn="auto">
              <a:spcBef>
                <a:spcPts val="0"/>
              </a:spcBef>
              <a:spcAft>
                <a:spcPts val="0"/>
              </a:spcAft>
              <a:defRPr/>
            </a:pPr>
            <a:endParaRPr lang="en-US" dirty="0">
              <a:solidFill>
                <a:srgbClr val="0065A2"/>
              </a:solidFill>
            </a:endParaRPr>
          </a:p>
        </p:txBody>
      </p:sp>
      <p:sp>
        <p:nvSpPr>
          <p:cNvPr id="5" name="Rectangle 4"/>
          <p:cNvSpPr>
            <a:spLocks noChangeArrowheads="1"/>
          </p:cNvSpPr>
          <p:nvPr/>
        </p:nvSpPr>
        <p:spPr bwMode="auto">
          <a:xfrm>
            <a:off x="539750" y="-27700"/>
            <a:ext cx="11074734" cy="590931"/>
          </a:xfrm>
          <a:prstGeom prst="rect">
            <a:avLst/>
          </a:prstGeom>
          <a:solidFill>
            <a:srgbClr val="0091FF">
              <a:alpha val="70000"/>
            </a:srgbClr>
          </a:solidFill>
          <a:ln w="25400">
            <a:noFill/>
            <a:round/>
            <a:headEnd/>
            <a:tailEnd/>
          </a:ln>
        </p:spPr>
        <p:txBody>
          <a:bodyPr wrap="square" anchor="ctr">
            <a:spAutoFit/>
          </a:bodyPr>
          <a:lstStyle/>
          <a:p>
            <a:pPr>
              <a:lnSpc>
                <a:spcPct val="90000"/>
              </a:lnSpc>
              <a:spcBef>
                <a:spcPct val="20000"/>
              </a:spcBef>
              <a:defRPr/>
            </a:pPr>
            <a:r>
              <a:rPr lang="en-US" sz="3600" b="1" dirty="0" smtClean="0">
                <a:solidFill>
                  <a:schemeClr val="bg1"/>
                </a:solidFill>
                <a:latin typeface="Verdana"/>
                <a:cs typeface="Verdana"/>
              </a:rPr>
              <a:t>Funding requirements and people in need </a:t>
            </a:r>
            <a:endParaRPr lang="en-GB" sz="3600" b="1" dirty="0">
              <a:solidFill>
                <a:schemeClr val="bg1"/>
              </a:solidFill>
              <a:latin typeface="Verdana"/>
              <a:cs typeface="Verdana"/>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750" y="563231"/>
            <a:ext cx="6811010" cy="6103713"/>
          </a:xfrm>
          <a:prstGeom prst="rect">
            <a:avLst/>
          </a:prstGeom>
        </p:spPr>
      </p:pic>
      <p:sp>
        <p:nvSpPr>
          <p:cNvPr id="10" name="Rectangle 9"/>
          <p:cNvSpPr/>
          <p:nvPr/>
        </p:nvSpPr>
        <p:spPr>
          <a:xfrm>
            <a:off x="539750" y="6516368"/>
            <a:ext cx="7770061" cy="369332"/>
          </a:xfrm>
          <a:prstGeom prst="rect">
            <a:avLst/>
          </a:prstGeom>
        </p:spPr>
        <p:txBody>
          <a:bodyPr wrap="square">
            <a:spAutoFit/>
          </a:bodyPr>
          <a:lstStyle/>
          <a:p>
            <a:r>
              <a:rPr lang="en-GB" dirty="0"/>
              <a:t>http://www.unocha.org/data-and-trends-2014/img/graph-funding-people.png</a:t>
            </a:r>
          </a:p>
        </p:txBody>
      </p:sp>
      <p:sp>
        <p:nvSpPr>
          <p:cNvPr id="11" name="TextBox 10"/>
          <p:cNvSpPr txBox="1"/>
          <p:nvPr/>
        </p:nvSpPr>
        <p:spPr>
          <a:xfrm>
            <a:off x="8309810" y="813700"/>
            <a:ext cx="3304673" cy="1815882"/>
          </a:xfrm>
          <a:prstGeom prst="rect">
            <a:avLst/>
          </a:prstGeom>
          <a:noFill/>
        </p:spPr>
        <p:txBody>
          <a:bodyPr wrap="square" rtlCol="0">
            <a:spAutoFit/>
          </a:bodyPr>
          <a:lstStyle/>
          <a:p>
            <a:r>
              <a:rPr lang="en-US" sz="2800" dirty="0" smtClean="0">
                <a:solidFill>
                  <a:srgbClr val="0070C0"/>
                </a:solidFill>
              </a:rPr>
              <a:t>In 2013, 148 million people affected by natural disasters or displaced by conflict   </a:t>
            </a:r>
            <a:endParaRPr lang="en-GB" sz="2800" dirty="0">
              <a:solidFill>
                <a:srgbClr val="0070C0"/>
              </a:solidFill>
            </a:endParaRPr>
          </a:p>
        </p:txBody>
      </p:sp>
      <p:sp>
        <p:nvSpPr>
          <p:cNvPr id="13" name="Left Arrow 12"/>
          <p:cNvSpPr/>
          <p:nvPr/>
        </p:nvSpPr>
        <p:spPr>
          <a:xfrm>
            <a:off x="7267075" y="2946818"/>
            <a:ext cx="4924926" cy="3384884"/>
          </a:xfrm>
          <a:prstGeom prst="leftArrow">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70C0"/>
                </a:solidFill>
              </a:rPr>
              <a:t>In 10 </a:t>
            </a:r>
            <a:r>
              <a:rPr lang="en-US" sz="2400" b="1" dirty="0" err="1" smtClean="0">
                <a:solidFill>
                  <a:srgbClr val="0070C0"/>
                </a:solidFill>
              </a:rPr>
              <a:t>yrs</a:t>
            </a:r>
            <a:r>
              <a:rPr lang="en-US" sz="2400" b="1" dirty="0" smtClean="0">
                <a:solidFill>
                  <a:srgbClr val="0070C0"/>
                </a:solidFill>
              </a:rPr>
              <a:t> </a:t>
            </a:r>
          </a:p>
          <a:p>
            <a:pPr algn="ctr"/>
            <a:r>
              <a:rPr lang="en-US" sz="2400" b="1" dirty="0" smtClean="0">
                <a:solidFill>
                  <a:srgbClr val="FF0000"/>
                </a:solidFill>
              </a:rPr>
              <a:t>People in need multiplied by 2</a:t>
            </a:r>
          </a:p>
          <a:p>
            <a:pPr algn="ctr"/>
            <a:r>
              <a:rPr lang="en-US" sz="2400" b="1" dirty="0" smtClean="0">
                <a:solidFill>
                  <a:srgbClr val="0070C0"/>
                </a:solidFill>
              </a:rPr>
              <a:t>Requirements multiplied by 4</a:t>
            </a:r>
            <a:endParaRPr lang="en-GB" sz="2400" b="1" dirty="0">
              <a:solidFill>
                <a:srgbClr val="0070C0"/>
              </a:solidFill>
            </a:endParaRPr>
          </a:p>
        </p:txBody>
      </p:sp>
    </p:spTree>
    <p:extLst>
      <p:ext uri="{BB962C8B-B14F-4D97-AF65-F5344CB8AC3E}">
        <p14:creationId xmlns:p14="http://schemas.microsoft.com/office/powerpoint/2010/main" val="10855186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539750" cy="6858000"/>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wrap="square">
            <a:spAutoFit/>
          </a:bodyPr>
          <a:lstStyle/>
          <a:p>
            <a:pPr fontAlgn="auto">
              <a:spcBef>
                <a:spcPts val="0"/>
              </a:spcBef>
              <a:spcAft>
                <a:spcPts val="0"/>
              </a:spcAft>
              <a:defRPr/>
            </a:pPr>
            <a:endParaRPr lang="en-US" dirty="0">
              <a:solidFill>
                <a:srgbClr val="0065A2"/>
              </a:solidFill>
            </a:endParaRPr>
          </a:p>
        </p:txBody>
      </p:sp>
      <p:sp>
        <p:nvSpPr>
          <p:cNvPr id="5" name="Rectangle 4"/>
          <p:cNvSpPr>
            <a:spLocks noChangeArrowheads="1"/>
          </p:cNvSpPr>
          <p:nvPr/>
        </p:nvSpPr>
        <p:spPr bwMode="auto">
          <a:xfrm>
            <a:off x="539750" y="-27700"/>
            <a:ext cx="11074734" cy="590931"/>
          </a:xfrm>
          <a:prstGeom prst="rect">
            <a:avLst/>
          </a:prstGeom>
          <a:solidFill>
            <a:srgbClr val="0091FF">
              <a:alpha val="70000"/>
            </a:srgbClr>
          </a:solidFill>
          <a:ln w="25400">
            <a:noFill/>
            <a:round/>
            <a:headEnd/>
            <a:tailEnd/>
          </a:ln>
        </p:spPr>
        <p:txBody>
          <a:bodyPr wrap="square" anchor="ctr">
            <a:spAutoFit/>
          </a:bodyPr>
          <a:lstStyle/>
          <a:p>
            <a:pPr>
              <a:lnSpc>
                <a:spcPct val="90000"/>
              </a:lnSpc>
              <a:spcBef>
                <a:spcPct val="20000"/>
              </a:spcBef>
              <a:defRPr/>
            </a:pPr>
            <a:r>
              <a:rPr lang="en-US" sz="3600" b="1" dirty="0" smtClean="0">
                <a:solidFill>
                  <a:schemeClr val="bg1"/>
                </a:solidFill>
                <a:latin typeface="Verdana"/>
                <a:cs typeface="Verdana"/>
              </a:rPr>
              <a:t>Humanitarian aid funding</a:t>
            </a:r>
            <a:endParaRPr lang="en-GB" sz="3600" b="1" dirty="0">
              <a:solidFill>
                <a:schemeClr val="bg1"/>
              </a:solidFill>
              <a:latin typeface="Verdana"/>
              <a:cs typeface="Verdana"/>
            </a:endParaRPr>
          </a:p>
        </p:txBody>
      </p:sp>
      <p:pic>
        <p:nvPicPr>
          <p:cNvPr id="7" name="Picture 6"/>
          <p:cNvPicPr>
            <a:picLocks noChangeAspect="1"/>
          </p:cNvPicPr>
          <p:nvPr/>
        </p:nvPicPr>
        <p:blipFill>
          <a:blip r:embed="rId3"/>
          <a:stretch>
            <a:fillRect/>
          </a:stretch>
        </p:blipFill>
        <p:spPr>
          <a:xfrm>
            <a:off x="-16042" y="563231"/>
            <a:ext cx="12238380" cy="6294769"/>
          </a:xfrm>
          <a:prstGeom prst="rect">
            <a:avLst/>
          </a:prstGeom>
        </p:spPr>
      </p:pic>
    </p:spTree>
    <p:extLst>
      <p:ext uri="{BB962C8B-B14F-4D97-AF65-F5344CB8AC3E}">
        <p14:creationId xmlns:p14="http://schemas.microsoft.com/office/powerpoint/2010/main" val="15592098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539750" cy="6858000"/>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wrap="square">
            <a:spAutoFit/>
          </a:bodyPr>
          <a:lstStyle/>
          <a:p>
            <a:pPr fontAlgn="auto">
              <a:spcBef>
                <a:spcPts val="0"/>
              </a:spcBef>
              <a:spcAft>
                <a:spcPts val="0"/>
              </a:spcAft>
              <a:defRPr/>
            </a:pPr>
            <a:endParaRPr lang="en-US" dirty="0">
              <a:solidFill>
                <a:srgbClr val="0065A2"/>
              </a:solidFill>
            </a:endParaRPr>
          </a:p>
        </p:txBody>
      </p:sp>
      <p:sp>
        <p:nvSpPr>
          <p:cNvPr id="5" name="Rectangle 4"/>
          <p:cNvSpPr>
            <a:spLocks noChangeArrowheads="1"/>
          </p:cNvSpPr>
          <p:nvPr/>
        </p:nvSpPr>
        <p:spPr bwMode="auto">
          <a:xfrm>
            <a:off x="539749" y="0"/>
            <a:ext cx="11203071" cy="590931"/>
          </a:xfrm>
          <a:prstGeom prst="rect">
            <a:avLst/>
          </a:prstGeom>
          <a:solidFill>
            <a:srgbClr val="0091FF">
              <a:alpha val="70000"/>
            </a:srgbClr>
          </a:solidFill>
          <a:ln w="25400">
            <a:noFill/>
            <a:round/>
            <a:headEnd/>
            <a:tailEnd/>
          </a:ln>
        </p:spPr>
        <p:txBody>
          <a:bodyPr wrap="square" anchor="ctr">
            <a:spAutoFit/>
          </a:bodyPr>
          <a:lstStyle/>
          <a:p>
            <a:pPr>
              <a:lnSpc>
                <a:spcPct val="90000"/>
              </a:lnSpc>
              <a:spcBef>
                <a:spcPct val="20000"/>
              </a:spcBef>
              <a:defRPr/>
            </a:pPr>
            <a:r>
              <a:rPr lang="en-US" sz="3600" b="1" dirty="0" smtClean="0">
                <a:solidFill>
                  <a:schemeClr val="bg1"/>
                </a:solidFill>
                <a:latin typeface="Verdana"/>
                <a:cs typeface="Verdana"/>
              </a:rPr>
              <a:t>ODA and HA (2010-12) in Million USD </a:t>
            </a:r>
            <a:endParaRPr lang="en-GB" sz="3600" b="1" dirty="0">
              <a:solidFill>
                <a:schemeClr val="bg1"/>
              </a:solidFill>
              <a:latin typeface="Verdana"/>
              <a:cs typeface="Verdana"/>
            </a:endParaRPr>
          </a:p>
        </p:txBody>
      </p:sp>
      <p:graphicFrame>
        <p:nvGraphicFramePr>
          <p:cNvPr id="8" name="Chart 7"/>
          <p:cNvGraphicFramePr>
            <a:graphicFrameLocks/>
          </p:cNvGraphicFramePr>
          <p:nvPr>
            <p:extLst>
              <p:ext uri="{D42A27DB-BD31-4B8C-83A1-F6EECF244321}">
                <p14:modId xmlns:p14="http://schemas.microsoft.com/office/powerpoint/2010/main" val="894269420"/>
              </p:ext>
            </p:extLst>
          </p:nvPr>
        </p:nvGraphicFramePr>
        <p:xfrm>
          <a:off x="539749" y="590931"/>
          <a:ext cx="10876546" cy="5662863"/>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2775284" y="6224337"/>
            <a:ext cx="6176211" cy="369332"/>
          </a:xfrm>
          <a:prstGeom prst="rect">
            <a:avLst/>
          </a:prstGeom>
          <a:noFill/>
        </p:spPr>
        <p:txBody>
          <a:bodyPr wrap="square" rtlCol="0">
            <a:spAutoFit/>
          </a:bodyPr>
          <a:lstStyle/>
          <a:p>
            <a:r>
              <a:rPr lang="en-US" dirty="0" smtClean="0"/>
              <a:t>Source: Global Humanitarian Assistance Report 2014</a:t>
            </a:r>
            <a:endParaRPr lang="en-GB" dirty="0"/>
          </a:p>
        </p:txBody>
      </p:sp>
      <p:sp>
        <p:nvSpPr>
          <p:cNvPr id="3" name="Rounded Rectangle 2"/>
          <p:cNvSpPr/>
          <p:nvPr/>
        </p:nvSpPr>
        <p:spPr>
          <a:xfrm>
            <a:off x="7331243" y="766012"/>
            <a:ext cx="4411578" cy="2009272"/>
          </a:xfrm>
          <a:prstGeom prst="roundRect">
            <a:avLst/>
          </a:prstGeom>
          <a:solidFill>
            <a:srgbClr val="FFFF00"/>
          </a:solidFill>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smtClean="0">
                <a:solidFill>
                  <a:srgbClr val="0070C0"/>
                </a:solidFill>
              </a:rPr>
              <a:t>13 of the 20 most important recipient of ODA are also the main recipient of HA over the period</a:t>
            </a:r>
            <a:endParaRPr lang="en-GB" sz="2800" dirty="0">
              <a:solidFill>
                <a:srgbClr val="0070C0"/>
              </a:solidFill>
            </a:endParaRPr>
          </a:p>
        </p:txBody>
      </p:sp>
    </p:spTree>
    <p:extLst>
      <p:ext uri="{BB962C8B-B14F-4D97-AF65-F5344CB8AC3E}">
        <p14:creationId xmlns:p14="http://schemas.microsoft.com/office/powerpoint/2010/main" val="40097415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539750" cy="6858000"/>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wrap="square">
            <a:spAutoFit/>
          </a:bodyPr>
          <a:lstStyle/>
          <a:p>
            <a:pPr fontAlgn="auto">
              <a:spcBef>
                <a:spcPts val="0"/>
              </a:spcBef>
              <a:spcAft>
                <a:spcPts val="0"/>
              </a:spcAft>
              <a:defRPr/>
            </a:pPr>
            <a:endParaRPr lang="en-US" dirty="0">
              <a:solidFill>
                <a:srgbClr val="0065A2"/>
              </a:solidFill>
            </a:endParaRPr>
          </a:p>
        </p:txBody>
      </p:sp>
      <p:sp>
        <p:nvSpPr>
          <p:cNvPr id="5" name="Rectangle 4"/>
          <p:cNvSpPr>
            <a:spLocks noChangeArrowheads="1"/>
          </p:cNvSpPr>
          <p:nvPr/>
        </p:nvSpPr>
        <p:spPr bwMode="auto">
          <a:xfrm>
            <a:off x="539750" y="0"/>
            <a:ext cx="11203071" cy="1089529"/>
          </a:xfrm>
          <a:prstGeom prst="rect">
            <a:avLst/>
          </a:prstGeom>
          <a:solidFill>
            <a:srgbClr val="0091FF">
              <a:alpha val="70000"/>
            </a:srgbClr>
          </a:solidFill>
          <a:ln w="25400">
            <a:noFill/>
            <a:round/>
            <a:headEnd/>
            <a:tailEnd/>
          </a:ln>
        </p:spPr>
        <p:txBody>
          <a:bodyPr wrap="square" anchor="ctr">
            <a:spAutoFit/>
          </a:bodyPr>
          <a:lstStyle/>
          <a:p>
            <a:pPr>
              <a:lnSpc>
                <a:spcPct val="90000"/>
              </a:lnSpc>
              <a:spcBef>
                <a:spcPct val="20000"/>
              </a:spcBef>
              <a:defRPr/>
            </a:pPr>
            <a:r>
              <a:rPr lang="en-US" sz="3600" b="1" dirty="0" smtClean="0">
                <a:solidFill>
                  <a:schemeClr val="bg1"/>
                </a:solidFill>
                <a:latin typeface="Verdana"/>
                <a:cs typeface="Verdana"/>
              </a:rPr>
              <a:t>UN Agencies active in the humanitarian sector in 2015 (and maybe more)</a:t>
            </a:r>
            <a:endParaRPr lang="en-GB" sz="3600" b="1" dirty="0">
              <a:solidFill>
                <a:schemeClr val="bg1"/>
              </a:solidFill>
              <a:latin typeface="Verdana"/>
              <a:cs typeface="Verdana"/>
            </a:endParaRPr>
          </a:p>
        </p:txBody>
      </p:sp>
      <p:sp>
        <p:nvSpPr>
          <p:cNvPr id="2" name="Oval 1"/>
          <p:cNvSpPr/>
          <p:nvPr/>
        </p:nvSpPr>
        <p:spPr>
          <a:xfrm>
            <a:off x="3976898" y="4959045"/>
            <a:ext cx="2342147" cy="401053"/>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WFP</a:t>
            </a:r>
            <a:endParaRPr lang="en-GB" sz="2000" b="1" dirty="0"/>
          </a:p>
        </p:txBody>
      </p:sp>
      <p:sp>
        <p:nvSpPr>
          <p:cNvPr id="6" name="Oval 5"/>
          <p:cNvSpPr/>
          <p:nvPr/>
        </p:nvSpPr>
        <p:spPr>
          <a:xfrm>
            <a:off x="4114799" y="1547726"/>
            <a:ext cx="2342147" cy="4010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UNDSS</a:t>
            </a:r>
            <a:endParaRPr lang="en-GB" sz="2000" b="1" dirty="0"/>
          </a:p>
        </p:txBody>
      </p:sp>
      <p:sp>
        <p:nvSpPr>
          <p:cNvPr id="7" name="Oval 6"/>
          <p:cNvSpPr/>
          <p:nvPr/>
        </p:nvSpPr>
        <p:spPr>
          <a:xfrm>
            <a:off x="2682536" y="2325318"/>
            <a:ext cx="2342147" cy="401053"/>
          </a:xfrm>
          <a:prstGeom prst="ellipse">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UNAIDS</a:t>
            </a:r>
            <a:endParaRPr lang="en-GB" sz="2000" b="1" dirty="0"/>
          </a:p>
        </p:txBody>
      </p:sp>
      <p:sp>
        <p:nvSpPr>
          <p:cNvPr id="8" name="Oval 7"/>
          <p:cNvSpPr/>
          <p:nvPr/>
        </p:nvSpPr>
        <p:spPr>
          <a:xfrm>
            <a:off x="5943598" y="2346488"/>
            <a:ext cx="2342147" cy="401053"/>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UN WOMEN</a:t>
            </a:r>
            <a:endParaRPr lang="en-GB" sz="2000" b="1" dirty="0"/>
          </a:p>
        </p:txBody>
      </p:sp>
      <p:sp>
        <p:nvSpPr>
          <p:cNvPr id="9" name="Oval 8"/>
          <p:cNvSpPr/>
          <p:nvPr/>
        </p:nvSpPr>
        <p:spPr>
          <a:xfrm>
            <a:off x="601578" y="3195340"/>
            <a:ext cx="2342147" cy="4010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UNWRA</a:t>
            </a:r>
            <a:endParaRPr lang="en-GB" sz="2000" b="1" dirty="0"/>
          </a:p>
        </p:txBody>
      </p:sp>
      <p:sp>
        <p:nvSpPr>
          <p:cNvPr id="10" name="Oval 9"/>
          <p:cNvSpPr/>
          <p:nvPr/>
        </p:nvSpPr>
        <p:spPr>
          <a:xfrm>
            <a:off x="1595937" y="5361052"/>
            <a:ext cx="2342147" cy="401053"/>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WHO</a:t>
            </a:r>
            <a:endParaRPr lang="en-GB" sz="2000" b="1" dirty="0"/>
          </a:p>
        </p:txBody>
      </p:sp>
      <p:sp>
        <p:nvSpPr>
          <p:cNvPr id="11" name="Oval 10"/>
          <p:cNvSpPr/>
          <p:nvPr/>
        </p:nvSpPr>
        <p:spPr>
          <a:xfrm>
            <a:off x="5287040" y="3029887"/>
            <a:ext cx="2342147" cy="401053"/>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UN OCHA</a:t>
            </a:r>
            <a:endParaRPr lang="en-GB" sz="2000" b="1" dirty="0"/>
          </a:p>
        </p:txBody>
      </p:sp>
      <p:sp>
        <p:nvSpPr>
          <p:cNvPr id="12" name="Oval 11"/>
          <p:cNvSpPr/>
          <p:nvPr/>
        </p:nvSpPr>
        <p:spPr>
          <a:xfrm>
            <a:off x="9625263" y="5006046"/>
            <a:ext cx="2342147" cy="401053"/>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UNIDO</a:t>
            </a:r>
            <a:endParaRPr lang="en-GB" sz="2000" b="1" dirty="0"/>
          </a:p>
        </p:txBody>
      </p:sp>
      <p:sp>
        <p:nvSpPr>
          <p:cNvPr id="13" name="Oval 12"/>
          <p:cNvSpPr/>
          <p:nvPr/>
        </p:nvSpPr>
        <p:spPr>
          <a:xfrm>
            <a:off x="8231855" y="3143236"/>
            <a:ext cx="2342147" cy="4010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UN HCR</a:t>
            </a:r>
            <a:endParaRPr lang="en-GB" sz="2000" b="1" dirty="0"/>
          </a:p>
        </p:txBody>
      </p:sp>
      <p:sp>
        <p:nvSpPr>
          <p:cNvPr id="14" name="Oval 13"/>
          <p:cNvSpPr/>
          <p:nvPr/>
        </p:nvSpPr>
        <p:spPr>
          <a:xfrm>
            <a:off x="1091448" y="4263338"/>
            <a:ext cx="2342147" cy="4010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UN HABITAT</a:t>
            </a:r>
            <a:endParaRPr lang="en-GB" sz="2000" b="1" dirty="0"/>
          </a:p>
        </p:txBody>
      </p:sp>
      <p:sp>
        <p:nvSpPr>
          <p:cNvPr id="15" name="Oval 14"/>
          <p:cNvSpPr/>
          <p:nvPr/>
        </p:nvSpPr>
        <p:spPr>
          <a:xfrm>
            <a:off x="6815554" y="4885456"/>
            <a:ext cx="2342147" cy="4010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ILO</a:t>
            </a:r>
            <a:endParaRPr lang="en-GB" sz="2000" b="1" dirty="0"/>
          </a:p>
        </p:txBody>
      </p:sp>
      <p:sp>
        <p:nvSpPr>
          <p:cNvPr id="16" name="Oval 15"/>
          <p:cNvSpPr/>
          <p:nvPr/>
        </p:nvSpPr>
        <p:spPr>
          <a:xfrm>
            <a:off x="3715417" y="4193989"/>
            <a:ext cx="2342147" cy="401053"/>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UNDP</a:t>
            </a:r>
            <a:endParaRPr lang="en-GB" sz="2000" b="1" dirty="0"/>
          </a:p>
        </p:txBody>
      </p:sp>
      <p:sp>
        <p:nvSpPr>
          <p:cNvPr id="17" name="Oval 16"/>
          <p:cNvSpPr/>
          <p:nvPr/>
        </p:nvSpPr>
        <p:spPr>
          <a:xfrm>
            <a:off x="7812504" y="1567446"/>
            <a:ext cx="2342147" cy="401053"/>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UNICEF</a:t>
            </a:r>
            <a:endParaRPr lang="en-GB" sz="2000" b="1" dirty="0"/>
          </a:p>
        </p:txBody>
      </p:sp>
      <p:sp>
        <p:nvSpPr>
          <p:cNvPr id="18" name="Oval 17"/>
          <p:cNvSpPr/>
          <p:nvPr/>
        </p:nvSpPr>
        <p:spPr>
          <a:xfrm>
            <a:off x="2943725" y="3523683"/>
            <a:ext cx="2342147" cy="4010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UNODC</a:t>
            </a:r>
            <a:endParaRPr lang="en-GB" sz="2000" b="1" dirty="0"/>
          </a:p>
        </p:txBody>
      </p:sp>
      <p:sp>
        <p:nvSpPr>
          <p:cNvPr id="19" name="Oval 18"/>
          <p:cNvSpPr/>
          <p:nvPr/>
        </p:nvSpPr>
        <p:spPr>
          <a:xfrm>
            <a:off x="9281357" y="3862285"/>
            <a:ext cx="2342147" cy="401053"/>
          </a:xfrm>
          <a:prstGeom prst="ellipse">
            <a:avLst/>
          </a:prstGeom>
          <a:solidFill>
            <a:schemeClr val="accent1">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UNFPA</a:t>
            </a:r>
            <a:endParaRPr lang="en-GB" sz="2000" b="1" dirty="0"/>
          </a:p>
        </p:txBody>
      </p:sp>
      <p:sp>
        <p:nvSpPr>
          <p:cNvPr id="20" name="Oval 19"/>
          <p:cNvSpPr/>
          <p:nvPr/>
        </p:nvSpPr>
        <p:spPr>
          <a:xfrm>
            <a:off x="899526" y="1601492"/>
            <a:ext cx="2342147" cy="401053"/>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UNESCO</a:t>
            </a:r>
            <a:endParaRPr lang="en-GB" sz="2000" b="1" dirty="0"/>
          </a:p>
        </p:txBody>
      </p:sp>
      <p:sp>
        <p:nvSpPr>
          <p:cNvPr id="21" name="Oval 20"/>
          <p:cNvSpPr/>
          <p:nvPr/>
        </p:nvSpPr>
        <p:spPr>
          <a:xfrm>
            <a:off x="6456946" y="4014346"/>
            <a:ext cx="2342147" cy="4010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UNMAS</a:t>
            </a:r>
            <a:endParaRPr lang="en-GB" sz="2000" b="1" dirty="0"/>
          </a:p>
        </p:txBody>
      </p:sp>
      <p:sp>
        <p:nvSpPr>
          <p:cNvPr id="22" name="Oval 21"/>
          <p:cNvSpPr/>
          <p:nvPr/>
        </p:nvSpPr>
        <p:spPr>
          <a:xfrm>
            <a:off x="999791" y="6057713"/>
            <a:ext cx="2342147" cy="401053"/>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UNOPS</a:t>
            </a:r>
            <a:endParaRPr lang="en-GB" sz="2000" b="1" dirty="0"/>
          </a:p>
        </p:txBody>
      </p:sp>
      <p:sp>
        <p:nvSpPr>
          <p:cNvPr id="23" name="Oval 22"/>
          <p:cNvSpPr/>
          <p:nvPr/>
        </p:nvSpPr>
        <p:spPr>
          <a:xfrm>
            <a:off x="9157701" y="2472165"/>
            <a:ext cx="2342147" cy="401053"/>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FAO</a:t>
            </a:r>
            <a:endParaRPr lang="en-GB" sz="2000" b="1" dirty="0"/>
          </a:p>
        </p:txBody>
      </p:sp>
      <p:sp>
        <p:nvSpPr>
          <p:cNvPr id="3" name="TextBox 2"/>
          <p:cNvSpPr txBox="1"/>
          <p:nvPr/>
        </p:nvSpPr>
        <p:spPr>
          <a:xfrm>
            <a:off x="9402929" y="6366634"/>
            <a:ext cx="3217612" cy="369332"/>
          </a:xfrm>
          <a:prstGeom prst="rect">
            <a:avLst/>
          </a:prstGeom>
          <a:noFill/>
        </p:spPr>
        <p:txBody>
          <a:bodyPr wrap="square" rtlCol="0">
            <a:spAutoFit/>
          </a:bodyPr>
          <a:lstStyle/>
          <a:p>
            <a:r>
              <a:rPr lang="en-US" dirty="0" smtClean="0"/>
              <a:t>Source: UN OCHA  FTS</a:t>
            </a:r>
            <a:endParaRPr lang="en-GB" dirty="0"/>
          </a:p>
        </p:txBody>
      </p:sp>
      <p:sp>
        <p:nvSpPr>
          <p:cNvPr id="24" name="Rounded Rectangle 23"/>
          <p:cNvSpPr/>
          <p:nvPr/>
        </p:nvSpPr>
        <p:spPr>
          <a:xfrm>
            <a:off x="3938084" y="5789499"/>
            <a:ext cx="5464844" cy="100709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70C0"/>
                </a:solidFill>
              </a:rPr>
              <a:t>More than 20 UN Agencies are regularly active in the humanitarian sector </a:t>
            </a:r>
            <a:endParaRPr lang="en-GB" sz="2400" b="1" dirty="0">
              <a:solidFill>
                <a:srgbClr val="0070C0"/>
              </a:solidFill>
            </a:endParaRPr>
          </a:p>
        </p:txBody>
      </p:sp>
    </p:spTree>
    <p:extLst>
      <p:ext uri="{BB962C8B-B14F-4D97-AF65-F5344CB8AC3E}">
        <p14:creationId xmlns:p14="http://schemas.microsoft.com/office/powerpoint/2010/main" val="25878454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539750" cy="6858000"/>
          </a:xfrm>
          <a:prstGeom prst="rect">
            <a:avLst/>
          </a:prstGeom>
          <a:solidFill>
            <a:srgbClr val="0088FF"/>
          </a:solidFill>
          <a:ln>
            <a:noFill/>
          </a:ln>
          <a:effectLst/>
        </p:spPr>
        <p:style>
          <a:lnRef idx="1">
            <a:schemeClr val="accent3"/>
          </a:lnRef>
          <a:fillRef idx="3">
            <a:schemeClr val="accent3"/>
          </a:fillRef>
          <a:effectRef idx="2">
            <a:schemeClr val="accent3"/>
          </a:effectRef>
          <a:fontRef idx="minor">
            <a:schemeClr val="lt1"/>
          </a:fontRef>
        </p:style>
        <p:txBody>
          <a:bodyPr wrap="square">
            <a:spAutoFit/>
          </a:bodyPr>
          <a:lstStyle/>
          <a:p>
            <a:pPr fontAlgn="auto">
              <a:spcBef>
                <a:spcPts val="0"/>
              </a:spcBef>
              <a:spcAft>
                <a:spcPts val="0"/>
              </a:spcAft>
              <a:defRPr/>
            </a:pPr>
            <a:endParaRPr lang="en-US" dirty="0">
              <a:solidFill>
                <a:srgbClr val="0065A2"/>
              </a:solidFill>
            </a:endParaRPr>
          </a:p>
        </p:txBody>
      </p:sp>
      <p:sp>
        <p:nvSpPr>
          <p:cNvPr id="5" name="Rectangle 4"/>
          <p:cNvSpPr>
            <a:spLocks noChangeArrowheads="1"/>
          </p:cNvSpPr>
          <p:nvPr/>
        </p:nvSpPr>
        <p:spPr bwMode="auto">
          <a:xfrm>
            <a:off x="539750" y="-27700"/>
            <a:ext cx="11074734" cy="590931"/>
          </a:xfrm>
          <a:prstGeom prst="rect">
            <a:avLst/>
          </a:prstGeom>
          <a:solidFill>
            <a:srgbClr val="0091FF">
              <a:alpha val="70000"/>
            </a:srgbClr>
          </a:solidFill>
          <a:ln w="25400">
            <a:noFill/>
            <a:round/>
            <a:headEnd/>
            <a:tailEnd/>
          </a:ln>
        </p:spPr>
        <p:txBody>
          <a:bodyPr wrap="square" anchor="ctr">
            <a:spAutoFit/>
          </a:bodyPr>
          <a:lstStyle/>
          <a:p>
            <a:pPr>
              <a:lnSpc>
                <a:spcPct val="90000"/>
              </a:lnSpc>
              <a:spcBef>
                <a:spcPct val="20000"/>
              </a:spcBef>
              <a:defRPr/>
            </a:pPr>
            <a:r>
              <a:rPr lang="en-US" sz="3600" b="1" dirty="0" smtClean="0">
                <a:solidFill>
                  <a:schemeClr val="bg1"/>
                </a:solidFill>
                <a:latin typeface="Verdana"/>
                <a:cs typeface="Verdana"/>
              </a:rPr>
              <a:t>Humanitarian aid funding key trend</a:t>
            </a:r>
            <a:endParaRPr lang="en-GB" sz="3600" b="1" dirty="0">
              <a:solidFill>
                <a:schemeClr val="bg1"/>
              </a:solidFill>
              <a:latin typeface="Verdana"/>
              <a:cs typeface="Verdana"/>
            </a:endParaRPr>
          </a:p>
        </p:txBody>
      </p:sp>
      <p:graphicFrame>
        <p:nvGraphicFramePr>
          <p:cNvPr id="2" name="Table 1"/>
          <p:cNvGraphicFramePr>
            <a:graphicFrameLocks noGrp="1"/>
          </p:cNvGraphicFramePr>
          <p:nvPr>
            <p:extLst>
              <p:ext uri="{D42A27DB-BD31-4B8C-83A1-F6EECF244321}">
                <p14:modId xmlns:p14="http://schemas.microsoft.com/office/powerpoint/2010/main" val="4023440323"/>
              </p:ext>
            </p:extLst>
          </p:nvPr>
        </p:nvGraphicFramePr>
        <p:xfrm>
          <a:off x="1524001" y="1024466"/>
          <a:ext cx="9160041" cy="3996712"/>
        </p:xfrm>
        <a:graphic>
          <a:graphicData uri="http://schemas.openxmlformats.org/drawingml/2006/table">
            <a:tbl>
              <a:tblPr firstRow="1" bandRow="1">
                <a:tableStyleId>{5C22544A-7EE6-4342-B048-85BDC9FD1C3A}</a:tableStyleId>
              </a:tblPr>
              <a:tblGrid>
                <a:gridCol w="3053347"/>
                <a:gridCol w="3053347"/>
                <a:gridCol w="3053347"/>
              </a:tblGrid>
              <a:tr h="1565461">
                <a:tc>
                  <a:txBody>
                    <a:bodyPr/>
                    <a:lstStyle/>
                    <a:p>
                      <a:pPr algn="ctr"/>
                      <a:r>
                        <a:rPr lang="en-US" sz="3200" b="1" dirty="0" smtClean="0">
                          <a:solidFill>
                            <a:schemeClr val="bg1"/>
                          </a:solidFill>
                        </a:rPr>
                        <a:t>Year</a:t>
                      </a:r>
                      <a:endParaRPr lang="en-GB" sz="3200" b="1" dirty="0">
                        <a:solidFill>
                          <a:schemeClr val="bg1"/>
                        </a:solidFill>
                      </a:endParaRPr>
                    </a:p>
                  </a:txBody>
                  <a:tcPr anchor="ctr"/>
                </a:tc>
                <a:tc>
                  <a:txBody>
                    <a:bodyPr/>
                    <a:lstStyle/>
                    <a:p>
                      <a:pPr algn="ctr"/>
                      <a:r>
                        <a:rPr lang="en-US" sz="3200" b="1" dirty="0" smtClean="0">
                          <a:solidFill>
                            <a:schemeClr val="bg1"/>
                          </a:solidFill>
                        </a:rPr>
                        <a:t>Funding</a:t>
                      </a:r>
                      <a:r>
                        <a:rPr lang="en-US" sz="3200" b="1" baseline="0" dirty="0" smtClean="0">
                          <a:solidFill>
                            <a:schemeClr val="bg1"/>
                          </a:solidFill>
                        </a:rPr>
                        <a:t> requirements</a:t>
                      </a:r>
                    </a:p>
                    <a:p>
                      <a:pPr algn="ctr"/>
                      <a:r>
                        <a:rPr lang="en-US" sz="3200" b="1" baseline="0" dirty="0" smtClean="0">
                          <a:solidFill>
                            <a:schemeClr val="bg1"/>
                          </a:solidFill>
                        </a:rPr>
                        <a:t>(in billions $)</a:t>
                      </a:r>
                      <a:endParaRPr lang="en-GB" sz="3200" b="1" dirty="0">
                        <a:solidFill>
                          <a:schemeClr val="bg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1" dirty="0" smtClean="0">
                          <a:solidFill>
                            <a:schemeClr val="bg1"/>
                          </a:solidFill>
                        </a:rPr>
                        <a:t>Number of Agencies involved </a:t>
                      </a:r>
                      <a:endParaRPr lang="en-GB" sz="3200" b="1" dirty="0" smtClean="0">
                        <a:solidFill>
                          <a:schemeClr val="bg1"/>
                        </a:solidFill>
                      </a:endParaRPr>
                    </a:p>
                  </a:txBody>
                  <a:tcPr anchor="ctr"/>
                </a:tc>
              </a:tr>
              <a:tr h="810417">
                <a:tc>
                  <a:txBody>
                    <a:bodyPr/>
                    <a:lstStyle/>
                    <a:p>
                      <a:pPr algn="ctr"/>
                      <a:r>
                        <a:rPr lang="en-US" sz="3200" b="1" dirty="0" smtClean="0">
                          <a:solidFill>
                            <a:srgbClr val="0070C0"/>
                          </a:solidFill>
                        </a:rPr>
                        <a:t>2005</a:t>
                      </a:r>
                      <a:endParaRPr lang="en-GB" sz="3200" b="1" dirty="0">
                        <a:solidFill>
                          <a:srgbClr val="0070C0"/>
                        </a:solidFill>
                      </a:endParaRPr>
                    </a:p>
                  </a:txBody>
                  <a:tcPr anchor="ctr"/>
                </a:tc>
                <a:tc>
                  <a:txBody>
                    <a:bodyPr/>
                    <a:lstStyle/>
                    <a:p>
                      <a:pPr algn="ctr"/>
                      <a:r>
                        <a:rPr lang="en-US" sz="3200" b="1" dirty="0" smtClean="0">
                          <a:solidFill>
                            <a:srgbClr val="0070C0"/>
                          </a:solidFill>
                        </a:rPr>
                        <a:t>+/-</a:t>
                      </a:r>
                      <a:r>
                        <a:rPr lang="en-US" sz="3200" b="1" baseline="0" dirty="0" smtClean="0">
                          <a:solidFill>
                            <a:srgbClr val="0070C0"/>
                          </a:solidFill>
                        </a:rPr>
                        <a:t> </a:t>
                      </a:r>
                      <a:r>
                        <a:rPr lang="en-US" sz="3200" b="1" dirty="0" smtClean="0">
                          <a:solidFill>
                            <a:srgbClr val="0070C0"/>
                          </a:solidFill>
                        </a:rPr>
                        <a:t>6 </a:t>
                      </a:r>
                      <a:endParaRPr lang="en-GB" sz="3200" b="1" dirty="0">
                        <a:solidFill>
                          <a:srgbClr val="0070C0"/>
                        </a:solidFill>
                      </a:endParaRPr>
                    </a:p>
                  </a:txBody>
                  <a:tcPr anchor="ctr"/>
                </a:tc>
                <a:tc>
                  <a:txBody>
                    <a:bodyPr/>
                    <a:lstStyle/>
                    <a:p>
                      <a:pPr algn="ctr"/>
                      <a:r>
                        <a:rPr lang="en-US" sz="3200" b="1" dirty="0" smtClean="0">
                          <a:solidFill>
                            <a:srgbClr val="0070C0"/>
                          </a:solidFill>
                        </a:rPr>
                        <a:t>+/-  165</a:t>
                      </a:r>
                      <a:endParaRPr lang="en-GB" sz="3200" b="1" dirty="0">
                        <a:solidFill>
                          <a:srgbClr val="0070C0"/>
                        </a:solidFill>
                      </a:endParaRPr>
                    </a:p>
                  </a:txBody>
                  <a:tcPr anchor="ctr"/>
                </a:tc>
              </a:tr>
              <a:tr h="810417">
                <a:tc>
                  <a:txBody>
                    <a:bodyPr/>
                    <a:lstStyle/>
                    <a:p>
                      <a:pPr algn="ctr"/>
                      <a:r>
                        <a:rPr lang="en-US" sz="3200" b="1" dirty="0" smtClean="0">
                          <a:solidFill>
                            <a:srgbClr val="0070C0"/>
                          </a:solidFill>
                        </a:rPr>
                        <a:t>2010</a:t>
                      </a:r>
                      <a:endParaRPr lang="en-GB" sz="3200" b="1" dirty="0">
                        <a:solidFill>
                          <a:srgbClr val="0070C0"/>
                        </a:solidFill>
                      </a:endParaRPr>
                    </a:p>
                  </a:txBody>
                  <a:tcPr anchor="ctr"/>
                </a:tc>
                <a:tc>
                  <a:txBody>
                    <a:bodyPr/>
                    <a:lstStyle/>
                    <a:p>
                      <a:pPr algn="ctr"/>
                      <a:r>
                        <a:rPr lang="en-US" sz="3200" b="1" dirty="0" smtClean="0">
                          <a:solidFill>
                            <a:srgbClr val="0070C0"/>
                          </a:solidFill>
                        </a:rPr>
                        <a:t>+/-  11</a:t>
                      </a:r>
                      <a:endParaRPr lang="en-GB" sz="3200" b="1" dirty="0">
                        <a:solidFill>
                          <a:srgbClr val="0070C0"/>
                        </a:solidFill>
                      </a:endParaRPr>
                    </a:p>
                  </a:txBody>
                  <a:tcPr anchor="ctr"/>
                </a:tc>
                <a:tc>
                  <a:txBody>
                    <a:bodyPr/>
                    <a:lstStyle/>
                    <a:p>
                      <a:pPr algn="ctr"/>
                      <a:r>
                        <a:rPr lang="en-US" sz="3200" b="1" dirty="0" smtClean="0">
                          <a:solidFill>
                            <a:srgbClr val="0070C0"/>
                          </a:solidFill>
                        </a:rPr>
                        <a:t>+/-  625</a:t>
                      </a:r>
                      <a:endParaRPr lang="en-GB" sz="3200" b="1" dirty="0">
                        <a:solidFill>
                          <a:srgbClr val="0070C0"/>
                        </a:solidFill>
                      </a:endParaRPr>
                    </a:p>
                  </a:txBody>
                  <a:tcPr anchor="ctr"/>
                </a:tc>
              </a:tr>
              <a:tr h="810417">
                <a:tc>
                  <a:txBody>
                    <a:bodyPr/>
                    <a:lstStyle/>
                    <a:p>
                      <a:pPr algn="ctr"/>
                      <a:r>
                        <a:rPr lang="en-US" sz="3200" b="1" dirty="0" smtClean="0">
                          <a:solidFill>
                            <a:srgbClr val="0070C0"/>
                          </a:solidFill>
                        </a:rPr>
                        <a:t>2013</a:t>
                      </a:r>
                      <a:endParaRPr lang="en-GB" sz="3200" b="1" dirty="0">
                        <a:solidFill>
                          <a:srgbClr val="0070C0"/>
                        </a:solidFill>
                      </a:endParaRPr>
                    </a:p>
                  </a:txBody>
                  <a:tcPr anchor="ctr"/>
                </a:tc>
                <a:tc>
                  <a:txBody>
                    <a:bodyPr/>
                    <a:lstStyle/>
                    <a:p>
                      <a:pPr algn="ctr"/>
                      <a:r>
                        <a:rPr lang="en-US" sz="3200" b="1" dirty="0" smtClean="0">
                          <a:solidFill>
                            <a:srgbClr val="0070C0"/>
                          </a:solidFill>
                        </a:rPr>
                        <a:t>+/- 13</a:t>
                      </a:r>
                      <a:endParaRPr lang="en-GB" sz="3200" b="1" dirty="0">
                        <a:solidFill>
                          <a:srgbClr val="0070C0"/>
                        </a:solidFill>
                      </a:endParaRPr>
                    </a:p>
                  </a:txBody>
                  <a:tcPr anchor="ctr"/>
                </a:tc>
                <a:tc>
                  <a:txBody>
                    <a:bodyPr/>
                    <a:lstStyle/>
                    <a:p>
                      <a:pPr algn="ctr"/>
                      <a:r>
                        <a:rPr lang="en-US" sz="3200" b="1" dirty="0" smtClean="0">
                          <a:solidFill>
                            <a:srgbClr val="0070C0"/>
                          </a:solidFill>
                        </a:rPr>
                        <a:t>+/- 700</a:t>
                      </a:r>
                      <a:endParaRPr lang="en-GB" sz="3200" b="1" dirty="0">
                        <a:solidFill>
                          <a:srgbClr val="0070C0"/>
                        </a:solidFill>
                      </a:endParaRPr>
                    </a:p>
                  </a:txBody>
                  <a:tcPr anchor="ctr"/>
                </a:tc>
              </a:tr>
            </a:tbl>
          </a:graphicData>
        </a:graphic>
      </p:graphicFrame>
      <p:sp>
        <p:nvSpPr>
          <p:cNvPr id="3" name="Rounded Rectangle 2"/>
          <p:cNvSpPr/>
          <p:nvPr/>
        </p:nvSpPr>
        <p:spPr>
          <a:xfrm>
            <a:off x="2202948" y="5582653"/>
            <a:ext cx="7748337" cy="54543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rgbClr val="0070C0"/>
                </a:solidFill>
              </a:rPr>
              <a:t>Increasing fragmentation of humanitarian action </a:t>
            </a:r>
            <a:endParaRPr lang="en-GB" sz="2800" dirty="0">
              <a:solidFill>
                <a:srgbClr val="0070C0"/>
              </a:solidFill>
            </a:endParaRPr>
          </a:p>
        </p:txBody>
      </p:sp>
    </p:spTree>
    <p:extLst>
      <p:ext uri="{BB962C8B-B14F-4D97-AF65-F5344CB8AC3E}">
        <p14:creationId xmlns:p14="http://schemas.microsoft.com/office/powerpoint/2010/main" val="35736297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1656</TotalTime>
  <Words>900</Words>
  <Application>Microsoft Office PowerPoint</Application>
  <PresentationFormat>Widescreen</PresentationFormat>
  <Paragraphs>233</Paragraphs>
  <Slides>24</Slides>
  <Notes>24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Calibri Light</vt:lpstr>
      <vt:lpstr>Lucida Sans Unicode</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World Food Programme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ZELADA Federica</dc:creator>
  <cp:lastModifiedBy>LUZOT AnneClaire</cp:lastModifiedBy>
  <cp:revision>125</cp:revision>
  <cp:lastPrinted>2015-03-04T11:14:09Z</cp:lastPrinted>
  <dcterms:created xsi:type="dcterms:W3CDTF">2015-02-03T11:06:45Z</dcterms:created>
  <dcterms:modified xsi:type="dcterms:W3CDTF">2015-03-13T11:26:05Z</dcterms:modified>
</cp:coreProperties>
</file>