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6"/>
  </p:sldMasterIdLst>
  <p:notesMasterIdLst>
    <p:notesMasterId r:id="rId21"/>
  </p:notesMasterIdLst>
  <p:sldIdLst>
    <p:sldId id="341" r:id="rId7"/>
    <p:sldId id="381" r:id="rId8"/>
    <p:sldId id="406" r:id="rId9"/>
    <p:sldId id="405" r:id="rId10"/>
    <p:sldId id="383" r:id="rId11"/>
    <p:sldId id="385" r:id="rId12"/>
    <p:sldId id="407" r:id="rId13"/>
    <p:sldId id="387" r:id="rId14"/>
    <p:sldId id="409" r:id="rId15"/>
    <p:sldId id="408" r:id="rId16"/>
    <p:sldId id="401" r:id="rId17"/>
    <p:sldId id="402" r:id="rId18"/>
    <p:sldId id="403" r:id="rId19"/>
    <p:sldId id="404" r:id="rId2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ctoria Saiz-Omenaca" initials="VS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4D8E"/>
    <a:srgbClr val="056CB6"/>
    <a:srgbClr val="E3E7F5"/>
    <a:srgbClr val="FF3300"/>
    <a:srgbClr val="FF9999"/>
    <a:srgbClr val="FF5050"/>
    <a:srgbClr val="728B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76732" autoAdjust="0"/>
  </p:normalViewPr>
  <p:slideViewPr>
    <p:cSldViewPr>
      <p:cViewPr>
        <p:scale>
          <a:sx n="75" d="100"/>
          <a:sy n="75" d="100"/>
        </p:scale>
        <p:origin x="-1002" y="6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50" d="100"/>
          <a:sy n="150" d="100"/>
        </p:scale>
        <p:origin x="-2384" y="68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B6A8EAB8-BC77-48FC-BB32-2080D1F1E6E1}" type="datetime1">
              <a:rPr lang="en-US"/>
              <a:pPr>
                <a:defRPr/>
              </a:pPr>
              <a:t>08/03/2015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3177" tIns="46589" rIns="93177" bIns="465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ECEE3C42-5A56-4275-A787-A5EB1CAD4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971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where </a:t>
            </a:r>
            <a:r>
              <a:rPr lang="en-US" baseline="0" dirty="0" smtClean="0"/>
              <a:t>we are in applying IAHEs: 1 done, 2 on the way, Syria and why is Syria done differently</a:t>
            </a:r>
          </a:p>
          <a:p>
            <a:r>
              <a:rPr lang="en-US" baseline="0" dirty="0" smtClean="0"/>
              <a:t>4 out of 5 L3s evaluated</a:t>
            </a:r>
          </a:p>
          <a:p>
            <a:r>
              <a:rPr lang="en-US" baseline="0" dirty="0" smtClean="0"/>
              <a:t>Ebola question mark</a:t>
            </a:r>
          </a:p>
          <a:p>
            <a:r>
              <a:rPr lang="en-US" baseline="0" dirty="0" smtClean="0"/>
              <a:t>What are the benefits of the IAHEs: reducing proliferation of evaluations; looking at the collective response (attribution problems diffused; everyone knows coordination is important; failure of agency evaluations is that they only look at their response, this looks at collective response; reducing proliferation in an environment where there is so little system capacity that people can’t cope with everyone – donors, agencies </a:t>
            </a:r>
            <a:r>
              <a:rPr lang="en-US" baseline="0" dirty="0" err="1" smtClean="0"/>
              <a:t>etc</a:t>
            </a:r>
            <a:r>
              <a:rPr lang="en-US" baseline="0" dirty="0" smtClean="0"/>
              <a:t>- doing their own evaluations, everyone wants accountability for results, so we are trying to combine efforts. To do that means to have a robust inter-agency evaluation system. Other benefits: efficiency in terms of cost; focus on agreed strategic areas;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EE3C42-5A56-4275-A787-A5EB1CAD4EC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5467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Difficulty of measuring results in IAHEs:</a:t>
            </a:r>
          </a:p>
          <a:p>
            <a:r>
              <a:rPr lang="en-US" dirty="0" smtClean="0"/>
              <a:t>-</a:t>
            </a:r>
            <a:r>
              <a:rPr lang="en-US" baseline="0" dirty="0" smtClean="0"/>
              <a:t> Example/ reference to</a:t>
            </a:r>
            <a:r>
              <a:rPr lang="en-US" dirty="0" smtClean="0"/>
              <a:t> </a:t>
            </a:r>
            <a:r>
              <a:rPr lang="en-US" dirty="0" smtClean="0"/>
              <a:t>Haiyan</a:t>
            </a:r>
          </a:p>
          <a:p>
            <a:r>
              <a:rPr lang="en-US" dirty="0" smtClean="0"/>
              <a:t>Difficulty of measuring performance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Innovation here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EE3C42-5A56-4275-A787-A5EB1CAD4EC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9741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Disseminate evaluation findings and the learning from IAHEs, as well as the various evaluation products developed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ＭＳ Ｐゴシック" charset="-128"/>
              <a:cs typeface="ＭＳ Ｐゴシック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EE3C42-5A56-4275-A787-A5EB1CAD4EC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9741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 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ＭＳ Ｐゴシック" charset="-128"/>
              <a:cs typeface="ＭＳ Ｐゴシック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EE3C42-5A56-4275-A787-A5EB1CAD4EC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9741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Seek your views on how to further strengthen the usefulness and relevance of inter-agency humanitarian evaluations  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ＭＳ Ｐゴシック" charset="-128"/>
              <a:cs typeface="ＭＳ Ｐゴシック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EE3C42-5A56-4275-A787-A5EB1CAD4EC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974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 smtClean="0">
                <a:solidFill>
                  <a:srgbClr val="056CB6"/>
                </a:solidFill>
                <a:latin typeface="Arial" charset="0"/>
              </a:rPr>
              <a:t>2005 HRR recommendation for more systematic use of evaluations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RTEs until 2012 </a:t>
            </a:r>
            <a:r>
              <a:rPr lang="en-US" dirty="0" smtClean="0"/>
              <a:t>– RTE of the Response to the Horn</a:t>
            </a:r>
            <a:r>
              <a:rPr lang="en-US" baseline="0" dirty="0" smtClean="0"/>
              <a:t> of Africa draught (12), Response to Haiti earthquake phase II (12), Pakistan floods (11); Haiti earthquake phase I (10); Typhoons </a:t>
            </a:r>
            <a:r>
              <a:rPr lang="en-US" baseline="0" dirty="0" err="1" smtClean="0"/>
              <a:t>Ketsana</a:t>
            </a:r>
            <a:r>
              <a:rPr lang="en-US" baseline="0" dirty="0" smtClean="0"/>
              <a:t> and Parma in Philippines (10); Pakistan displacement crises (09);Cyclone </a:t>
            </a:r>
            <a:r>
              <a:rPr lang="en-US" baseline="0" dirty="0" err="1" smtClean="0"/>
              <a:t>Nargis</a:t>
            </a:r>
            <a:r>
              <a:rPr lang="en-US" baseline="0" dirty="0" smtClean="0"/>
              <a:t> in Myanmar (08);Pakistan Floods and Cyclone </a:t>
            </a:r>
            <a:r>
              <a:rPr lang="en-US" baseline="0" dirty="0" err="1" smtClean="0"/>
              <a:t>Yemyin</a:t>
            </a:r>
            <a:r>
              <a:rPr lang="en-US" baseline="0" dirty="0" smtClean="0"/>
              <a:t> (07); Floods </a:t>
            </a:r>
            <a:r>
              <a:rPr lang="en-US" baseline="0" dirty="0" err="1" smtClean="0"/>
              <a:t>nd</a:t>
            </a:r>
            <a:r>
              <a:rPr lang="en-US" baseline="0" dirty="0" smtClean="0"/>
              <a:t> Cyclone in Mozambique (07); Response to the draught in the Horn of Africa (06); Crises in Darfur (06); Cluster approach in the Pakistan Earthquake (06)</a:t>
            </a:r>
            <a:endParaRPr 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Explain what is the TA and add key elements of the TA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IAHE guidance development 2013: mandatory for all Level 3</a:t>
            </a:r>
            <a:r>
              <a:rPr lang="en-US" baseline="0" dirty="0" smtClean="0"/>
              <a:t> emergencies; processes established; learning processes to review guidelines</a:t>
            </a:r>
            <a:r>
              <a:rPr lang="en-US" dirty="0" smtClean="0"/>
              <a:t> 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And </a:t>
            </a:r>
            <a:r>
              <a:rPr lang="en-US" dirty="0" smtClean="0"/>
              <a:t>from then </a:t>
            </a:r>
            <a:r>
              <a:rPr lang="en-US" dirty="0" smtClean="0"/>
              <a:t>on: Philippines, South Sudan, CAR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EE3C42-5A56-4275-A787-A5EB1CAD4EC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951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Main characteristics of IA-RTEs: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altLang="en-US" sz="1200" dirty="0" smtClean="0">
              <a:solidFill>
                <a:srgbClr val="056CB6"/>
              </a:solidFill>
              <a:latin typeface="Arial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altLang="en-US" sz="1200" dirty="0" smtClean="0">
                <a:solidFill>
                  <a:srgbClr val="056CB6"/>
                </a:solidFill>
                <a:latin typeface="Arial" charset="0"/>
              </a:rPr>
              <a:t>- Accountability at the global level</a:t>
            </a:r>
            <a:r>
              <a:rPr lang="en-US" altLang="en-US" sz="1200" baseline="0" dirty="0" smtClean="0">
                <a:solidFill>
                  <a:srgbClr val="056CB6"/>
                </a:solidFill>
                <a:latin typeface="Arial" charset="0"/>
              </a:rPr>
              <a:t> is not seen as a major objective, although RTEs may provide useful analysis and recommendations through the synthesis of common findings from several RTEs</a:t>
            </a:r>
            <a:endParaRPr 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altLang="en-US" sz="1200" dirty="0" smtClean="0">
                <a:solidFill>
                  <a:srgbClr val="056CB6"/>
                </a:solidFill>
                <a:latin typeface="Arial" charset="0"/>
              </a:rPr>
              <a:t>Shared management and methodological oversight through global and national reference and management groups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altLang="en-US" sz="1200" dirty="0" smtClean="0">
                <a:solidFill>
                  <a:srgbClr val="056CB6"/>
                </a:solidFill>
                <a:latin typeface="Arial" charset="0"/>
              </a:rPr>
              <a:t>Celerity of mobilization but also of feedback and response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altLang="en-US" sz="1200" dirty="0" smtClean="0">
                <a:solidFill>
                  <a:srgbClr val="056CB6"/>
                </a:solidFill>
                <a:latin typeface="Arial" charset="0"/>
              </a:rPr>
              <a:t>- Restricted scope of the evaluative analysis: focus on relevance, efficiency (in particular timeliness of the response) and effectiveness (with a particular stress on coordination) with less emphasis on impact and sustainability due to the very early stage at which RTEs were conducted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EE3C42-5A56-4275-A787-A5EB1CAD4EC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951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Elaborate on why RTEs</a:t>
            </a:r>
            <a:r>
              <a:rPr lang="en-US" baseline="0" dirty="0" smtClean="0"/>
              <a:t> were not successful and how that relates to the overall UN evaluation system: coordination and consultation processes at the UN take a considerable amount of time; an evaluation system not strong enough to approve evaluation reports independently; diffuse accountability for the implementation of recommendations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Help promote the value of and a stronger culture around system-wide evaluation 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EE3C42-5A56-4275-A787-A5EB1CAD4EC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951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buFont typeface="Arial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EE3C42-5A56-4275-A787-A5EB1CAD4EC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45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Add here the diagram of the HPC to show</a:t>
            </a:r>
            <a:r>
              <a:rPr lang="en-US" baseline="0" dirty="0" smtClean="0"/>
              <a:t> where IAHEs fit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EE3C42-5A56-4275-A787-A5EB1CAD4EC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075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Add here the diagram of the HPC to show</a:t>
            </a:r>
            <a:r>
              <a:rPr lang="en-US" baseline="0" dirty="0" smtClean="0"/>
              <a:t> where IAHEs fit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EE3C42-5A56-4275-A787-A5EB1CAD4EC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0752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EE3C42-5A56-4275-A787-A5EB1CAD4EC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5467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Mention</a:t>
            </a:r>
            <a:r>
              <a:rPr lang="en-US" baseline="0" dirty="0" smtClean="0"/>
              <a:t> guidelines – standard question plus a robust set of guidelines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EE3C42-5A56-4275-A787-A5EB1CAD4EC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538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EE523-18CC-4179-8609-3C3A1B5FB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65738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87266-57FC-4912-AC47-118324ED0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23163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0D3FE-7AEE-41CD-B1DE-06EF99DFCC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48319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1FF6C-4937-45E9-8ECB-79F8C43CD7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0383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5AC39-F1B3-4B1A-95EF-04836B1D0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5986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1E452-A4D0-4B6A-9375-CFE0B96C4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1959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A491F-7B2F-4BD6-9680-805482F91A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85221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5B873-C97F-4564-9C00-72DADD744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5505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C2E38-BB0E-405C-ACB9-610829360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6963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AD27A-4F30-43CF-B2DE-7E1F57329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922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>
                <a:sym typeface="Times" charset="0"/>
              </a:rPr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95827-5510-448C-934B-45FEB9AEE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6947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Times" pitchFamily="18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>
                <a:sym typeface="Times" pitchFamily="18" charset="0"/>
              </a:rPr>
              <a:t>Click to edit Master text styles</a:t>
            </a:r>
          </a:p>
          <a:p>
            <a:pPr lvl="1"/>
            <a:r>
              <a:rPr lang="en-US" altLang="en-US" dirty="0" smtClean="0">
                <a:sym typeface="Times" pitchFamily="18" charset="0"/>
              </a:rPr>
              <a:t>Second level</a:t>
            </a:r>
          </a:p>
          <a:p>
            <a:pPr lvl="2"/>
            <a:r>
              <a:rPr lang="en-US" altLang="en-US" dirty="0" smtClean="0">
                <a:sym typeface="Times" pitchFamily="18" charset="0"/>
              </a:rPr>
              <a:t>Third level</a:t>
            </a:r>
          </a:p>
          <a:p>
            <a:pPr lvl="3"/>
            <a:r>
              <a:rPr lang="en-US" altLang="en-US" dirty="0" smtClean="0">
                <a:sym typeface="Times" pitchFamily="18" charset="0"/>
              </a:rPr>
              <a:t>Fourth level</a:t>
            </a:r>
          </a:p>
          <a:p>
            <a:pPr lvl="4"/>
            <a:r>
              <a:rPr lang="en-US" altLang="en-US" dirty="0" smtClean="0">
                <a:sym typeface="Times" pitchFamily="18" charset="0"/>
              </a:rPr>
              <a:t>Fifth level</a:t>
            </a:r>
          </a:p>
        </p:txBody>
      </p:sp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359650" y="6248400"/>
            <a:ext cx="2921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pitchFamily="18" charset="0"/>
                <a:sym typeface="Times" pitchFamily="18" charset="0"/>
              </a:defRPr>
            </a:lvl1pPr>
          </a:lstStyle>
          <a:p>
            <a:pPr>
              <a:defRPr/>
            </a:pPr>
            <a:fld id="{E1AB8246-0418-4CEA-910F-C4A70D1A16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hf hdr="0" ftr="0" dt="0"/>
  <p:txStyles>
    <p:titleStyle>
      <a:lvl1pPr marL="39688" indent="-396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Times" pitchFamily="18" charset="0"/>
        </a:defRPr>
      </a:lvl1pPr>
      <a:lvl2pPr marL="39688" indent="-396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pitchFamily="18" charset="0"/>
        </a:defRPr>
      </a:lvl2pPr>
      <a:lvl3pPr marL="39688" indent="-396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pitchFamily="18" charset="0"/>
        </a:defRPr>
      </a:lvl3pPr>
      <a:lvl4pPr marL="39688" indent="-396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pitchFamily="18" charset="0"/>
        </a:defRPr>
      </a:lvl4pPr>
      <a:lvl5pPr marL="39688" indent="-396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pitchFamily="18" charset="0"/>
        </a:defRPr>
      </a:lvl5pPr>
      <a:lvl6pPr marL="4968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6pPr>
      <a:lvl7pPr marL="9540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7pPr>
      <a:lvl8pPr marL="14112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8pPr>
      <a:lvl9pPr marL="18684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9pPr>
    </p:titleStyle>
    <p:bodyStyle>
      <a:lvl1pPr marL="382588" indent="-342900" algn="l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" pitchFamily="18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Times" pitchFamily="18" charset="0"/>
        </a:defRPr>
      </a:lvl1pPr>
      <a:lvl2pPr marL="681038" indent="-285750" algn="l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" pitchFamily="18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Times" pitchFamily="18" charset="0"/>
        </a:defRPr>
      </a:lvl2pPr>
      <a:lvl3pPr marL="1081088" indent="-228600" algn="l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" pitchFamily="18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Times" pitchFamily="18" charset="0"/>
        </a:defRPr>
      </a:lvl3pPr>
      <a:lvl4pPr marL="1538288" indent="-228600" algn="l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itchFamily="18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Times" pitchFamily="18" charset="0"/>
        </a:defRPr>
      </a:lvl4pPr>
      <a:lvl5pPr marL="1995488" indent="-228600" algn="l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itchFamily="18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pitchFamily="18" charset="0"/>
        </a:defRPr>
      </a:lvl5pPr>
      <a:lvl6pPr marL="2452688" indent="-228600" algn="l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6pPr>
      <a:lvl7pPr marL="2909888" indent="-228600" algn="l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7pPr>
      <a:lvl8pPr marL="3367088" indent="-228600" algn="l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8pPr>
      <a:lvl9pPr marL="3824288" indent="-228600" algn="l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7"/>
          <p:cNvSpPr>
            <a:spLocks/>
          </p:cNvSpPr>
          <p:nvPr/>
        </p:nvSpPr>
        <p:spPr bwMode="auto">
          <a:xfrm>
            <a:off x="1028700" y="2438400"/>
            <a:ext cx="7086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268288" indent="-228600" algn="ctr">
              <a:buClr>
                <a:schemeClr val="bg1"/>
              </a:buClr>
              <a:buSzPct val="125000"/>
              <a:buFont typeface="Wingdings" pitchFamily="2" charset="2"/>
              <a:buNone/>
            </a:pPr>
            <a:r>
              <a:rPr lang="en-US" altLang="en-US" sz="4000" dirty="0" smtClean="0">
                <a:solidFill>
                  <a:srgbClr val="056CB6"/>
                </a:solidFill>
                <a:latin typeface="Arial" charset="0"/>
              </a:rPr>
              <a:t>Inter-Agency Humanitarian Evaluations (IAHEs)</a:t>
            </a:r>
            <a:endParaRPr lang="en-US" altLang="en-US" sz="4000" dirty="0">
              <a:solidFill>
                <a:srgbClr val="056CB6"/>
              </a:solidFill>
              <a:latin typeface="Arial" charset="0"/>
            </a:endParaRPr>
          </a:p>
          <a:p>
            <a:pPr marL="268288" indent="-228600" algn="ctr">
              <a:buClr>
                <a:schemeClr val="bg1"/>
              </a:buClr>
              <a:buSzPct val="125000"/>
              <a:buFont typeface="Wingdings" pitchFamily="2" charset="2"/>
              <a:buNone/>
            </a:pPr>
            <a:r>
              <a:rPr lang="en-US" altLang="en-US" sz="2500" dirty="0" smtClean="0">
                <a:solidFill>
                  <a:srgbClr val="056CB6"/>
                </a:solidFill>
                <a:latin typeface="Arial" charset="0"/>
              </a:rPr>
              <a:t/>
            </a:r>
            <a:br>
              <a:rPr lang="en-US" altLang="en-US" sz="2500" dirty="0" smtClean="0">
                <a:solidFill>
                  <a:srgbClr val="056CB6"/>
                </a:solidFill>
                <a:latin typeface="Arial" charset="0"/>
              </a:rPr>
            </a:br>
            <a:endParaRPr lang="en-US" altLang="en-US" sz="2500" dirty="0" smtClean="0">
              <a:solidFill>
                <a:srgbClr val="056CB6"/>
              </a:solidFill>
              <a:latin typeface="Arial" charset="0"/>
            </a:endParaRPr>
          </a:p>
          <a:p>
            <a:pPr marL="268288" indent="-228600" algn="ctr">
              <a:buClr>
                <a:schemeClr val="bg1"/>
              </a:buClr>
              <a:buSzPct val="125000"/>
              <a:buFont typeface="Wingdings" pitchFamily="2" charset="2"/>
              <a:buNone/>
            </a:pPr>
            <a:endParaRPr lang="en-US" altLang="en-US" sz="2500" dirty="0">
              <a:solidFill>
                <a:srgbClr val="056CB6"/>
              </a:solidFill>
              <a:latin typeface="Arial" charset="0"/>
            </a:endParaRPr>
          </a:p>
        </p:txBody>
      </p:sp>
      <p:sp>
        <p:nvSpPr>
          <p:cNvPr id="2052" name="AutoShape 5"/>
          <p:cNvSpPr>
            <a:spLocks noChangeAspect="1" noChangeArrowheads="1"/>
          </p:cNvSpPr>
          <p:nvPr/>
        </p:nvSpPr>
        <p:spPr bwMode="auto">
          <a:xfrm>
            <a:off x="358775" y="358775"/>
            <a:ext cx="359886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pic>
        <p:nvPicPr>
          <p:cNvPr id="2066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5882419"/>
            <a:ext cx="8397676" cy="381713"/>
          </a:xfrm>
          <a:prstGeom prst="rect">
            <a:avLst/>
          </a:prstGeom>
          <a:noFill/>
          <a:ln>
            <a:noFill/>
          </a:ln>
          <a:effectLst>
            <a:reflection blurRad="6350" stA="50000" endPos="90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533400"/>
          </a:xfrm>
        </p:spPr>
        <p:txBody>
          <a:bodyPr/>
          <a:lstStyle/>
          <a:p>
            <a:r>
              <a:rPr lang="en-US" altLang="en-US" sz="3600" b="1" dirty="0" smtClean="0">
                <a:solidFill>
                  <a:srgbClr val="056CB6"/>
                </a:solidFill>
                <a:latin typeface="Arial" charset="0"/>
              </a:rPr>
              <a:t>IAHEs implementation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410200"/>
          </a:xfrm>
        </p:spPr>
        <p:txBody>
          <a:bodyPr/>
          <a:lstStyle/>
          <a:p>
            <a:pPr marL="457200" indent="-457200"/>
            <a:r>
              <a:rPr lang="en-US" sz="2800" dirty="0" smtClean="0">
                <a:solidFill>
                  <a:srgbClr val="056CB6"/>
                </a:solidFill>
                <a:latin typeface="Arial" charset="0"/>
                <a:sym typeface="Times New Roman" pitchFamily="18" charset="0"/>
              </a:rPr>
              <a:t>Completed:</a:t>
            </a:r>
            <a:endParaRPr lang="en-GB" sz="2800" dirty="0" smtClean="0">
              <a:solidFill>
                <a:srgbClr val="056CB6"/>
              </a:solidFill>
              <a:latin typeface="Arial" charset="0"/>
              <a:sym typeface="Times New Roman" pitchFamily="18" charset="0"/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rgbClr val="056CB6"/>
                </a:solidFill>
                <a:latin typeface="Arial" charset="0"/>
                <a:sym typeface="Times New Roman" pitchFamily="18" charset="0"/>
              </a:rPr>
              <a:t>	- Response to Typhoon Haiyan in Philippines</a:t>
            </a:r>
          </a:p>
          <a:p>
            <a:pPr marL="457200" indent="-457200"/>
            <a:r>
              <a:rPr lang="en-US" sz="2800" dirty="0" smtClean="0">
                <a:solidFill>
                  <a:srgbClr val="056CB6"/>
                </a:solidFill>
                <a:latin typeface="Arial" charset="0"/>
                <a:sym typeface="Times New Roman" pitchFamily="18" charset="0"/>
              </a:rPr>
              <a:t>Ongoing: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56CB6"/>
                </a:solidFill>
                <a:latin typeface="Arial" charset="0"/>
                <a:sym typeface="Times New Roman" pitchFamily="18" charset="0"/>
              </a:rPr>
              <a:t>	</a:t>
            </a:r>
            <a:r>
              <a:rPr lang="en-US" sz="2400" dirty="0" smtClean="0">
                <a:solidFill>
                  <a:srgbClr val="056CB6"/>
                </a:solidFill>
                <a:latin typeface="Arial" charset="0"/>
                <a:sym typeface="Times New Roman" pitchFamily="18" charset="0"/>
              </a:rPr>
              <a:t>- Syria CALL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56CB6"/>
                </a:solidFill>
                <a:latin typeface="Arial" charset="0"/>
                <a:sym typeface="Times New Roman" pitchFamily="18" charset="0"/>
              </a:rPr>
              <a:t>	- </a:t>
            </a:r>
            <a:r>
              <a:rPr lang="en-US" sz="2400" dirty="0" smtClean="0">
                <a:solidFill>
                  <a:srgbClr val="056CB6"/>
                </a:solidFill>
                <a:latin typeface="Arial" charset="0"/>
                <a:sym typeface="Times New Roman" pitchFamily="18" charset="0"/>
              </a:rPr>
              <a:t>South Sudan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56CB6"/>
                </a:solidFill>
                <a:latin typeface="Arial" charset="0"/>
                <a:sym typeface="Times New Roman" pitchFamily="18" charset="0"/>
              </a:rPr>
              <a:t>	- Central African Republic </a:t>
            </a:r>
          </a:p>
          <a:p>
            <a:pPr marL="0" indent="0">
              <a:buNone/>
            </a:pPr>
            <a:endParaRPr lang="en-GB" sz="1000" dirty="0" smtClean="0">
              <a:solidFill>
                <a:srgbClr val="056CB6"/>
              </a:solidFill>
              <a:latin typeface="Arial" charset="0"/>
              <a:sym typeface="Times New Roman" pitchFamily="18" charset="0"/>
            </a:endParaRP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Remaining L3: Iraq</a:t>
            </a:r>
          </a:p>
          <a:p>
            <a:pPr>
              <a:buFont typeface="Arial"/>
              <a:buChar char="•"/>
            </a:pPr>
            <a:endParaRPr lang="en-US" sz="1000" dirty="0" smtClean="0">
              <a:solidFill>
                <a:srgbClr val="056CB6"/>
              </a:solidFill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Other possibilities: Ebola</a:t>
            </a:r>
          </a:p>
          <a:p>
            <a:pPr>
              <a:buFont typeface="Arial"/>
              <a:buChar char="•"/>
            </a:pPr>
            <a:endParaRPr lang="en-US" sz="1000" dirty="0" smtClean="0">
              <a:solidFill>
                <a:srgbClr val="056CB6"/>
              </a:solidFill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Benefits: focus on collective results; efficiency</a:t>
            </a:r>
            <a:endParaRPr lang="en-US" sz="2800" dirty="0">
              <a:solidFill>
                <a:srgbClr val="056CB6"/>
              </a:solidFill>
              <a:latin typeface="Arial"/>
              <a:cs typeface="Arial"/>
            </a:endParaRPr>
          </a:p>
          <a:p>
            <a:pPr lvl="0"/>
            <a:endParaRPr lang="en-US" dirty="0">
              <a:solidFill>
                <a:srgbClr val="056CB6"/>
              </a:solidFill>
              <a:latin typeface="Arial" charset="0"/>
              <a:sym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E1FF6C-4937-45E9-8ECB-79F8C43CD71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0011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4572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056CB6"/>
                </a:solidFill>
                <a:latin typeface="Arial"/>
                <a:cs typeface="Arial"/>
              </a:rPr>
              <a:t>Challenges: measuring results</a:t>
            </a:r>
            <a:endParaRPr lang="en-US" sz="4000" b="1" dirty="0">
              <a:solidFill>
                <a:srgbClr val="056CB6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715000"/>
          </a:xfrm>
        </p:spPr>
        <p:txBody>
          <a:bodyPr/>
          <a:lstStyle/>
          <a:p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Focus on processes</a:t>
            </a:r>
          </a:p>
          <a:p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Difficulty to gather evidence</a:t>
            </a:r>
            <a:endParaRPr lang="en-US" sz="2800" dirty="0" smtClean="0">
              <a:solidFill>
                <a:srgbClr val="056CB6"/>
              </a:solidFill>
              <a:latin typeface="Arial"/>
              <a:cs typeface="Arial"/>
            </a:endParaRPr>
          </a:p>
          <a:p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Efforts to overcome these challenges:</a:t>
            </a:r>
            <a:endParaRPr lang="en-US" sz="2800" dirty="0">
              <a:solidFill>
                <a:srgbClr val="056CB6"/>
              </a:solidFill>
              <a:latin typeface="Arial"/>
              <a:cs typeface="Arial"/>
            </a:endParaRPr>
          </a:p>
          <a:p>
            <a:pPr lvl="1"/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Map </a:t>
            </a:r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and gather </a:t>
            </a:r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more systematically </a:t>
            </a:r>
          </a:p>
          <a:p>
            <a:pPr lvl="1"/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S</a:t>
            </a:r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tronger </a:t>
            </a:r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linkages to HPC components</a:t>
            </a:r>
          </a:p>
          <a:p>
            <a:pPr lvl="1"/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Emphasis on c</a:t>
            </a:r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ollecting </a:t>
            </a:r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the views of affected </a:t>
            </a:r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communities, </a:t>
            </a:r>
            <a:r>
              <a:rPr lang="en-US" sz="2400" dirty="0" smtClean="0">
                <a:solidFill>
                  <a:srgbClr val="056C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400" dirty="0" smtClean="0">
                <a:solidFill>
                  <a:srgbClr val="056C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dentifying </a:t>
            </a:r>
            <a:r>
              <a:rPr lang="en-US" sz="2400" dirty="0">
                <a:solidFill>
                  <a:srgbClr val="056C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alternative sources and ways to reach </a:t>
            </a:r>
            <a:r>
              <a:rPr lang="en-US" sz="2400" dirty="0" smtClean="0">
                <a:solidFill>
                  <a:srgbClr val="056C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endParaRPr lang="en-US" sz="2400" dirty="0" smtClean="0">
              <a:solidFill>
                <a:srgbClr val="056CB6"/>
              </a:solidFill>
              <a:latin typeface="Arial"/>
              <a:cs typeface="Arial"/>
            </a:endParaRPr>
          </a:p>
          <a:p>
            <a:pPr lvl="1"/>
            <a:r>
              <a:rPr lang="en-US" sz="2400" dirty="0">
                <a:solidFill>
                  <a:srgbClr val="056CB6"/>
                </a:solidFill>
                <a:latin typeface="Arial"/>
                <a:cs typeface="Arial"/>
              </a:rPr>
              <a:t>P</a:t>
            </a:r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artnerships </a:t>
            </a:r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to conduct impact </a:t>
            </a:r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surveys</a:t>
            </a:r>
          </a:p>
          <a:p>
            <a:pPr lvl="1"/>
            <a:r>
              <a:rPr lang="en-US" sz="2400" dirty="0">
                <a:solidFill>
                  <a:srgbClr val="056CB6"/>
                </a:solidFill>
                <a:latin typeface="Arial"/>
                <a:cs typeface="Arial"/>
              </a:rPr>
              <a:t>I</a:t>
            </a:r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nnovation</a:t>
            </a:r>
            <a:endParaRPr lang="en-US" sz="2400" dirty="0" smtClean="0">
              <a:solidFill>
                <a:srgbClr val="056CB6"/>
              </a:solidFill>
              <a:latin typeface="Arial"/>
              <a:cs typeface="Arial"/>
            </a:endParaRPr>
          </a:p>
          <a:p>
            <a:endParaRPr lang="en-US" sz="2800" dirty="0" smtClean="0">
              <a:solidFill>
                <a:srgbClr val="056CB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rgbClr val="056CB6"/>
              </a:solidFill>
              <a:latin typeface="Arial"/>
              <a:cs typeface="Arial"/>
            </a:endParaRP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E1FF6C-4937-45E9-8ECB-79F8C43CD71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6238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457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56CB6"/>
                </a:solidFill>
                <a:latin typeface="Arial"/>
                <a:cs typeface="Arial"/>
              </a:rPr>
              <a:t>Challenges: sharing findings for action </a:t>
            </a:r>
            <a:endParaRPr lang="en-US" sz="3600" b="1" dirty="0">
              <a:solidFill>
                <a:srgbClr val="056CB6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715000"/>
          </a:xfrm>
        </p:spPr>
        <p:txBody>
          <a:bodyPr/>
          <a:lstStyle/>
          <a:p>
            <a:pPr marL="39688" indent="0">
              <a:buNone/>
            </a:pPr>
            <a:endParaRPr lang="en-US" sz="2800" dirty="0" smtClean="0">
              <a:solidFill>
                <a:srgbClr val="056CB6"/>
              </a:solidFill>
              <a:latin typeface="Arial"/>
              <a:cs typeface="Arial"/>
            </a:endParaRPr>
          </a:p>
          <a:p>
            <a:pPr marL="39688" indent="0">
              <a:buNone/>
            </a:pP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At the local level:</a:t>
            </a:r>
          </a:p>
          <a:p>
            <a:pPr lvl="1"/>
            <a:r>
              <a:rPr lang="en-US" sz="2400" dirty="0">
                <a:solidFill>
                  <a:srgbClr val="056CB6"/>
                </a:solidFill>
                <a:latin typeface="Arial"/>
                <a:cs typeface="Arial"/>
              </a:rPr>
              <a:t>W</a:t>
            </a:r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hich </a:t>
            </a:r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communities to provide feedback?</a:t>
            </a:r>
          </a:p>
          <a:p>
            <a:pPr lvl="1"/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What is the best timing?</a:t>
            </a:r>
          </a:p>
          <a:p>
            <a:pPr lvl="1"/>
            <a:r>
              <a:rPr lang="en-US" sz="2400" dirty="0" smtClean="0">
                <a:solidFill>
                  <a:srgbClr val="056C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responds to questions on implementation?</a:t>
            </a:r>
          </a:p>
          <a:p>
            <a:pPr lvl="1"/>
            <a:r>
              <a:rPr lang="en-US" sz="2400" dirty="0" smtClean="0">
                <a:solidFill>
                  <a:srgbClr val="056C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the best </a:t>
            </a:r>
            <a:r>
              <a:rPr lang="en-US" sz="2400" dirty="0" smtClean="0">
                <a:solidFill>
                  <a:srgbClr val="056C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 methods?</a:t>
            </a:r>
            <a:br>
              <a:rPr lang="en-US" sz="2400" dirty="0" smtClean="0">
                <a:solidFill>
                  <a:srgbClr val="056CB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 smtClean="0">
              <a:solidFill>
                <a:srgbClr val="056CB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8" indent="0">
              <a:buNone/>
            </a:pPr>
            <a:r>
              <a:rPr lang="en-US" sz="2800" dirty="0" smtClean="0">
                <a:solidFill>
                  <a:srgbClr val="056C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regional and global levels</a:t>
            </a:r>
            <a:r>
              <a:rPr lang="en-US" sz="2800" dirty="0" smtClean="0">
                <a:solidFill>
                  <a:srgbClr val="056C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800" dirty="0" smtClean="0">
              <a:solidFill>
                <a:srgbClr val="056CB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How to engage key </a:t>
            </a:r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stakeholders?</a:t>
            </a:r>
          </a:p>
          <a:p>
            <a:pPr lvl="1"/>
            <a:r>
              <a:rPr lang="en-US" sz="2400" dirty="0">
                <a:solidFill>
                  <a:srgbClr val="056CB6"/>
                </a:solidFill>
                <a:latin typeface="Arial"/>
                <a:cs typeface="Arial"/>
              </a:rPr>
              <a:t>D</a:t>
            </a:r>
            <a:r>
              <a:rPr lang="en-US" sz="2400" dirty="0" smtClean="0">
                <a:solidFill>
                  <a:srgbClr val="056CB6"/>
                </a:solidFill>
                <a:latin typeface="Arial"/>
                <a:cs typeface="Arial"/>
              </a:rPr>
              <a:t>issemination products adapted to the audience</a:t>
            </a:r>
            <a:endParaRPr lang="en-US" sz="2400" dirty="0">
              <a:solidFill>
                <a:srgbClr val="056CB6"/>
              </a:solidFill>
              <a:latin typeface="Arial"/>
              <a:cs typeface="Arial"/>
            </a:endParaRPr>
          </a:p>
          <a:p>
            <a:endParaRPr lang="en-US" sz="2800" dirty="0" smtClean="0">
              <a:solidFill>
                <a:srgbClr val="056CB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rgbClr val="056CB6"/>
              </a:solidFill>
              <a:latin typeface="Arial"/>
              <a:cs typeface="Arial"/>
            </a:endParaRP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E1FF6C-4937-45E9-8ECB-79F8C43CD71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196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457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56CB6"/>
                </a:solidFill>
                <a:latin typeface="Arial"/>
                <a:cs typeface="Arial"/>
              </a:rPr>
              <a:t>Challenges: follow up to recommendations</a:t>
            </a:r>
            <a:endParaRPr lang="en-US" sz="3600" b="1" dirty="0">
              <a:solidFill>
                <a:srgbClr val="056CB6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715000"/>
          </a:xfrm>
        </p:spPr>
        <p:txBody>
          <a:bodyPr/>
          <a:lstStyle/>
          <a:p>
            <a:pPr marL="39688" indent="0">
              <a:buNone/>
            </a:pPr>
            <a:endParaRPr lang="en-US" sz="2800" dirty="0" smtClean="0">
              <a:solidFill>
                <a:srgbClr val="056CB6"/>
              </a:solidFill>
              <a:latin typeface="Arial"/>
              <a:cs typeface="Arial"/>
            </a:endParaRPr>
          </a:p>
          <a:p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Timing</a:t>
            </a:r>
          </a:p>
          <a:p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Relevance: due to multiplicity of actors, who is best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placed to lead/implement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global level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recommendations?</a:t>
            </a:r>
            <a:endParaRPr lang="en-US" sz="2800" dirty="0" smtClean="0">
              <a:solidFill>
                <a:srgbClr val="056CB6"/>
              </a:solidFill>
              <a:latin typeface="Arial"/>
              <a:cs typeface="Arial"/>
            </a:endParaRPr>
          </a:p>
          <a:p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Linkages to ongoing processes</a:t>
            </a:r>
          </a:p>
          <a:p>
            <a:r>
              <a:rPr lang="en-US" sz="2800" dirty="0" smtClean="0">
                <a:solidFill>
                  <a:srgbClr val="056C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IAHE findings make it into broader policy discussions?</a:t>
            </a:r>
          </a:p>
          <a:p>
            <a:endParaRPr lang="en-US" sz="2800" dirty="0" smtClean="0">
              <a:solidFill>
                <a:srgbClr val="056CB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rgbClr val="056CB6"/>
              </a:solidFill>
              <a:latin typeface="Arial"/>
              <a:cs typeface="Arial"/>
            </a:endParaRP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E1FF6C-4937-45E9-8ECB-79F8C43CD71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724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457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56CB6"/>
                </a:solidFill>
                <a:latin typeface="Arial"/>
                <a:cs typeface="Arial"/>
              </a:rPr>
              <a:t>Next steps</a:t>
            </a:r>
            <a:endParaRPr lang="en-US" sz="3600" b="1" dirty="0">
              <a:solidFill>
                <a:srgbClr val="056CB6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715000"/>
          </a:xfrm>
        </p:spPr>
        <p:txBody>
          <a:bodyPr/>
          <a:lstStyle/>
          <a:p>
            <a:pPr marL="39688" indent="0">
              <a:buNone/>
            </a:pPr>
            <a:endParaRPr lang="en-US" sz="2800" dirty="0" smtClean="0">
              <a:solidFill>
                <a:srgbClr val="056CB6"/>
              </a:solidFill>
              <a:latin typeface="Arial"/>
              <a:cs typeface="Arial"/>
            </a:endParaRPr>
          </a:p>
          <a:p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Lessons from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ongoing IAHEs</a:t>
            </a:r>
            <a:endParaRPr lang="en-US" sz="2800" dirty="0" smtClean="0">
              <a:solidFill>
                <a:srgbClr val="056CB6"/>
              </a:solidFill>
              <a:latin typeface="Arial"/>
              <a:cs typeface="Arial"/>
            </a:endParaRPr>
          </a:p>
          <a:p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Update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IAHE guidelines</a:t>
            </a:r>
            <a:endParaRPr lang="en-US" sz="2800" dirty="0" smtClean="0">
              <a:solidFill>
                <a:srgbClr val="056CB6"/>
              </a:solidFill>
              <a:latin typeface="Arial"/>
              <a:cs typeface="Arial"/>
            </a:endParaRPr>
          </a:p>
          <a:p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Changes in data collection</a:t>
            </a:r>
          </a:p>
          <a:p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Given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all the institutional challenges, is this approach going to make a difference in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the relevance, usefulness and impact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of humanitarian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evaluations? </a:t>
            </a:r>
            <a:endParaRPr lang="en-US" sz="2800" dirty="0" smtClean="0">
              <a:solidFill>
                <a:srgbClr val="056CB6"/>
              </a:solidFill>
              <a:latin typeface="Arial"/>
              <a:cs typeface="Arial"/>
            </a:endParaRPr>
          </a:p>
          <a:p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What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are the right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approaches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in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a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complex environment with such high stakes evaluations?</a:t>
            </a:r>
          </a:p>
          <a:p>
            <a:endParaRPr lang="en-US" sz="2800" dirty="0" smtClean="0">
              <a:solidFill>
                <a:srgbClr val="056CB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 smtClean="0">
              <a:solidFill>
                <a:srgbClr val="056CB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rgbClr val="056CB6"/>
              </a:solidFill>
              <a:latin typeface="Arial"/>
              <a:cs typeface="Arial"/>
            </a:endParaRP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E1FF6C-4937-45E9-8ECB-79F8C43CD71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719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pPr marL="382588" indent="-342900" eaLnBrk="0" hangingPunct="0">
              <a:spcBef>
                <a:spcPts val="800"/>
              </a:spcBef>
            </a:pPr>
            <a:r>
              <a:rPr lang="en-US" altLang="en-US" sz="3600" b="1" dirty="0" smtClean="0">
                <a:solidFill>
                  <a:srgbClr val="056CB6"/>
                </a:solidFill>
                <a:latin typeface="Arial" charset="0"/>
              </a:rPr>
              <a:t>Background of Inter-agency Humanitarian Evaluations</a:t>
            </a:r>
            <a:endParaRPr lang="en-US" altLang="en-US" sz="3600" b="1" dirty="0">
              <a:solidFill>
                <a:srgbClr val="056CB6"/>
              </a:solidFill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772400" cy="6172200"/>
          </a:xfrm>
        </p:spPr>
        <p:txBody>
          <a:bodyPr/>
          <a:lstStyle/>
          <a:p>
            <a:endParaRPr lang="en-US" altLang="en-US" sz="2800" dirty="0" smtClean="0">
              <a:solidFill>
                <a:srgbClr val="056CB6"/>
              </a:solidFill>
              <a:latin typeface="Arial" charset="0"/>
            </a:endParaRPr>
          </a:p>
          <a:p>
            <a:r>
              <a:rPr lang="en-US" altLang="en-US" sz="2800" dirty="0" smtClean="0">
                <a:solidFill>
                  <a:srgbClr val="056CB6"/>
                </a:solidFill>
                <a:latin typeface="Arial" charset="0"/>
              </a:rPr>
              <a:t>Key means of promoting accountability and learning since the 1990s – Rwanda (1996</a:t>
            </a:r>
            <a:r>
              <a:rPr lang="en-US" altLang="en-US" sz="2800" dirty="0" smtClean="0">
                <a:solidFill>
                  <a:srgbClr val="056CB6"/>
                </a:solidFill>
                <a:latin typeface="Arial" charset="0"/>
              </a:rPr>
              <a:t>)</a:t>
            </a:r>
          </a:p>
          <a:p>
            <a:endParaRPr lang="en-US" altLang="en-US" sz="1000" dirty="0" smtClean="0">
              <a:solidFill>
                <a:srgbClr val="056CB6"/>
              </a:solidFill>
              <a:latin typeface="Arial" charset="0"/>
            </a:endParaRPr>
          </a:p>
          <a:p>
            <a:r>
              <a:rPr lang="en-US" altLang="en-US" sz="2800" dirty="0" smtClean="0">
                <a:solidFill>
                  <a:srgbClr val="056CB6"/>
                </a:solidFill>
                <a:latin typeface="Arial" charset="0"/>
              </a:rPr>
              <a:t>IASC RTEs: 12 commissioned between </a:t>
            </a:r>
            <a:r>
              <a:rPr lang="en-US" altLang="en-US" sz="2800" dirty="0" smtClean="0">
                <a:solidFill>
                  <a:srgbClr val="056CB6"/>
                </a:solidFill>
                <a:latin typeface="Arial" charset="0"/>
              </a:rPr>
              <a:t>2006-2012</a:t>
            </a:r>
          </a:p>
          <a:p>
            <a:endParaRPr lang="en-US" altLang="en-US" sz="1000" dirty="0" smtClean="0">
              <a:solidFill>
                <a:srgbClr val="056CB6"/>
              </a:solidFill>
              <a:latin typeface="Arial" charset="0"/>
            </a:endParaRPr>
          </a:p>
          <a:p>
            <a:r>
              <a:rPr lang="en-US" altLang="en-US" sz="2800" dirty="0" smtClean="0">
                <a:solidFill>
                  <a:srgbClr val="056CB6"/>
                </a:solidFill>
                <a:latin typeface="Arial" charset="0"/>
              </a:rPr>
              <a:t>Transformative </a:t>
            </a:r>
            <a:r>
              <a:rPr lang="en-US" altLang="en-US" sz="2800" dirty="0" smtClean="0">
                <a:solidFill>
                  <a:srgbClr val="056CB6"/>
                </a:solidFill>
                <a:latin typeface="Arial" charset="0"/>
              </a:rPr>
              <a:t>Agenda (2011)</a:t>
            </a:r>
          </a:p>
          <a:p>
            <a:pPr lvl="1"/>
            <a:r>
              <a:rPr lang="en-US" altLang="en-US" sz="2400" dirty="0" smtClean="0">
                <a:solidFill>
                  <a:srgbClr val="056CB6"/>
                </a:solidFill>
                <a:latin typeface="Arial" charset="0"/>
              </a:rPr>
              <a:t>IAHE concept reviewed and strengthened</a:t>
            </a:r>
          </a:p>
          <a:p>
            <a:pPr lvl="1"/>
            <a:r>
              <a:rPr lang="en-US" altLang="en-US" sz="2400" dirty="0" smtClean="0">
                <a:solidFill>
                  <a:srgbClr val="056CB6"/>
                </a:solidFill>
                <a:latin typeface="Arial" charset="0"/>
              </a:rPr>
              <a:t>IAHE Guidance issued</a:t>
            </a:r>
          </a:p>
          <a:p>
            <a:pPr lvl="1"/>
            <a:r>
              <a:rPr lang="en-US" altLang="en-US" sz="2400" dirty="0" smtClean="0">
                <a:solidFill>
                  <a:srgbClr val="056CB6"/>
                </a:solidFill>
                <a:latin typeface="Arial" charset="0"/>
              </a:rPr>
              <a:t>IAHE Haiyan (completed); South Sudan; CAR</a:t>
            </a:r>
          </a:p>
          <a:p>
            <a:endParaRPr lang="en-US" altLang="en-US" sz="2800" dirty="0" smtClean="0">
              <a:solidFill>
                <a:srgbClr val="056CB6"/>
              </a:solidFill>
              <a:latin typeface="Arial" charset="0"/>
            </a:endParaRPr>
          </a:p>
          <a:p>
            <a:pPr marL="39688" indent="0">
              <a:buNone/>
            </a:pPr>
            <a:endParaRPr lang="en-US" altLang="en-US" dirty="0" smtClean="0">
              <a:solidFill>
                <a:srgbClr val="056CB6"/>
              </a:solidFill>
              <a:latin typeface="Arial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E1FF6C-4937-45E9-8ECB-79F8C43CD71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9212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pPr marL="382588" indent="-342900" eaLnBrk="0" hangingPunct="0">
              <a:spcBef>
                <a:spcPts val="800"/>
              </a:spcBef>
            </a:pPr>
            <a:r>
              <a:rPr lang="en-US" altLang="en-US" sz="3600" b="1" dirty="0" smtClean="0">
                <a:solidFill>
                  <a:srgbClr val="056CB6"/>
                </a:solidFill>
                <a:latin typeface="Arial" charset="0"/>
              </a:rPr>
              <a:t>Inter-agency Real-Time Evaluations (IA-RTEs)</a:t>
            </a:r>
            <a:endParaRPr lang="en-US" altLang="en-US" sz="3600" b="1" dirty="0">
              <a:solidFill>
                <a:srgbClr val="056CB6"/>
              </a:solidFill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772400" cy="6172200"/>
          </a:xfrm>
        </p:spPr>
        <p:txBody>
          <a:bodyPr/>
          <a:lstStyle/>
          <a:p>
            <a:endParaRPr lang="en-US" altLang="en-US" sz="2800" dirty="0" smtClean="0">
              <a:solidFill>
                <a:srgbClr val="056CB6"/>
              </a:solidFill>
              <a:latin typeface="Arial" charset="0"/>
            </a:endParaRPr>
          </a:p>
          <a:p>
            <a:r>
              <a:rPr lang="en-US" altLang="en-US" sz="2800" dirty="0" smtClean="0">
                <a:solidFill>
                  <a:srgbClr val="056CB6"/>
                </a:solidFill>
                <a:latin typeface="Arial" charset="0"/>
              </a:rPr>
              <a:t>“Participatory assessment”, “a</a:t>
            </a:r>
            <a:r>
              <a:rPr lang="en-US" altLang="en-US" sz="2800" dirty="0" smtClean="0">
                <a:solidFill>
                  <a:srgbClr val="056CB6"/>
                </a:solidFill>
                <a:latin typeface="Arial" charset="0"/>
              </a:rPr>
              <a:t>t the early stages of humanitarian operations”, “to provide rapid feedback at the field level”:</a:t>
            </a:r>
            <a:endParaRPr lang="en-US" altLang="en-US" sz="2800" dirty="0" smtClean="0">
              <a:solidFill>
                <a:srgbClr val="056CB6"/>
              </a:solidFill>
              <a:latin typeface="Arial" charset="0"/>
            </a:endParaRPr>
          </a:p>
          <a:p>
            <a:r>
              <a:rPr lang="en-US" altLang="en-US" sz="2400" dirty="0">
                <a:solidFill>
                  <a:srgbClr val="056CB6"/>
                </a:solidFill>
                <a:latin typeface="Arial" charset="0"/>
              </a:rPr>
              <a:t>Main objective: “real-time” learning of the strengths and weaknesses of the response</a:t>
            </a:r>
          </a:p>
          <a:p>
            <a:r>
              <a:rPr lang="en-US" altLang="en-US" sz="2400" dirty="0" smtClean="0">
                <a:solidFill>
                  <a:srgbClr val="056CB6"/>
                </a:solidFill>
                <a:latin typeface="Arial" charset="0"/>
              </a:rPr>
              <a:t>- Shared management and methodological oversight</a:t>
            </a:r>
          </a:p>
          <a:p>
            <a:r>
              <a:rPr lang="en-US" altLang="en-US" sz="2400" dirty="0" smtClean="0">
                <a:solidFill>
                  <a:srgbClr val="056CB6"/>
                </a:solidFill>
                <a:latin typeface="Arial" charset="0"/>
              </a:rPr>
              <a:t>- Celerity of mobilization: carried out within first 2 months of the response</a:t>
            </a:r>
          </a:p>
          <a:p>
            <a:r>
              <a:rPr lang="en-US" altLang="en-US" sz="2400" dirty="0" smtClean="0">
                <a:solidFill>
                  <a:srgbClr val="056CB6"/>
                </a:solidFill>
                <a:latin typeface="Arial" charset="0"/>
              </a:rPr>
              <a:t>- Restricted scope of the evaluative analysis: focus on relevance, efficiency and effectiveness</a:t>
            </a:r>
          </a:p>
          <a:p>
            <a:endParaRPr lang="en-US" altLang="en-US" sz="2400" dirty="0" smtClean="0">
              <a:solidFill>
                <a:srgbClr val="056CB6"/>
              </a:solidFill>
              <a:latin typeface="Arial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E1FF6C-4937-45E9-8ECB-79F8C43CD71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116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pPr marL="382588" indent="-342900" eaLnBrk="0" hangingPunct="0">
              <a:spcBef>
                <a:spcPts val="800"/>
              </a:spcBef>
            </a:pPr>
            <a:r>
              <a:rPr lang="en-US" altLang="en-US" sz="3600" b="1" dirty="0" smtClean="0">
                <a:solidFill>
                  <a:srgbClr val="056CB6"/>
                </a:solidFill>
                <a:latin typeface="Arial" charset="0"/>
              </a:rPr>
              <a:t>Inter-agency Real-Time Evaluations (IA-RTEs)</a:t>
            </a:r>
            <a:endParaRPr lang="en-US" altLang="en-US" sz="3600" b="1" dirty="0">
              <a:solidFill>
                <a:srgbClr val="056CB6"/>
              </a:solidFill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772400" cy="6172200"/>
          </a:xfrm>
        </p:spPr>
        <p:txBody>
          <a:bodyPr/>
          <a:lstStyle/>
          <a:p>
            <a:endParaRPr lang="en-US" altLang="en-US" sz="900" dirty="0" smtClean="0">
              <a:solidFill>
                <a:srgbClr val="056CB6"/>
              </a:solidFill>
              <a:latin typeface="Arial" charset="0"/>
            </a:endParaRPr>
          </a:p>
          <a:p>
            <a:r>
              <a:rPr lang="en-US" altLang="en-US" sz="2800" dirty="0" smtClean="0">
                <a:solidFill>
                  <a:srgbClr val="056CB6"/>
                </a:solidFill>
                <a:latin typeface="Arial" charset="0"/>
              </a:rPr>
              <a:t>Challenges</a:t>
            </a:r>
          </a:p>
          <a:p>
            <a:pPr lvl="1"/>
            <a:r>
              <a:rPr lang="en-US" altLang="en-US" sz="2400" dirty="0" smtClean="0">
                <a:solidFill>
                  <a:srgbClr val="056CB6"/>
                </a:solidFill>
                <a:latin typeface="Arial" charset="0"/>
              </a:rPr>
              <a:t>Timing</a:t>
            </a:r>
          </a:p>
          <a:p>
            <a:pPr lvl="1"/>
            <a:r>
              <a:rPr lang="en-US" altLang="en-US" sz="2400" dirty="0" smtClean="0">
                <a:solidFill>
                  <a:srgbClr val="056CB6"/>
                </a:solidFill>
                <a:latin typeface="Arial" charset="0"/>
              </a:rPr>
              <a:t>Application of evaluation </a:t>
            </a:r>
            <a:r>
              <a:rPr lang="en-US" altLang="en-US" sz="2400" dirty="0">
                <a:solidFill>
                  <a:srgbClr val="056CB6"/>
                </a:solidFill>
                <a:latin typeface="Arial" charset="0"/>
              </a:rPr>
              <a:t>m</a:t>
            </a:r>
            <a:r>
              <a:rPr lang="en-US" altLang="en-US" sz="2400" dirty="0" smtClean="0">
                <a:solidFill>
                  <a:srgbClr val="056CB6"/>
                </a:solidFill>
                <a:latin typeface="Arial" charset="0"/>
              </a:rPr>
              <a:t>ethods and processes</a:t>
            </a:r>
          </a:p>
          <a:p>
            <a:pPr lvl="1"/>
            <a:r>
              <a:rPr lang="en-US" altLang="en-US" sz="2400" dirty="0" smtClean="0">
                <a:solidFill>
                  <a:srgbClr val="056CB6"/>
                </a:solidFill>
                <a:latin typeface="Arial" charset="0"/>
              </a:rPr>
              <a:t>Implementation of recommendations</a:t>
            </a:r>
            <a:br>
              <a:rPr lang="en-US" altLang="en-US" sz="2400" dirty="0" smtClean="0">
                <a:solidFill>
                  <a:srgbClr val="056CB6"/>
                </a:solidFill>
                <a:latin typeface="Arial" charset="0"/>
              </a:rPr>
            </a:br>
            <a:endParaRPr lang="en-US" altLang="en-US" sz="2400" dirty="0" smtClean="0">
              <a:solidFill>
                <a:srgbClr val="056CB6"/>
              </a:solidFill>
              <a:latin typeface="Arial" charset="0"/>
            </a:endParaRPr>
          </a:p>
          <a:p>
            <a:r>
              <a:rPr lang="en-US" altLang="en-US" sz="2800" dirty="0" smtClean="0">
                <a:solidFill>
                  <a:srgbClr val="056CB6"/>
                </a:solidFill>
                <a:latin typeface="Arial" charset="0"/>
              </a:rPr>
              <a:t>Lessons learned for the UN </a:t>
            </a:r>
            <a:r>
              <a:rPr lang="en-US" altLang="en-US" sz="2800" dirty="0">
                <a:solidFill>
                  <a:srgbClr val="056CB6"/>
                </a:solidFill>
                <a:latin typeface="Arial" charset="0"/>
              </a:rPr>
              <a:t>e</a:t>
            </a:r>
            <a:r>
              <a:rPr lang="en-US" altLang="en-US" sz="2800" dirty="0" smtClean="0">
                <a:solidFill>
                  <a:srgbClr val="056CB6"/>
                </a:solidFill>
                <a:latin typeface="Arial" charset="0"/>
              </a:rPr>
              <a:t>valuation system</a:t>
            </a:r>
          </a:p>
          <a:p>
            <a:pPr marL="395288" lvl="1" indent="0">
              <a:buNone/>
            </a:pPr>
            <a:r>
              <a:rPr lang="en-US" altLang="en-US" sz="2400" dirty="0" smtClean="0">
                <a:solidFill>
                  <a:srgbClr val="056CB6"/>
                </a:solidFill>
                <a:latin typeface="Arial" charset="0"/>
              </a:rPr>
              <a:t>-  Timing of  </a:t>
            </a:r>
            <a:r>
              <a:rPr lang="en-US" altLang="en-US" sz="2400" dirty="0" smtClean="0">
                <a:solidFill>
                  <a:srgbClr val="056CB6"/>
                </a:solidFill>
                <a:latin typeface="Arial" charset="0"/>
              </a:rPr>
              <a:t>UN coordination and consultation processes </a:t>
            </a:r>
          </a:p>
          <a:p>
            <a:pPr lvl="1"/>
            <a:r>
              <a:rPr lang="en-US" altLang="en-US" sz="2400" dirty="0" smtClean="0">
                <a:solidFill>
                  <a:srgbClr val="056CB6"/>
                </a:solidFill>
                <a:latin typeface="Arial" charset="0"/>
              </a:rPr>
              <a:t>Independence and authority of UN evaluation functions to approve reports independently</a:t>
            </a:r>
          </a:p>
          <a:p>
            <a:pPr lvl="1"/>
            <a:r>
              <a:rPr lang="en-US" altLang="en-US" sz="2400" dirty="0">
                <a:solidFill>
                  <a:srgbClr val="056CB6"/>
                </a:solidFill>
                <a:latin typeface="Arial" charset="0"/>
              </a:rPr>
              <a:t>I</a:t>
            </a:r>
            <a:r>
              <a:rPr lang="en-US" altLang="en-US" sz="2400" dirty="0" smtClean="0">
                <a:solidFill>
                  <a:srgbClr val="056CB6"/>
                </a:solidFill>
                <a:latin typeface="Arial" charset="0"/>
              </a:rPr>
              <a:t>mplementation of recommendations</a:t>
            </a:r>
            <a:endParaRPr lang="en-US" altLang="en-US" sz="2400" dirty="0" smtClean="0">
              <a:solidFill>
                <a:srgbClr val="056CB6"/>
              </a:solidFill>
              <a:latin typeface="Arial" charset="0"/>
            </a:endParaRPr>
          </a:p>
          <a:p>
            <a:endParaRPr lang="en-US" altLang="en-US" sz="2800" dirty="0" smtClean="0">
              <a:solidFill>
                <a:srgbClr val="056CB6"/>
              </a:solidFill>
              <a:latin typeface="Arial" charset="0"/>
            </a:endParaRPr>
          </a:p>
          <a:p>
            <a:pPr marL="39688" indent="0">
              <a:buNone/>
            </a:pPr>
            <a:endParaRPr lang="en-US" altLang="en-US" dirty="0" smtClean="0">
              <a:solidFill>
                <a:srgbClr val="056CB6"/>
              </a:solidFill>
              <a:latin typeface="Arial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E1FF6C-4937-45E9-8ECB-79F8C43CD71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5059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066800"/>
          </a:xfrm>
        </p:spPr>
        <p:txBody>
          <a:bodyPr/>
          <a:lstStyle/>
          <a:p>
            <a:r>
              <a:rPr lang="en-US" sz="4000" b="1" dirty="0">
                <a:solidFill>
                  <a:srgbClr val="056CB6"/>
                </a:solidFill>
                <a:latin typeface="Arial" charset="0"/>
              </a:rPr>
              <a:t>K</a:t>
            </a:r>
            <a:r>
              <a:rPr lang="en-US" sz="4000" b="1" dirty="0" smtClean="0">
                <a:solidFill>
                  <a:srgbClr val="056CB6"/>
                </a:solidFill>
                <a:latin typeface="Arial" charset="0"/>
              </a:rPr>
              <a:t>ey lessons for IAHEs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5334000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Stronger linkages </a:t>
            </a:r>
            <a:r>
              <a:rPr lang="en-US" sz="2800" dirty="0">
                <a:solidFill>
                  <a:srgbClr val="056CB6"/>
                </a:solidFill>
                <a:latin typeface="Arial"/>
                <a:cs typeface="Arial"/>
              </a:rPr>
              <a:t>to broader policy and decision-making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processes, managerial response and follow up</a:t>
            </a:r>
            <a:endParaRPr lang="en-US" sz="2800" dirty="0">
              <a:solidFill>
                <a:srgbClr val="056CB6"/>
              </a:solidFill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More effective contribution to operational decision </a:t>
            </a:r>
            <a:r>
              <a:rPr lang="en-US" sz="2800" dirty="0">
                <a:solidFill>
                  <a:srgbClr val="056CB6"/>
                </a:solidFill>
                <a:latin typeface="Arial"/>
                <a:cs typeface="Arial"/>
              </a:rPr>
              <a:t>making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Greater focus on results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More methodological </a:t>
            </a:r>
            <a:r>
              <a:rPr lang="en-US" sz="2800" dirty="0">
                <a:solidFill>
                  <a:srgbClr val="056CB6"/>
                </a:solidFill>
                <a:latin typeface="Arial"/>
                <a:cs typeface="Arial"/>
              </a:rPr>
              <a:t>rigor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Fully informed evaluators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Need to collect the views of affected people</a:t>
            </a:r>
            <a:endParaRPr lang="en-US" sz="2800" dirty="0">
              <a:solidFill>
                <a:srgbClr val="056CB6"/>
              </a:solidFill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endParaRPr lang="en-US" sz="2800" dirty="0" smtClean="0">
              <a:solidFill>
                <a:srgbClr val="056CB6"/>
              </a:solidFill>
              <a:latin typeface="Arial"/>
              <a:cs typeface="Arial"/>
            </a:endParaRPr>
          </a:p>
          <a:p>
            <a:pPr marL="39688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E1FF6C-4937-45E9-8ECB-79F8C43CD71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8836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56CB6"/>
                </a:solidFill>
                <a:latin typeface="Arial"/>
                <a:cs typeface="Arial"/>
              </a:rPr>
              <a:t>Way forward</a:t>
            </a:r>
            <a:endParaRPr lang="en-US" sz="3600" b="1" u="sng" dirty="0">
              <a:solidFill>
                <a:srgbClr val="056CB6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1"/>
            <a:ext cx="7772400" cy="5181600"/>
          </a:xfrm>
        </p:spPr>
        <p:txBody>
          <a:bodyPr/>
          <a:lstStyle/>
          <a:p>
            <a:r>
              <a:rPr lang="en-US" sz="2800" b="1" u="sng" dirty="0" smtClean="0">
                <a:solidFill>
                  <a:srgbClr val="056CB6"/>
                </a:solidFill>
                <a:latin typeface="Arial"/>
                <a:cs typeface="Arial"/>
              </a:rPr>
              <a:t>OPR:</a:t>
            </a:r>
            <a:r>
              <a:rPr lang="en-US" sz="2800" b="1" dirty="0" smtClean="0">
                <a:solidFill>
                  <a:srgbClr val="056CB6"/>
                </a:solidFill>
                <a:latin typeface="Arial"/>
                <a:cs typeface="Arial"/>
              </a:rPr>
              <a:t>  </a:t>
            </a:r>
            <a:r>
              <a:rPr lang="en-US" sz="2800" dirty="0">
                <a:solidFill>
                  <a:srgbClr val="056CB6"/>
                </a:solidFill>
                <a:latin typeface="Arial"/>
                <a:cs typeface="Arial"/>
              </a:rPr>
              <a:t>I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nsider-conducted, timely and internal feedback on leadership arrangements and response mechanisms</a:t>
            </a:r>
          </a:p>
          <a:p>
            <a:pPr marL="39688" indent="0">
              <a:buNone/>
            </a:pPr>
            <a:endParaRPr lang="en-US" sz="2800" dirty="0">
              <a:solidFill>
                <a:srgbClr val="056CB6"/>
              </a:solidFill>
              <a:latin typeface="Arial"/>
              <a:cs typeface="Arial"/>
            </a:endParaRPr>
          </a:p>
          <a:p>
            <a:r>
              <a:rPr lang="en-US" sz="2800" b="1" u="sng" dirty="0" smtClean="0">
                <a:solidFill>
                  <a:srgbClr val="056CB6"/>
                </a:solidFill>
                <a:latin typeface="Arial"/>
                <a:cs typeface="Arial"/>
              </a:rPr>
              <a:t>IAHE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: </a:t>
            </a:r>
            <a:r>
              <a:rPr lang="en-US" sz="2800" dirty="0">
                <a:solidFill>
                  <a:srgbClr val="056CB6"/>
                </a:solidFill>
                <a:latin typeface="Arial"/>
                <a:cs typeface="Arial"/>
              </a:rPr>
              <a:t>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Independent and methodologically rigorous assessment of results and outcomes later in the response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E1FF6C-4937-45E9-8ECB-79F8C43CD71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864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228600"/>
          </a:xfrm>
        </p:spPr>
        <p:txBody>
          <a:bodyPr/>
          <a:lstStyle/>
          <a:p>
            <a:endParaRPr lang="en-US" sz="3600" b="1" u="sng" dirty="0">
              <a:solidFill>
                <a:srgbClr val="056CB6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E1FF6C-4937-45E9-8ECB-79F8C43CD71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0"/>
            <a:ext cx="6248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828045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533400"/>
          </a:xfrm>
        </p:spPr>
        <p:txBody>
          <a:bodyPr/>
          <a:lstStyle/>
          <a:p>
            <a:r>
              <a:rPr lang="en-US" altLang="en-US" sz="3600" b="1" dirty="0" smtClean="0">
                <a:solidFill>
                  <a:srgbClr val="056CB6"/>
                </a:solidFill>
                <a:latin typeface="Arial" charset="0"/>
              </a:rPr>
              <a:t>Next generation: IAHEs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410200"/>
          </a:xfrm>
        </p:spPr>
        <p:txBody>
          <a:bodyPr/>
          <a:lstStyle/>
          <a:p>
            <a:pPr marL="457200" indent="-457200"/>
            <a:r>
              <a:rPr lang="en-GB" sz="2800" dirty="0" smtClean="0">
                <a:solidFill>
                  <a:srgbClr val="056CB6"/>
                </a:solidFill>
                <a:latin typeface="Arial" charset="0"/>
                <a:sym typeface="Times New Roman" pitchFamily="18" charset="0"/>
              </a:rPr>
              <a:t>Humanitarian Programme Cycle</a:t>
            </a:r>
          </a:p>
          <a:p>
            <a:pPr marL="457200" indent="-457200"/>
            <a:r>
              <a:rPr lang="en-GB" sz="2800" dirty="0">
                <a:solidFill>
                  <a:srgbClr val="056CB6"/>
                </a:solidFill>
                <a:latin typeface="Arial" charset="0"/>
                <a:sym typeface="Times New Roman" pitchFamily="18" charset="0"/>
              </a:rPr>
              <a:t>I</a:t>
            </a:r>
            <a:r>
              <a:rPr lang="en-GB" sz="2800" dirty="0" smtClean="0">
                <a:solidFill>
                  <a:srgbClr val="056CB6"/>
                </a:solidFill>
                <a:latin typeface="Arial" charset="0"/>
                <a:sym typeface="Times New Roman" pitchFamily="18" charset="0"/>
              </a:rPr>
              <a:t>ndependent </a:t>
            </a:r>
            <a:r>
              <a:rPr lang="en-GB" sz="2800" dirty="0">
                <a:solidFill>
                  <a:srgbClr val="056CB6"/>
                </a:solidFill>
                <a:latin typeface="Arial" charset="0"/>
                <a:sym typeface="Times New Roman" pitchFamily="18" charset="0"/>
              </a:rPr>
              <a:t>assessment of results </a:t>
            </a:r>
            <a:r>
              <a:rPr lang="en-GB" sz="2800" dirty="0" smtClean="0">
                <a:solidFill>
                  <a:srgbClr val="056CB6"/>
                </a:solidFill>
                <a:latin typeface="Arial" charset="0"/>
                <a:sym typeface="Times New Roman" pitchFamily="18" charset="0"/>
              </a:rPr>
              <a:t>(SRP) on </a:t>
            </a:r>
            <a:r>
              <a:rPr lang="en-GB" sz="2800" dirty="0">
                <a:solidFill>
                  <a:srgbClr val="056CB6"/>
                </a:solidFill>
                <a:latin typeface="Arial" charset="0"/>
                <a:sym typeface="Times New Roman" pitchFamily="18" charset="0"/>
              </a:rPr>
              <a:t>which to base future </a:t>
            </a:r>
            <a:r>
              <a:rPr lang="en-GB" sz="2800" dirty="0" smtClean="0">
                <a:solidFill>
                  <a:srgbClr val="056CB6"/>
                </a:solidFill>
                <a:latin typeface="Arial" charset="0"/>
                <a:sym typeface="Times New Roman" pitchFamily="18" charset="0"/>
              </a:rPr>
              <a:t>action</a:t>
            </a:r>
            <a:endParaRPr lang="en-GB" sz="2800" dirty="0">
              <a:solidFill>
                <a:srgbClr val="056CB6"/>
              </a:solidFill>
              <a:latin typeface="Arial" charset="0"/>
              <a:sym typeface="Times New Roman" pitchFamily="18" charset="0"/>
            </a:endParaRPr>
          </a:p>
          <a:p>
            <a:pPr marL="457200" indent="-457200"/>
            <a:r>
              <a:rPr lang="en-GB" sz="2800" dirty="0" smtClean="0">
                <a:solidFill>
                  <a:srgbClr val="056CB6"/>
                </a:solidFill>
                <a:latin typeface="Arial" charset="0"/>
                <a:sym typeface="Times New Roman" pitchFamily="18" charset="0"/>
              </a:rPr>
              <a:t>Accountability to affected populations</a:t>
            </a:r>
          </a:p>
          <a:p>
            <a:pPr>
              <a:buFont typeface="Arial"/>
              <a:buChar char="•"/>
            </a:pPr>
            <a:r>
              <a:rPr lang="en-US" sz="2800" dirty="0">
                <a:solidFill>
                  <a:srgbClr val="056CB6"/>
                </a:solidFill>
                <a:latin typeface="Arial"/>
                <a:cs typeface="Arial"/>
              </a:rPr>
              <a:t>Focus around four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high-level </a:t>
            </a:r>
            <a:r>
              <a:rPr lang="en-US" sz="2800" dirty="0">
                <a:solidFill>
                  <a:srgbClr val="056CB6"/>
                </a:solidFill>
                <a:latin typeface="Arial"/>
                <a:cs typeface="Arial"/>
              </a:rPr>
              <a:t>and pre-determined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questions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Limited set of strategic recommendations</a:t>
            </a:r>
            <a:endParaRPr lang="en-US" sz="2800" dirty="0">
              <a:solidFill>
                <a:srgbClr val="056CB6"/>
              </a:solidFill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US" sz="2800" dirty="0">
                <a:solidFill>
                  <a:srgbClr val="056CB6"/>
                </a:solidFill>
                <a:latin typeface="Arial"/>
                <a:cs typeface="Arial"/>
              </a:rPr>
              <a:t>M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ore </a:t>
            </a:r>
            <a:r>
              <a:rPr lang="en-US" sz="2800" dirty="0">
                <a:solidFill>
                  <a:srgbClr val="056CB6"/>
                </a:solidFill>
                <a:latin typeface="Arial"/>
                <a:cs typeface="Arial"/>
              </a:rPr>
              <a:t>analytical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research, </a:t>
            </a:r>
            <a:r>
              <a:rPr lang="en-US" sz="2800" dirty="0">
                <a:solidFill>
                  <a:srgbClr val="056CB6"/>
                </a:solidFill>
                <a:latin typeface="Arial"/>
                <a:cs typeface="Arial"/>
              </a:rPr>
              <a:t>knowledge building and </a:t>
            </a: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rigor</a:t>
            </a:r>
            <a:endParaRPr lang="en-GB" sz="2800" dirty="0">
              <a:solidFill>
                <a:srgbClr val="056CB6"/>
              </a:solidFill>
              <a:latin typeface="Arial" charset="0"/>
              <a:sym typeface="Times New Roman" pitchFamily="18" charset="0"/>
            </a:endParaRPr>
          </a:p>
          <a:p>
            <a:pPr lvl="0"/>
            <a:endParaRPr lang="en-US" dirty="0">
              <a:solidFill>
                <a:srgbClr val="056CB6"/>
              </a:solidFill>
              <a:latin typeface="Arial" charset="0"/>
              <a:sym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E1FF6C-4937-45E9-8ECB-79F8C43CD71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527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533400"/>
          </a:xfrm>
        </p:spPr>
        <p:txBody>
          <a:bodyPr/>
          <a:lstStyle/>
          <a:p>
            <a:pPr indent="0"/>
            <a:r>
              <a:rPr lang="en-US" b="1" dirty="0">
                <a:solidFill>
                  <a:srgbClr val="056CB6"/>
                </a:solidFill>
                <a:latin typeface="Arial"/>
                <a:cs typeface="Arial"/>
              </a:rPr>
              <a:t>Four key </a:t>
            </a:r>
            <a:r>
              <a:rPr lang="en-US" b="1" dirty="0" smtClean="0">
                <a:solidFill>
                  <a:srgbClr val="056CB6"/>
                </a:solidFill>
                <a:latin typeface="Arial"/>
                <a:cs typeface="Arial"/>
              </a:rPr>
              <a:t>questions</a:t>
            </a:r>
            <a:endParaRPr lang="en-US" dirty="0">
              <a:solidFill>
                <a:srgbClr val="056CB6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867400"/>
          </a:xfrm>
        </p:spPr>
        <p:txBody>
          <a:bodyPr/>
          <a:lstStyle/>
          <a:p>
            <a:pPr>
              <a:buFont typeface="Arial"/>
              <a:buChar char="•"/>
            </a:pPr>
            <a:endParaRPr lang="en-US" sz="2800" dirty="0" smtClean="0">
              <a:solidFill>
                <a:srgbClr val="056CB6"/>
              </a:solidFill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Are SRP objectives relevant, and were the main results articulated in the SRP achieved?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Have national and local stakeholders been involved and strengthened during the response?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Was the assistance well coordinated, successfully avoiding duplication and filling gaps? 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56CB6"/>
                </a:solidFill>
                <a:latin typeface="Arial"/>
                <a:cs typeface="Arial"/>
              </a:rPr>
              <a:t>Have IASC’s core humanitarian programming principles and guidance applied?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E1FF6C-4937-45E9-8ECB-79F8C43CD71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0152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HA Powerpoint Presentation_whi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Times"/>
        <a:ea typeface="ヒラギノ明朝 ProN W3"/>
        <a:cs typeface="ヒラギノ明朝 ProN W3"/>
      </a:majorFont>
      <a:minorFont>
        <a:latin typeface="Times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06043E801ECD41A66A5AFD31B86233" ma:contentTypeVersion="5" ma:contentTypeDescription="Create a new document." ma:contentTypeScope="" ma:versionID="398278d54e347d2241c2a0a45c758514">
  <xsd:schema xmlns:xsd="http://www.w3.org/2001/XMLSchema" xmlns:xs="http://www.w3.org/2001/XMLSchema" xmlns:p="http://schemas.microsoft.com/office/2006/metadata/properties" xmlns:ns2="f154b4d9-7ec7-4b5e-b168-732fe2c0b380" xmlns:ns3="68230cab-cc78-4ac7-aee1-eaf700f54e1c" targetNamespace="http://schemas.microsoft.com/office/2006/metadata/properties" ma:root="true" ma:fieldsID="f993080f8234dc33da7430bb502dec67" ns2:_="" ns3:_="">
    <xsd:import namespace="f154b4d9-7ec7-4b5e-b168-732fe2c0b380"/>
    <xsd:import namespace="68230cab-cc78-4ac7-aee1-eaf700f54e1c"/>
    <xsd:element name="properties">
      <xsd:complexType>
        <xsd:sequence>
          <xsd:element name="documentManagement">
            <xsd:complexType>
              <xsd:all>
                <xsd:element ref="ns2:Content_x0020_Type_x0020_Group" minOccurs="0"/>
                <xsd:element ref="ns3:Branded_x0020_Template_x0020_Typ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54b4d9-7ec7-4b5e-b168-732fe2c0b380" elementFormDefault="qualified">
    <xsd:import namespace="http://schemas.microsoft.com/office/2006/documentManagement/types"/>
    <xsd:import namespace="http://schemas.microsoft.com/office/infopath/2007/PartnerControls"/>
    <xsd:element name="Content_x0020_Type_x0020_Group" ma:index="8" nillable="true" ma:displayName="Content Type Group" ma:list="{412b606c-95d6-4214-b204-4aaaf20d7163}" ma:internalName="Content_x0020_Type_x0020_Group" ma:showField="Title" ma:web="f154b4d9-7ec7-4b5e-b168-732fe2c0b380">
      <xsd:simpleType>
        <xsd:restriction base="dms:Lookup"/>
      </xsd:simpleType>
    </xsd:element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230cab-cc78-4ac7-aee1-eaf700f54e1c" elementFormDefault="qualified">
    <xsd:import namespace="http://schemas.microsoft.com/office/2006/documentManagement/types"/>
    <xsd:import namespace="http://schemas.microsoft.com/office/infopath/2007/PartnerControls"/>
    <xsd:element name="Branded_x0020_Template_x0020_Type" ma:index="9" nillable="true" ma:displayName="Template Type" ma:default="Documents/Presentations/Folder" ma:format="Dropdown" ma:internalName="Branded_x0020_Template_x0020_Type">
      <xsd:simpleType>
        <xsd:restriction base="dms:Choice">
          <xsd:enumeration value="Documents/Presentations/Folder"/>
          <xsd:enumeration value="Images/Logo"/>
          <xsd:enumeration value="Communications/Contact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ntent_x0020_Type_x0020_Group xmlns="f154b4d9-7ec7-4b5e-b168-732fe2c0b380" xsi:nil="true"/>
    <Branded_x0020_Template_x0020_Type xmlns="68230cab-cc78-4ac7-aee1-eaf700f54e1c">Documents/Presentations/Folder</Branded_x0020_Template_x0020_Type>
  </documentManagement>
</p:properties>
</file>

<file path=customXml/itemProps1.xml><?xml version="1.0" encoding="utf-8"?>
<ds:datastoreItem xmlns:ds="http://schemas.openxmlformats.org/officeDocument/2006/customXml" ds:itemID="{D7164A40-7BD9-4887-9B51-03813181F8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54b4d9-7ec7-4b5e-b168-732fe2c0b380"/>
    <ds:schemaRef ds:uri="68230cab-cc78-4ac7-aee1-eaf700f54e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2A5456E-B4ED-4410-9F74-F8D690C3EA69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4B60236D-BF27-45AE-893E-EBB68286E05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04D867D7-3186-4856-8B58-5305F1A518E2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B096E05C-CDA7-4248-9CF9-D6C045BE1F23}">
  <ds:schemaRefs>
    <ds:schemaRef ds:uri="68230cab-cc78-4ac7-aee1-eaf700f54e1c"/>
    <ds:schemaRef ds:uri="http://schemas.microsoft.com/office/2006/metadata/properties"/>
    <ds:schemaRef ds:uri="http://schemas.microsoft.com/office/2006/documentManagement/types"/>
    <ds:schemaRef ds:uri="http://purl.org/dc/dcmitype/"/>
    <ds:schemaRef ds:uri="f154b4d9-7ec7-4b5e-b168-732fe2c0b380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OCHA Powerpoint Presentation_white</Template>
  <TotalTime>10264</TotalTime>
  <Pages>0</Pages>
  <Words>1095</Words>
  <Characters>0</Characters>
  <Application>Microsoft Office PowerPoint</Application>
  <PresentationFormat>On-screen Show (4:3)</PresentationFormat>
  <Lines>0</Lines>
  <Paragraphs>158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OCHA Powerpoint Presentation_white</vt:lpstr>
      <vt:lpstr>PowerPoint Presentation</vt:lpstr>
      <vt:lpstr>Background of Inter-agency Humanitarian Evaluations</vt:lpstr>
      <vt:lpstr>Inter-agency Real-Time Evaluations (IA-RTEs)</vt:lpstr>
      <vt:lpstr>Inter-agency Real-Time Evaluations (IA-RTEs)</vt:lpstr>
      <vt:lpstr>Key lessons for IAHEs</vt:lpstr>
      <vt:lpstr>Way forward</vt:lpstr>
      <vt:lpstr>PowerPoint Presentation</vt:lpstr>
      <vt:lpstr>Next generation: IAHEs</vt:lpstr>
      <vt:lpstr>Four key questions</vt:lpstr>
      <vt:lpstr>IAHEs implementation</vt:lpstr>
      <vt:lpstr>Challenges: measuring results</vt:lpstr>
      <vt:lpstr>Challenges: sharing findings for action </vt:lpstr>
      <vt:lpstr>Challenges: follow up to recommendations</vt:lpstr>
      <vt:lpstr>Next steps</vt:lpstr>
    </vt:vector>
  </TitlesOfParts>
  <Company>United Nations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 Saiz-Omenaca</dc:creator>
  <cp:lastModifiedBy>Victoria Saiz-Omenaca</cp:lastModifiedBy>
  <cp:revision>91</cp:revision>
  <cp:lastPrinted>2014-03-10T17:57:23Z</cp:lastPrinted>
  <dcterms:created xsi:type="dcterms:W3CDTF">2014-03-04T18:55:21Z</dcterms:created>
  <dcterms:modified xsi:type="dcterms:W3CDTF">2015-03-09T06:30:38Z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2400.00000000000</vt:lpwstr>
  </property>
  <property fmtid="{D5CDD505-2E9C-101B-9397-08002B2CF9AE}" pid="4" name="_dlc_DocId">
    <vt:lpwstr>OCHANET-296-24</vt:lpwstr>
  </property>
  <property fmtid="{D5CDD505-2E9C-101B-9397-08002B2CF9AE}" pid="5" name="_dlc_DocIdItemGuid">
    <vt:lpwstr>5b94cdea-a054-4aa5-90ae-22d7b016bbf1</vt:lpwstr>
  </property>
  <property fmtid="{D5CDD505-2E9C-101B-9397-08002B2CF9AE}" pid="6" name="_dlc_DocIdUrl">
    <vt:lpwstr>https://ochanet.unocha.org/OS/HQ_Branches_Offices/CISB/OCHA_Templates/_layouts/DocIdRedir.aspx?ID=OCHANET-296-24, OCHANET-296-24</vt:lpwstr>
  </property>
</Properties>
</file>