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92" r:id="rId4"/>
    <p:sldId id="261" r:id="rId5"/>
    <p:sldId id="280" r:id="rId6"/>
    <p:sldId id="279" r:id="rId7"/>
    <p:sldId id="281" r:id="rId8"/>
    <p:sldId id="291" r:id="rId9"/>
    <p:sldId id="290" r:id="rId10"/>
    <p:sldId id="275" r:id="rId11"/>
    <p:sldId id="271" r:id="rId12"/>
    <p:sldId id="272" r:id="rId13"/>
    <p:sldId id="288" r:id="rId14"/>
    <p:sldId id="293" r:id="rId15"/>
    <p:sldId id="289" r:id="rId16"/>
    <p:sldId id="273" r:id="rId17"/>
    <p:sldId id="263" r:id="rId18"/>
    <p:sldId id="277" r:id="rId19"/>
    <p:sldId id="282" r:id="rId20"/>
    <p:sldId id="283" r:id="rId21"/>
    <p:sldId id="284" r:id="rId22"/>
    <p:sldId id="285" r:id="rId23"/>
    <p:sldId id="287" r:id="rId2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833" autoAdjust="0"/>
  </p:normalViewPr>
  <p:slideViewPr>
    <p:cSldViewPr snapToGrid="0" snapToObjects="1">
      <p:cViewPr varScale="1">
        <p:scale>
          <a:sx n="36" d="100"/>
          <a:sy n="36" d="100"/>
        </p:scale>
        <p:origin x="1675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072" y="-12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9E96E-D0ED-0C4E-BC23-C5CE46D60137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9EF6C-D457-B347-AE87-CF23BAA65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7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67928-67EF-634D-89B9-0151C2605A1C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F3B12-129D-D845-AA35-81A9F1736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66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36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01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5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67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49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F3B12-129D-D845-AA35-81A9F17367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49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0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7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500" b="1">
                <a:solidFill>
                  <a:srgbClr val="4C4C4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79489927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73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2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5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7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92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5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0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2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FBC3-452D-AA43-B852-61F72BD3193D}" type="datetimeFigureOut">
              <a:rPr lang="en-US" smtClean="0"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75854-3B54-F94F-B0C8-DAE7F8AC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5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32793"/>
            <a:ext cx="7772400" cy="382494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Georgia"/>
                <a:cs typeface="Georgia"/>
              </a:rPr>
              <a:t>Humanitarian Evaluation</a:t>
            </a:r>
            <a:br>
              <a:rPr lang="en-US" b="1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 smtClean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b="1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b="1" dirty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b="1" i="1" dirty="0" smtClean="0">
                <a:solidFill>
                  <a:srgbClr val="0000FF"/>
                </a:solidFill>
                <a:latin typeface="Georgia"/>
                <a:cs typeface="Georgia"/>
              </a:rPr>
              <a:t>Practical challenges</a:t>
            </a:r>
            <a:endParaRPr lang="en-US" b="1" i="1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0114" y="5503648"/>
            <a:ext cx="3672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Helvetica"/>
                <a:cs typeface="Helvetica"/>
              </a:rPr>
              <a:t>UNEG: New York, 13 March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2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The </a:t>
            </a:r>
            <a:r>
              <a:rPr lang="en-US" sz="4200" b="1" u="sng" dirty="0" smtClean="0">
                <a:solidFill>
                  <a:srgbClr val="0000FF"/>
                </a:solidFill>
                <a:latin typeface="Georgia"/>
                <a:cs typeface="Georgia"/>
              </a:rPr>
              <a:t>ex</a:t>
            </a:r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p</a:t>
            </a:r>
            <a:r>
              <a:rPr lang="en-US" sz="4200" b="1" u="sng" dirty="0" smtClean="0">
                <a:solidFill>
                  <a:srgbClr val="0000FF"/>
                </a:solidFill>
                <a:latin typeface="Georgia"/>
                <a:cs typeface="Georgia"/>
              </a:rPr>
              <a:t>ected</a:t>
            </a:r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 constraints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26546"/>
            <a:ext cx="8229600" cy="4264936"/>
          </a:xfrm>
        </p:spPr>
        <p:txBody>
          <a:bodyPr>
            <a:normAutofit fontScale="92500" lnSpcReduction="100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Access limitations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, especially away from main routes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Insufficient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time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requires good project selection in advance (for planning purposes &amp; clearances)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‘Controlled’ access to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beneficiaries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Availability of data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, esp.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baselines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272807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The </a:t>
            </a:r>
            <a:r>
              <a:rPr lang="en-US" sz="4200" b="1" u="sng" dirty="0" smtClean="0">
                <a:solidFill>
                  <a:srgbClr val="0000FF"/>
                </a:solidFill>
                <a:latin typeface="Georgia"/>
                <a:cs typeface="Georgia"/>
              </a:rPr>
              <a:t>ex</a:t>
            </a:r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p</a:t>
            </a:r>
            <a:r>
              <a:rPr lang="en-US" sz="4200" b="1" u="sng" dirty="0" smtClean="0">
                <a:solidFill>
                  <a:srgbClr val="0000FF"/>
                </a:solidFill>
                <a:latin typeface="Georgia"/>
                <a:cs typeface="Georgia"/>
              </a:rPr>
              <a:t>ected</a:t>
            </a:r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 constraints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63827"/>
            <a:ext cx="8510426" cy="4500134"/>
          </a:xfrm>
        </p:spPr>
        <p:txBody>
          <a:bodyPr>
            <a:normAutofit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Logistical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issues and delays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C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hanging contexts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, particularly during active unrest situations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Disrupted or incomplete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institutional memory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Multiple and remote 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3690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Evaluation in these contexts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04946"/>
            <a:ext cx="8510426" cy="4123815"/>
          </a:xfrm>
        </p:spPr>
        <p:txBody>
          <a:bodyPr>
            <a:normAutofit fontScale="85000" lnSpcReduction="200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Ensure the team has a deep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understanding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and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appreciation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of the context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Remain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flexible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(and positive!)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Some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programming can be done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remotely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 – but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how effective for monitoring &amp; evaluation?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Triangulation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of data and feedback as much as possible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Acknowledge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constraints in the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report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029371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Adapting the methods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59987"/>
            <a:ext cx="8510426" cy="4468775"/>
          </a:xfrm>
        </p:spPr>
        <p:txBody>
          <a:bodyPr>
            <a:normAutofit fontScale="77500" lnSpcReduction="200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If we cannot go to the stakeholders,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can they come to us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? </a:t>
            </a:r>
          </a:p>
          <a:p>
            <a:pPr marL="1211836" lvl="1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2900" dirty="0" smtClean="0">
                <a:latin typeface="Helvetica"/>
                <a:ea typeface="Gill Sans"/>
                <a:cs typeface="Helvetica"/>
                <a:sym typeface="Gill Sans"/>
              </a:rPr>
              <a:t>How can this be organized? </a:t>
            </a:r>
          </a:p>
          <a:p>
            <a:pPr marL="1211836" lvl="1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2900" dirty="0" smtClean="0">
                <a:latin typeface="Helvetica"/>
                <a:ea typeface="Gill Sans"/>
                <a:cs typeface="Helvetica"/>
                <a:sym typeface="Gill Sans"/>
              </a:rPr>
              <a:t>Is it safe to ask them to do so?</a:t>
            </a:r>
          </a:p>
          <a:p>
            <a:pPr marL="1211836" lvl="1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2900" dirty="0" smtClean="0">
                <a:latin typeface="Helvetica"/>
                <a:ea typeface="Gill Sans"/>
                <a:cs typeface="Helvetica"/>
                <a:sym typeface="Gill Sans"/>
              </a:rPr>
              <a:t>Do we get access to a representative sample, or the ‘big players’?</a:t>
            </a:r>
          </a:p>
          <a:p>
            <a:pPr marL="1211836" lvl="1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2900" dirty="0" smtClean="0">
                <a:latin typeface="Helvetica"/>
                <a:ea typeface="Gill Sans"/>
                <a:cs typeface="Helvetica"/>
                <a:sym typeface="Gill Sans"/>
              </a:rPr>
              <a:t>How can we realistically feed back any findings? 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How do we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minimise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the risk to all sides but ensure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access, inclusion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and a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balance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of stakeholders?</a:t>
            </a:r>
          </a:p>
        </p:txBody>
      </p:sp>
    </p:spTree>
    <p:extLst>
      <p:ext uri="{BB962C8B-B14F-4D97-AF65-F5344CB8AC3E}">
        <p14:creationId xmlns:p14="http://schemas.microsoft.com/office/powerpoint/2010/main" val="1962770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Adapting the methods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59987"/>
            <a:ext cx="8510426" cy="4468775"/>
          </a:xfrm>
        </p:spPr>
        <p:txBody>
          <a:bodyPr>
            <a:normAutofit/>
          </a:bodyPr>
          <a:lstStyle/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Use of agency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telephone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lists in some cases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Make ‘spot check visits’,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ie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those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not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programmed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in advance 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Consider and plan for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internet and communications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challenges</a:t>
            </a:r>
          </a:p>
        </p:txBody>
      </p:sp>
    </p:spTree>
    <p:extLst>
      <p:ext uri="{BB962C8B-B14F-4D97-AF65-F5344CB8AC3E}">
        <p14:creationId xmlns:p14="http://schemas.microsoft.com/office/powerpoint/2010/main" val="28836205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Flexibility is vital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63827"/>
            <a:ext cx="8385005" cy="4468774"/>
          </a:xfrm>
        </p:spPr>
        <p:txBody>
          <a:bodyPr>
            <a:normAutofit fontScale="92500" lnSpcReduction="20000"/>
          </a:bodyPr>
          <a:lstStyle/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Plan for the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unexpected: </a:t>
            </a:r>
            <a:r>
              <a:rPr lang="en-US" sz="3300" dirty="0" smtClean="0">
                <a:latin typeface="Helvetica"/>
                <a:cs typeface="Helvetica"/>
              </a:rPr>
              <a:t>expect </a:t>
            </a:r>
            <a:r>
              <a:rPr lang="en-US" sz="3300" dirty="0">
                <a:latin typeface="Helvetica"/>
                <a:cs typeface="Helvetica"/>
              </a:rPr>
              <a:t>plans and schedules to </a:t>
            </a:r>
            <a:r>
              <a:rPr lang="en-US" sz="3300" b="1" dirty="0" smtClean="0">
                <a:latin typeface="Helvetica"/>
                <a:cs typeface="Helvetica"/>
              </a:rPr>
              <a:t>change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Leave time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between meetings /interviews, but aim for broad coverage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‘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Down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time’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does not have to be wasted 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Seize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opportunities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 as they develop: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(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eg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: walk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about the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markets; welcome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spontaneous requests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for meetings)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948601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Evaluation in these contexts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2466"/>
            <a:ext cx="8229600" cy="4202217"/>
          </a:xfrm>
        </p:spPr>
        <p:txBody>
          <a:bodyPr>
            <a:normAutofit fontScale="925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Engage and spend time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with the assisted people </a:t>
            </a:r>
            <a:r>
              <a:rPr lang="en-US" sz="3300" u="sng" dirty="0" smtClean="0">
                <a:latin typeface="Helvetica"/>
                <a:ea typeface="Gill Sans"/>
                <a:cs typeface="Helvetica"/>
                <a:sym typeface="Gill Sans"/>
              </a:rPr>
              <a:t>and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talk to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non-beneficiaries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and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agencies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Double check the ‘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innovations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’ – hotlines, GPS records, pictures, signage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External evaluators have the ability to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compare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across agencies and settings</a:t>
            </a:r>
          </a:p>
        </p:txBody>
      </p:sp>
    </p:spTree>
    <p:extLst>
      <p:ext uri="{BB962C8B-B14F-4D97-AF65-F5344CB8AC3E}">
        <p14:creationId xmlns:p14="http://schemas.microsoft.com/office/powerpoint/2010/main" val="12888840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Evaluation in these contexts</a:t>
            </a:r>
            <a:endParaRPr lang="en-US" sz="4200" strike="sngStrike" dirty="0"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8686800" cy="4641253"/>
          </a:xfrm>
        </p:spPr>
        <p:txBody>
          <a:bodyPr>
            <a:normAutofit fontScale="92500" lnSpcReduction="100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‘Comfort zones’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should be challenged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– be innovative and welcome change 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I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nstitutional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knowledge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often greater with national staff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Consider the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reputation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of the agency – get out of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the bunker;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engage …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Institutional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vs.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personal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? … though new teams bring new approaches. </a:t>
            </a:r>
          </a:p>
        </p:txBody>
      </p:sp>
    </p:spTree>
    <p:extLst>
      <p:ext uri="{BB962C8B-B14F-4D97-AF65-F5344CB8AC3E}">
        <p14:creationId xmlns:p14="http://schemas.microsoft.com/office/powerpoint/2010/main" val="14073226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917"/>
            <a:ext cx="8229600" cy="1379833"/>
          </a:xfrm>
        </p:spPr>
        <p:txBody>
          <a:bodyPr>
            <a:no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Frameworks &amp; guidance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553" y="1991348"/>
            <a:ext cx="8701105" cy="4217896"/>
          </a:xfrm>
        </p:spPr>
        <p:txBody>
          <a:bodyPr>
            <a:normAutofit fontScale="92500" lnSpcReduction="20000"/>
          </a:bodyPr>
          <a:lstStyle/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The </a:t>
            </a:r>
            <a:r>
              <a:rPr lang="en-US" sz="3300" b="1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Sphere Standards </a:t>
            </a: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(from 1997)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‘</a:t>
            </a:r>
            <a:r>
              <a:rPr lang="en-US" sz="3300" b="1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Do </a:t>
            </a:r>
            <a:r>
              <a:rPr lang="en-US" sz="3300" b="1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No Harm</a:t>
            </a: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’ initiative (1999)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UNEG </a:t>
            </a:r>
            <a:r>
              <a:rPr lang="en-US" sz="3300" b="1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Norms and Standards </a:t>
            </a:r>
            <a:r>
              <a:rPr lang="en-US" sz="3300" dirty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(2005)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OECD-DAC </a:t>
            </a:r>
            <a:r>
              <a:rPr lang="en-US" sz="3300" b="1" i="1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Principles for Good International Engagement in Fragile States</a:t>
            </a:r>
            <a:r>
              <a:rPr lang="en-US" sz="3300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 (2007)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UNEG </a:t>
            </a:r>
            <a:r>
              <a:rPr lang="en-US" sz="3300" b="1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Ethical Guidelines</a:t>
            </a:r>
            <a:r>
              <a:rPr lang="en-US" sz="3300" dirty="0" smtClean="0">
                <a:solidFill>
                  <a:srgbClr val="000000"/>
                </a:solidFill>
                <a:latin typeface="Helvetica"/>
                <a:ea typeface="Gill Sans"/>
                <a:cs typeface="Helvetica"/>
                <a:sym typeface="Gill Sans"/>
              </a:rPr>
              <a:t> (2008)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endParaRPr lang="en-US" sz="3300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endParaRPr lang="en-US" sz="3300" dirty="0" smtClean="0">
              <a:latin typeface="Helvetica"/>
              <a:ea typeface="Gill Sans"/>
              <a:cs typeface="Helvetic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229065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IMG011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60"/>
          <a:stretch/>
        </p:blipFill>
        <p:spPr>
          <a:xfrm>
            <a:off x="0" y="0"/>
            <a:ext cx="9144000" cy="27596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138" y="771808"/>
            <a:ext cx="3746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“Get out of the bunker”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9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941" y="815355"/>
            <a:ext cx="8356197" cy="519005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Georgia"/>
                <a:cs typeface="Georgia"/>
              </a:rPr>
              <a:t>IRAQ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:  IFRC (2003 and later)</a:t>
            </a:r>
            <a:r>
              <a:rPr lang="en-US" sz="2400" dirty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dirty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 smtClean="0">
                <a:solidFill>
                  <a:srgbClr val="FF0000"/>
                </a:solidFill>
                <a:latin typeface="Georgia"/>
                <a:cs typeface="Georgia"/>
              </a:rPr>
              <a:t>HAITI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:  IFRC (2010) Post-Earthquake RTE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Norwegian Red Cross: Emergency Hospital </a:t>
            </a:r>
            <a:r>
              <a:rPr lang="en-US" sz="2400" dirty="0" err="1">
                <a:solidFill>
                  <a:srgbClr val="0000FF"/>
                </a:solidFill>
                <a:latin typeface="Georgia"/>
                <a:cs typeface="Georgia"/>
              </a:rPr>
              <a:t>e</a:t>
            </a:r>
            <a:r>
              <a:rPr lang="en-US" sz="2400" dirty="0" err="1" smtClean="0">
                <a:solidFill>
                  <a:srgbClr val="0000FF"/>
                </a:solidFill>
                <a:latin typeface="Georgia"/>
                <a:cs typeface="Georgia"/>
              </a:rPr>
              <a:t>val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. (2010) 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Concern Worldwide: Relocating the camps (2012)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 smtClean="0">
                <a:solidFill>
                  <a:srgbClr val="FF0000"/>
                </a:solidFill>
                <a:latin typeface="Georgia"/>
                <a:cs typeface="Georgia"/>
              </a:rPr>
              <a:t>MYANMAR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:  IFRC (2011)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 smtClean="0">
                <a:solidFill>
                  <a:srgbClr val="FF0000"/>
                </a:solidFill>
                <a:latin typeface="Georgia"/>
                <a:cs typeface="Georgia"/>
              </a:rPr>
              <a:t>SOMALIA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:  Norwegian Refugee Council (2011)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WFP (2012) Evaluation of the Country Portfolio</a:t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</a:br>
            <a:r>
              <a:rPr lang="en-US" sz="2400" b="1" dirty="0" smtClean="0">
                <a:solidFill>
                  <a:srgbClr val="FF0000"/>
                </a:solidFill>
                <a:latin typeface="Georgia"/>
                <a:cs typeface="Georgia"/>
              </a:rPr>
              <a:t>SUDAN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:  WFP (2013) Evaluation </a:t>
            </a:r>
            <a:r>
              <a:rPr lang="en-US" sz="2400" dirty="0">
                <a:solidFill>
                  <a:srgbClr val="0000FF"/>
                </a:solidFill>
                <a:latin typeface="Georgia"/>
                <a:cs typeface="Georgia"/>
              </a:rPr>
              <a:t>of the Country </a:t>
            </a: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Portfolio</a:t>
            </a:r>
            <a:endParaRPr lang="en-US" sz="24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3831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MG011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7" r="35705"/>
          <a:stretch/>
        </p:blipFill>
        <p:spPr>
          <a:xfrm>
            <a:off x="4389747" y="0"/>
            <a:ext cx="148938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01246" y="799675"/>
            <a:ext cx="6929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One evaluation team and national NGO </a:t>
            </a:r>
            <a:r>
              <a:rPr lang="en-US" sz="2400" b="1" dirty="0" smtClean="0">
                <a:solidFill>
                  <a:srgbClr val="000000"/>
                </a:solidFill>
              </a:rPr>
              <a:t>partners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288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MG011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2" r="49250"/>
          <a:stretch/>
        </p:blipFill>
        <p:spPr>
          <a:xfrm>
            <a:off x="3151211" y="0"/>
            <a:ext cx="148938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1246" y="548257"/>
            <a:ext cx="6302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  <a:p>
            <a:r>
              <a:rPr lang="en-US" sz="2400" b="1" dirty="0"/>
              <a:t>One </a:t>
            </a:r>
            <a:r>
              <a:rPr lang="en-US" sz="2400" b="1" dirty="0" err="1">
                <a:solidFill>
                  <a:srgbClr val="000000"/>
                </a:solidFill>
              </a:rPr>
              <a:t>armoured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</a:rPr>
              <a:t>car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644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MG011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38"/>
          <a:stretch/>
        </p:blipFill>
        <p:spPr>
          <a:xfrm>
            <a:off x="0" y="0"/>
            <a:ext cx="3260955" cy="6858000"/>
          </a:xfrm>
          <a:prstGeom prst="rect">
            <a:avLst/>
          </a:prstGeom>
        </p:spPr>
      </p:pic>
      <p:pic>
        <p:nvPicPr>
          <p:cNvPr id="10" name="Picture 9" descr="CIMG011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9"/>
          <a:stretch/>
        </p:blipFill>
        <p:spPr>
          <a:xfrm>
            <a:off x="6898174" y="0"/>
            <a:ext cx="224582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1246" y="454178"/>
            <a:ext cx="7619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+</a:t>
            </a:r>
          </a:p>
          <a:p>
            <a:r>
              <a:rPr lang="en-US" sz="2400" b="1" dirty="0">
                <a:solidFill>
                  <a:srgbClr val="000000"/>
                </a:solidFill>
              </a:rPr>
              <a:t>Four pickups and about 30 heavily armed UN </a:t>
            </a:r>
            <a:r>
              <a:rPr lang="en-US" sz="2400" b="1" dirty="0" smtClean="0">
                <a:solidFill>
                  <a:srgbClr val="000000"/>
                </a:solidFill>
              </a:rPr>
              <a:t>troops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644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IMG01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01246" y="470397"/>
            <a:ext cx="69295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To the beneficiaries, what does this say about: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Good use of limited time and resources?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Value added?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Presence of weapons?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Impartiality?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Agency reputation?</a:t>
            </a:r>
          </a:p>
          <a:p>
            <a:pPr algn="r"/>
            <a:r>
              <a:rPr lang="en-US" sz="2000" i="1" dirty="0" smtClean="0">
                <a:solidFill>
                  <a:srgbClr val="FFFF00"/>
                </a:solidFill>
              </a:rPr>
              <a:t>North Darfur, April 2013</a:t>
            </a:r>
            <a:endParaRPr lang="en-US" sz="20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35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What contexts?</a:t>
            </a:r>
            <a:endParaRPr lang="en-US" sz="4200" strike="sngStrike" dirty="0"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8229600" cy="4641253"/>
          </a:xfrm>
        </p:spPr>
        <p:txBody>
          <a:bodyPr>
            <a:normAutofit fontScale="70000" lnSpcReduction="20000"/>
          </a:bodyPr>
          <a:lstStyle/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Sudden onset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such as after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a natural disaster,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especially where law and order has broken down (Haiti)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Ongoing conflict: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Syria / Iraq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Post-conflict,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especially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without official controls and/or there is no government (Iraq)</a:t>
            </a: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Longer-term complex situations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: internal political issues, excessive control, lack of official support, direct obstruction, maybe compounded by natural disasters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etc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(Darfur, Myanmar, parts of Somalia)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Total breakdown of the state + + :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(Somalia)</a:t>
            </a:r>
          </a:p>
        </p:txBody>
      </p:sp>
    </p:spTree>
    <p:extLst>
      <p:ext uri="{BB962C8B-B14F-4D97-AF65-F5344CB8AC3E}">
        <p14:creationId xmlns:p14="http://schemas.microsoft.com/office/powerpoint/2010/main" val="1313201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The contexts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0471"/>
            <a:ext cx="8541782" cy="4939170"/>
          </a:xfrm>
        </p:spPr>
        <p:txBody>
          <a:bodyPr>
            <a:normAutofit fontScale="85000" lnSpcReduction="10000"/>
          </a:bodyPr>
          <a:lstStyle/>
          <a:p>
            <a:pPr marL="202946" lvl="0" indent="0" defTabSz="549148">
              <a:lnSpc>
                <a:spcPct val="110000"/>
              </a:lnSpc>
              <a:spcBef>
                <a:spcPts val="1800"/>
              </a:spcBef>
              <a:buNone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Countries with humanitarian assistance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programmes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are, by definition,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dysfunctional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and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unable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to deliver such support themselves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Absence of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strong official / government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structures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 and systems 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Often this breakdown means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lack of access to baseline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data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etc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, or to knowledgeable staff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Increased external intervention, particularly with expatriates, creates increased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tension</a:t>
            </a:r>
          </a:p>
        </p:txBody>
      </p:sp>
    </p:spTree>
    <p:extLst>
      <p:ext uri="{BB962C8B-B14F-4D97-AF65-F5344CB8AC3E}">
        <p14:creationId xmlns:p14="http://schemas.microsoft.com/office/powerpoint/2010/main" val="20209486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Security considerations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87511"/>
            <a:ext cx="8686800" cy="5070490"/>
          </a:xfrm>
        </p:spPr>
        <p:txBody>
          <a:bodyPr>
            <a:normAutofit fontScale="70000" lnSpcReduction="20000"/>
          </a:bodyPr>
          <a:lstStyle/>
          <a:p>
            <a:pPr marL="202946" lvl="0" indent="0" defTabSz="549148">
              <a:lnSpc>
                <a:spcPct val="110000"/>
              </a:lnSpc>
              <a:spcBef>
                <a:spcPts val="1800"/>
              </a:spcBef>
              <a:buNone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Agencies have a duty of care to their staff, but still have to find ways to operate and evaluate</a:t>
            </a:r>
            <a:endParaRPr lang="en-US" sz="3300" b="1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Security regulations are tightened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– especially rules for programme staff to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follow,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frequently 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leading to a ‘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bunker mentality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’</a:t>
            </a:r>
            <a:endParaRPr lang="en-US" sz="3300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UNDSS regulations over access, visits, travel, curfews etc.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Use of </a:t>
            </a: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armed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escorts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– right or wrong?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Can / should evaluators go where staff cannot?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Restrictions on photography </a:t>
            </a:r>
            <a:r>
              <a:rPr lang="en-US" sz="3300" dirty="0" err="1" smtClean="0">
                <a:latin typeface="Helvetica"/>
                <a:ea typeface="Gill Sans"/>
                <a:cs typeface="Helvetica"/>
                <a:sym typeface="Gill Sans"/>
              </a:rPr>
              <a:t>etc</a:t>
            </a:r>
            <a:endParaRPr lang="en-US" sz="3300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Does advance planning help … or add to … the risks?</a:t>
            </a:r>
          </a:p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endParaRPr lang="en-US" sz="3300" dirty="0">
              <a:latin typeface="Helvetica"/>
              <a:ea typeface="Gill Sans"/>
              <a:cs typeface="Helvetic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28172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The imbalance of power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14706"/>
            <a:ext cx="8686800" cy="3794538"/>
          </a:xfrm>
        </p:spPr>
        <p:txBody>
          <a:bodyPr>
            <a:normAutofit/>
          </a:bodyPr>
          <a:lstStyle/>
          <a:p>
            <a:pPr marL="811786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b="1" dirty="0">
                <a:latin typeface="Helvetica"/>
                <a:ea typeface="Gill Sans"/>
                <a:cs typeface="Helvetica"/>
                <a:sym typeface="Gill Sans"/>
              </a:rPr>
              <a:t>Political</a:t>
            </a:r>
            <a:r>
              <a:rPr lang="en-US" sz="3300" dirty="0">
                <a:latin typeface="Helvetica"/>
                <a:ea typeface="Gill Sans"/>
                <a:cs typeface="Helvetica"/>
                <a:sym typeface="Gill Sans"/>
              </a:rPr>
              <a:t> pressures and expectations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Between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clans / groups</a:t>
            </a: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Between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 leaders 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and the communities</a:t>
            </a:r>
            <a:endParaRPr lang="en-US" sz="3300" b="1" dirty="0" smtClean="0">
              <a:latin typeface="Helvetica"/>
              <a:ea typeface="Gill Sans"/>
              <a:cs typeface="Helvetica"/>
              <a:sym typeface="Gill Sans"/>
            </a:endParaRPr>
          </a:p>
          <a:p>
            <a:pPr marL="811786" lvl="0" indent="-608840" defTabSz="549148">
              <a:lnSpc>
                <a:spcPct val="110000"/>
              </a:lnSpc>
              <a:spcBef>
                <a:spcPts val="1800"/>
              </a:spcBef>
              <a:buFont typeface="Wingdings" charset="2"/>
              <a:buChar char="²"/>
              <a:defRPr sz="1800"/>
            </a:pP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Within the </a:t>
            </a:r>
            <a:r>
              <a:rPr lang="en-US" sz="3300" b="1" dirty="0" smtClean="0">
                <a:latin typeface="Helvetica"/>
                <a:ea typeface="Gill Sans"/>
                <a:cs typeface="Helvetica"/>
                <a:sym typeface="Gill Sans"/>
              </a:rPr>
              <a:t>communities</a:t>
            </a:r>
            <a:r>
              <a:rPr lang="en-US" sz="3300" dirty="0" smtClean="0">
                <a:latin typeface="Helvetica"/>
                <a:ea typeface="Gill Sans"/>
                <a:cs typeface="Helvetica"/>
                <a:sym typeface="Gill Sans"/>
              </a:rPr>
              <a:t> themselves, esp. around gender and age issues</a:t>
            </a:r>
          </a:p>
        </p:txBody>
      </p:sp>
    </p:spTree>
    <p:extLst>
      <p:ext uri="{BB962C8B-B14F-4D97-AF65-F5344CB8AC3E}">
        <p14:creationId xmlns:p14="http://schemas.microsoft.com/office/powerpoint/2010/main" val="859438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7638"/>
            <a:ext cx="9144000" cy="330189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200" b="1" dirty="0" smtClean="0">
                <a:solidFill>
                  <a:srgbClr val="0000FF"/>
                </a:solidFill>
                <a:latin typeface="Georgia"/>
                <a:cs typeface="Georgia"/>
              </a:rPr>
              <a:t>The power differentials</a:t>
            </a:r>
            <a:endParaRPr lang="en-US" sz="4200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9561" y="4327655"/>
            <a:ext cx="8230776" cy="260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Helvetica"/>
                <a:cs typeface="Helvetica"/>
              </a:rPr>
              <a:t>Evaluation </a:t>
            </a:r>
            <a:r>
              <a:rPr lang="en-US" sz="2800" dirty="0" smtClean="0">
                <a:solidFill>
                  <a:srgbClr val="000000"/>
                </a:solidFill>
                <a:latin typeface="Helvetica"/>
                <a:cs typeface="Helvetica"/>
              </a:rPr>
              <a:t>‘at gunpoint’?</a:t>
            </a:r>
            <a:endParaRPr lang="en-US" sz="2800" dirty="0">
              <a:solidFill>
                <a:srgbClr val="000000"/>
              </a:solidFill>
              <a:latin typeface="Helvetica"/>
              <a:cs typeface="Helvetica"/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Helvetica"/>
                <a:cs typeface="Helvetica"/>
              </a:rPr>
              <a:t>Do we even notice </a:t>
            </a:r>
            <a:r>
              <a:rPr lang="en-US" sz="2800" dirty="0" smtClean="0">
                <a:solidFill>
                  <a:srgbClr val="000000"/>
                </a:solidFill>
                <a:latin typeface="Helvetica"/>
                <a:cs typeface="Helvetica"/>
              </a:rPr>
              <a:t>the weapons? </a:t>
            </a:r>
            <a:endParaRPr lang="en-US" sz="2800" dirty="0">
              <a:solidFill>
                <a:srgbClr val="000000"/>
              </a:solidFill>
              <a:latin typeface="Helvetica"/>
              <a:cs typeface="Helvetica"/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Helvetica"/>
                <a:cs typeface="Helvetica"/>
              </a:rPr>
              <a:t>Do they affect what we ask or hear or discuss?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Helvetica"/>
                <a:cs typeface="Helvetica"/>
              </a:rPr>
              <a:t>How can we mitigate this effect?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9005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0" r="7173" b="4709"/>
          <a:stretch/>
        </p:blipFill>
        <p:spPr>
          <a:xfrm>
            <a:off x="830917" y="1"/>
            <a:ext cx="6898173" cy="6858000"/>
          </a:xfrm>
          <a:prstGeom prst="rect">
            <a:avLst/>
          </a:prstGeom>
          <a:effectLst/>
        </p:spPr>
      </p:pic>
      <p:sp>
        <p:nvSpPr>
          <p:cNvPr id="2" name="TextBox 1"/>
          <p:cNvSpPr txBox="1"/>
          <p:nvPr/>
        </p:nvSpPr>
        <p:spPr>
          <a:xfrm>
            <a:off x="1614800" y="125439"/>
            <a:ext cx="5299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IDP Camp, </a:t>
            </a:r>
            <a:r>
              <a:rPr lang="en-US" sz="2400" b="1" dirty="0" err="1" smtClean="0">
                <a:solidFill>
                  <a:srgbClr val="FFFF00"/>
                </a:solidFill>
              </a:rPr>
              <a:t>Galkaiyo</a:t>
            </a:r>
            <a:r>
              <a:rPr lang="en-US" sz="2400" b="1" dirty="0" smtClean="0">
                <a:solidFill>
                  <a:srgbClr val="FFFF00"/>
                </a:solidFill>
              </a:rPr>
              <a:t>, </a:t>
            </a:r>
            <a:r>
              <a:rPr lang="en-US" sz="2400" b="1" dirty="0" err="1" smtClean="0">
                <a:solidFill>
                  <a:srgbClr val="FFFF00"/>
                </a:solidFill>
              </a:rPr>
              <a:t>Puntland</a:t>
            </a:r>
            <a:r>
              <a:rPr lang="en-US" sz="2400" b="1" dirty="0" smtClean="0">
                <a:solidFill>
                  <a:srgbClr val="FFFF00"/>
                </a:solidFill>
              </a:rPr>
              <a:t> (Somalia)</a:t>
            </a:r>
          </a:p>
          <a:p>
            <a:r>
              <a:rPr lang="en-US" sz="2400" b="1" i="1" dirty="0" smtClean="0">
                <a:solidFill>
                  <a:srgbClr val="FFFF00"/>
                </a:solidFill>
              </a:rPr>
              <a:t>November 2011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89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0" b="4709"/>
          <a:stretch/>
        </p:blipFill>
        <p:spPr>
          <a:xfrm>
            <a:off x="830917" y="1"/>
            <a:ext cx="7431215" cy="6858000"/>
          </a:xfrm>
          <a:prstGeom prst="rect">
            <a:avLst/>
          </a:prstGeom>
          <a:effectLst/>
        </p:spPr>
      </p:pic>
      <p:sp>
        <p:nvSpPr>
          <p:cNvPr id="6" name="Donut 5"/>
          <p:cNvSpPr/>
          <p:nvPr/>
        </p:nvSpPr>
        <p:spPr>
          <a:xfrm>
            <a:off x="7399860" y="5440928"/>
            <a:ext cx="1238536" cy="1417072"/>
          </a:xfrm>
          <a:prstGeom prst="donut">
            <a:avLst>
              <a:gd name="adj" fmla="val 751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4800" y="125439"/>
            <a:ext cx="5299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IDP Camp, </a:t>
            </a:r>
            <a:r>
              <a:rPr lang="en-US" sz="2400" b="1" dirty="0" err="1" smtClean="0">
                <a:solidFill>
                  <a:srgbClr val="FFFF00"/>
                </a:solidFill>
              </a:rPr>
              <a:t>Galkaiyo</a:t>
            </a:r>
            <a:r>
              <a:rPr lang="en-US" sz="2400" b="1" dirty="0" smtClean="0">
                <a:solidFill>
                  <a:srgbClr val="FFFF00"/>
                </a:solidFill>
              </a:rPr>
              <a:t>, </a:t>
            </a:r>
            <a:r>
              <a:rPr lang="en-US" sz="2400" b="1" dirty="0" err="1" smtClean="0">
                <a:solidFill>
                  <a:srgbClr val="FFFF00"/>
                </a:solidFill>
              </a:rPr>
              <a:t>Puntland</a:t>
            </a:r>
            <a:r>
              <a:rPr lang="en-US" sz="2400" b="1" dirty="0" smtClean="0">
                <a:solidFill>
                  <a:srgbClr val="FFFF00"/>
                </a:solidFill>
              </a:rPr>
              <a:t> (Somalia)</a:t>
            </a:r>
          </a:p>
          <a:p>
            <a:r>
              <a:rPr lang="en-US" sz="2400" b="1" i="1" dirty="0" smtClean="0">
                <a:solidFill>
                  <a:srgbClr val="FFFF00"/>
                </a:solidFill>
              </a:rPr>
              <a:t>November 2011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9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839</Words>
  <Application>Microsoft Office PowerPoint</Application>
  <PresentationFormat>On-screen Show (4:3)</PresentationFormat>
  <Paragraphs>120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Georgia</vt:lpstr>
      <vt:lpstr>Gill Sans</vt:lpstr>
      <vt:lpstr>Helvetica</vt:lpstr>
      <vt:lpstr>Wingdings</vt:lpstr>
      <vt:lpstr>Office Theme</vt:lpstr>
      <vt:lpstr>Humanitarian Evaluation   Practical challenges</vt:lpstr>
      <vt:lpstr>IRAQ:  IFRC (2003 and later)  HAITI:  IFRC (2010) Post-Earthquake RTE Norwegian Red Cross: Emergency Hospital eval. (2010)  Concern Worldwide: Relocating the camps (2012)  MYANMAR:  IFRC (2011)  SOMALIA:  Norwegian Refugee Council (2011) WFP (2012) Evaluation of the Country Portfolio  SUDAN:  WFP (2013) Evaluation of the Country Portfolio</vt:lpstr>
      <vt:lpstr>What contexts?</vt:lpstr>
      <vt:lpstr>The contexts</vt:lpstr>
      <vt:lpstr>Security considerations</vt:lpstr>
      <vt:lpstr>The imbalance of power</vt:lpstr>
      <vt:lpstr>The power differentials</vt:lpstr>
      <vt:lpstr>PowerPoint Presentation</vt:lpstr>
      <vt:lpstr>PowerPoint Presentation</vt:lpstr>
      <vt:lpstr>The expected constraints</vt:lpstr>
      <vt:lpstr>The expected constraints</vt:lpstr>
      <vt:lpstr>Evaluation in these contexts</vt:lpstr>
      <vt:lpstr>Adapting the methods</vt:lpstr>
      <vt:lpstr>Adapting the methods</vt:lpstr>
      <vt:lpstr>Flexibility is vital</vt:lpstr>
      <vt:lpstr>Evaluation in these contexts</vt:lpstr>
      <vt:lpstr>Evaluation in these contexts</vt:lpstr>
      <vt:lpstr>Frameworks &amp; guidance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Humanitarian Evaluation:  Fit for Use?</dc:title>
  <dc:creator>Martin Fisher</dc:creator>
  <cp:lastModifiedBy>LUZOT AnneClaire</cp:lastModifiedBy>
  <cp:revision>89</cp:revision>
  <cp:lastPrinted>2015-03-11T13:41:55Z</cp:lastPrinted>
  <dcterms:created xsi:type="dcterms:W3CDTF">2014-08-02T12:45:30Z</dcterms:created>
  <dcterms:modified xsi:type="dcterms:W3CDTF">2015-03-14T11:45:53Z</dcterms:modified>
</cp:coreProperties>
</file>