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9" r:id="rId2"/>
    <p:sldId id="260" r:id="rId3"/>
    <p:sldId id="264" r:id="rId4"/>
    <p:sldId id="265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notesView">
  <p:normalViewPr>
    <p:restoredLeft sz="15000" autoAdjust="0"/>
    <p:restoredTop sz="94660"/>
  </p:normalViewPr>
  <p:slideViewPr>
    <p:cSldViewPr snapToGrid="0">
      <p:cViewPr varScale="1">
        <p:scale>
          <a:sx n="38" d="100"/>
          <a:sy n="38" d="100"/>
        </p:scale>
        <p:origin x="548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64" d="100"/>
          <a:sy n="64" d="100"/>
        </p:scale>
        <p:origin x="1300" y="-8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0BFBC4-2C43-4BE6-ABE5-FBEC3D927ED7}" type="datetimeFigureOut">
              <a:rPr lang="en-GB" smtClean="0"/>
              <a:t>12/03/2015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7B743A-2989-41FE-9EE2-AC548D2AF25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60481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62878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400" dirty="0" smtClean="0"/>
              <a:t>UPDATE FROM</a:t>
            </a:r>
            <a:r>
              <a:rPr lang="en-US" sz="1400" dirty="0" smtClean="0"/>
              <a:t> AGM HE SESSION</a:t>
            </a:r>
          </a:p>
          <a:p>
            <a:endParaRPr lang="en-US" sz="1400" dirty="0" smtClean="0"/>
          </a:p>
          <a:p>
            <a:r>
              <a:rPr lang="en-US" sz="1400" dirty="0" smtClean="0"/>
              <a:t>HEIG </a:t>
            </a:r>
            <a:r>
              <a:rPr lang="en-US" sz="1400" dirty="0" smtClean="0"/>
              <a:t>contained a short session on HE – considered whether HE is a relevant domain for UNEG attention. It confirmed broad interest and relevance to UNEG Members.</a:t>
            </a:r>
          </a:p>
          <a:p>
            <a:r>
              <a:rPr lang="en-US" sz="1400" dirty="0" smtClean="0"/>
              <a:t>Business Meeting -  HEIG now formalized into UNEG </a:t>
            </a:r>
            <a:r>
              <a:rPr lang="en-US" sz="1400" dirty="0" err="1" smtClean="0"/>
              <a:t>Workplan</a:t>
            </a:r>
            <a:r>
              <a:rPr lang="en-US" sz="1400" dirty="0" smtClean="0"/>
              <a:t> 2015: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SO3 home (sub-system wide) but cross-cutting relevance to all SO’s;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Reach-out to UNEG members to formalize membership of HEIG, develop TOR/</a:t>
            </a:r>
            <a:r>
              <a:rPr lang="en-US" sz="1400" dirty="0" err="1" smtClean="0"/>
              <a:t>Workplan</a:t>
            </a:r>
            <a:r>
              <a:rPr lang="en-US" sz="1400" dirty="0" smtClean="0"/>
              <a:t> covering key interests, gaps, needs, opportunities across  Members, and across the SOs.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Means can avail of UNEG secretariat support – e.g. website </a:t>
            </a:r>
          </a:p>
          <a:p>
            <a:endParaRPr lang="en-US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Today’s EPE session – 1</a:t>
            </a:r>
            <a:r>
              <a:rPr lang="en-US" sz="1400" baseline="30000" dirty="0" smtClean="0"/>
              <a:t>st</a:t>
            </a:r>
            <a:r>
              <a:rPr lang="en-US" sz="1400" dirty="0" smtClean="0"/>
              <a:t> step to build the UNEG - HEIG.</a:t>
            </a:r>
            <a:endParaRPr lang="en-GB" sz="1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EE6E44-829B-4302-A194-A6A02BF7BAAD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43037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23122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400" dirty="0" smtClean="0"/>
              <a:t>EPE – opportunity to go into more depth than at AGM to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Consider the global context and UNEG’s positioning;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Consider specificities of HE &amp; share experiences of evaluating in humanitarian contexts;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Gather feedback on member interests and needs to better consider and apply HE issues in their evaluation practice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 smtClean="0"/>
          </a:p>
          <a:p>
            <a:endParaRPr lang="en-US" sz="1400" dirty="0"/>
          </a:p>
          <a:p>
            <a:endParaRPr lang="en-GB" sz="1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EE6E44-829B-4302-A194-A6A02BF7BAAD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98732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62878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400" dirty="0" smtClean="0"/>
              <a:t>Concept note set some Key Issues we thought important for evaluation in humanitarian contexts</a:t>
            </a:r>
          </a:p>
          <a:p>
            <a:r>
              <a:rPr lang="en-US" sz="1400" dirty="0" smtClean="0"/>
              <a:t>Some of these Key Issues are better covered in the </a:t>
            </a:r>
            <a:r>
              <a:rPr lang="en-US" sz="1400" b="1" dirty="0" smtClean="0"/>
              <a:t>literature</a:t>
            </a:r>
            <a:r>
              <a:rPr lang="en-US" sz="1400" dirty="0" smtClean="0"/>
              <a:t> than others, on others, major gaps remain – as the Presenters will elaborate especially in PART 1. </a:t>
            </a:r>
          </a:p>
          <a:p>
            <a:r>
              <a:rPr lang="en-US" sz="1400" dirty="0" smtClean="0"/>
              <a:t>PART 2 will consider the same issues from </a:t>
            </a:r>
            <a:r>
              <a:rPr lang="en-US" sz="1400" dirty="0" smtClean="0"/>
              <a:t>the </a:t>
            </a:r>
            <a:r>
              <a:rPr lang="en-US" sz="1400" b="1" dirty="0" smtClean="0"/>
              <a:t>practical application perspective</a:t>
            </a:r>
            <a:r>
              <a:rPr lang="en-US" sz="1400" dirty="0" smtClean="0"/>
              <a:t>  - how conventional approaches and methods must be adapted, innovations – at field and system level. </a:t>
            </a:r>
          </a:p>
          <a:p>
            <a:endParaRPr lang="en-US" sz="1400" dirty="0" smtClean="0"/>
          </a:p>
          <a:p>
            <a:r>
              <a:rPr lang="en-US" sz="1400" dirty="0" smtClean="0"/>
              <a:t>Two presenters and group discussion in both Parts with coffee break in between.</a:t>
            </a:r>
          </a:p>
          <a:p>
            <a:endParaRPr lang="en-US" sz="1400" dirty="0"/>
          </a:p>
          <a:p>
            <a:r>
              <a:rPr lang="en-US" sz="1400" dirty="0" smtClean="0"/>
              <a:t>Group discussions aim to:</a:t>
            </a:r>
          </a:p>
          <a:p>
            <a:endParaRPr lang="en-US" sz="1400" dirty="0" smtClean="0"/>
          </a:p>
          <a:p>
            <a:endParaRPr lang="en-US" sz="1400" dirty="0"/>
          </a:p>
          <a:p>
            <a:endParaRPr lang="en-US" sz="14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EE6E44-829B-4302-A194-A6A02BF7BAAD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689136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02485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 smtClean="0"/>
          </a:p>
          <a:p>
            <a:endParaRPr lang="en-US" sz="1400" dirty="0"/>
          </a:p>
          <a:p>
            <a:endParaRPr lang="en-GB" sz="1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EE6E44-829B-4302-A194-A6A02BF7BAAD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50035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355B77-1443-4A6A-869C-212EA5BCE907}" type="datetimeFigureOut">
              <a:rPr lang="en-GB" smtClean="0"/>
              <a:t>12/03/2015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05967-B7E4-4728-9428-33CD8DF290E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83335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355B77-1443-4A6A-869C-212EA5BCE907}" type="datetimeFigureOut">
              <a:rPr lang="en-GB" smtClean="0"/>
              <a:t>12/03/2015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05967-B7E4-4728-9428-33CD8DF290E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04245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355B77-1443-4A6A-869C-212EA5BCE907}" type="datetimeFigureOut">
              <a:rPr lang="en-GB" smtClean="0"/>
              <a:t>12/03/2015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05967-B7E4-4728-9428-33CD8DF290E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88569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355B77-1443-4A6A-869C-212EA5BCE907}" type="datetimeFigureOut">
              <a:rPr lang="en-GB" smtClean="0"/>
              <a:t>12/03/2015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05967-B7E4-4728-9428-33CD8DF290E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16048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355B77-1443-4A6A-869C-212EA5BCE907}" type="datetimeFigureOut">
              <a:rPr lang="en-GB" smtClean="0"/>
              <a:t>12/03/2015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05967-B7E4-4728-9428-33CD8DF290E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46564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355B77-1443-4A6A-869C-212EA5BCE907}" type="datetimeFigureOut">
              <a:rPr lang="en-GB" smtClean="0"/>
              <a:t>12/03/2015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05967-B7E4-4728-9428-33CD8DF290E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20511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355B77-1443-4A6A-869C-212EA5BCE907}" type="datetimeFigureOut">
              <a:rPr lang="en-GB" smtClean="0"/>
              <a:t>12/03/2015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05967-B7E4-4728-9428-33CD8DF290E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89049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355B77-1443-4A6A-869C-212EA5BCE907}" type="datetimeFigureOut">
              <a:rPr lang="en-GB" smtClean="0"/>
              <a:t>12/03/2015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05967-B7E4-4728-9428-33CD8DF290E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51289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355B77-1443-4A6A-869C-212EA5BCE907}" type="datetimeFigureOut">
              <a:rPr lang="en-GB" smtClean="0"/>
              <a:t>12/03/2015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05967-B7E4-4728-9428-33CD8DF290E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92095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355B77-1443-4A6A-869C-212EA5BCE907}" type="datetimeFigureOut">
              <a:rPr lang="en-GB" smtClean="0"/>
              <a:t>12/03/2015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05967-B7E4-4728-9428-33CD8DF290E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15795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355B77-1443-4A6A-869C-212EA5BCE907}" type="datetimeFigureOut">
              <a:rPr lang="en-GB" smtClean="0"/>
              <a:t>12/03/2015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05967-B7E4-4728-9428-33CD8DF290E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2506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355B77-1443-4A6A-869C-212EA5BCE907}" type="datetimeFigureOut">
              <a:rPr lang="en-GB" smtClean="0"/>
              <a:t>12/03/2015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F05967-B7E4-4728-9428-33CD8DF290E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82021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39749" y="0"/>
            <a:ext cx="11652250" cy="5400675"/>
          </a:xfrm>
          <a:prstGeom prst="rect">
            <a:avLst/>
          </a:prstGeom>
          <a:gradFill flip="none" rotWithShape="1">
            <a:gsLst>
              <a:gs pos="0">
                <a:srgbClr val="5BB1FF"/>
              </a:gs>
              <a:gs pos="100000">
                <a:srgbClr val="0091FF">
                  <a:alpha val="23000"/>
                </a:srgb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endParaRPr lang="en-US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endParaRPr lang="en-US" sz="2400" b="1" dirty="0" smtClean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endParaRPr lang="en-US" sz="24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r>
              <a:rPr lang="en-US" sz="2400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UNEG/</a:t>
            </a:r>
            <a:r>
              <a:rPr lang="en-US" sz="2400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EPE</a:t>
            </a:r>
            <a:endParaRPr lang="en-US" sz="24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r>
              <a:rPr lang="en-US" sz="2400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13</a:t>
            </a:r>
            <a:r>
              <a:rPr lang="en-US" sz="2400" b="1" baseline="300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</a:t>
            </a:r>
            <a:r>
              <a:rPr lang="en-US" sz="2400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March </a:t>
            </a:r>
            <a:r>
              <a:rPr lang="en-US" sz="2400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2015</a:t>
            </a:r>
          </a:p>
          <a:p>
            <a:pPr algn="ctr"/>
            <a:endParaRPr lang="en-US" sz="2400" b="1" dirty="0" smtClean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endParaRPr lang="en-US" sz="2400" b="1" dirty="0" smtClean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Rectangle 10"/>
          <p:cNvSpPr>
            <a:spLocks noChangeArrowheads="1"/>
          </p:cNvSpPr>
          <p:nvPr/>
        </p:nvSpPr>
        <p:spPr bwMode="auto">
          <a:xfrm>
            <a:off x="347662" y="884476"/>
            <a:ext cx="11844337" cy="1512168"/>
          </a:xfrm>
          <a:prstGeom prst="rect">
            <a:avLst/>
          </a:prstGeom>
          <a:solidFill>
            <a:srgbClr val="0091FF">
              <a:alpha val="70000"/>
            </a:srgbClr>
          </a:solidFill>
          <a:ln w="25400">
            <a:noFill/>
            <a:round/>
            <a:headEnd/>
            <a:tailEnd/>
          </a:ln>
        </p:spPr>
        <p:txBody>
          <a:bodyPr wrap="square" anchor="ctr">
            <a:spAutoFit/>
          </a:bodyPr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0"/>
            <a:ext cx="539750" cy="5400675"/>
          </a:xfrm>
          <a:prstGeom prst="rect">
            <a:avLst/>
          </a:prstGeom>
          <a:solidFill>
            <a:srgbClr val="0088FF"/>
          </a:solidFill>
          <a:ln>
            <a:noFill/>
          </a:ln>
          <a:effectLst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rgbClr val="0065A2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608809" y="3953138"/>
            <a:ext cx="9514131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endParaRPr lang="en-US" sz="2000" b="1" dirty="0" smtClean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r"/>
            <a:endParaRPr lang="en-US" sz="1600" b="1" dirty="0" smtClean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6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39749" y="1104576"/>
            <a:ext cx="1153033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20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04664" y="1040395"/>
            <a:ext cx="1153033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b="1" dirty="0" smtClean="0">
                <a:solidFill>
                  <a:schemeClr val="bg1"/>
                </a:solidFill>
              </a:rPr>
              <a:t>EVALUATION IN HUMANITARIAN SETTINGS</a:t>
            </a:r>
            <a:r>
              <a:rPr lang="en-GB" sz="3600" b="1" dirty="0" smtClean="0">
                <a:solidFill>
                  <a:schemeClr val="bg1"/>
                </a:solidFill>
              </a:rPr>
              <a:t>  </a:t>
            </a:r>
            <a:endParaRPr lang="en-GB" sz="36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7211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539750" cy="6858000"/>
          </a:xfrm>
          <a:prstGeom prst="rect">
            <a:avLst/>
          </a:prstGeom>
          <a:solidFill>
            <a:srgbClr val="0088FF"/>
          </a:solidFill>
          <a:ln>
            <a:noFill/>
          </a:ln>
          <a:effectLst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rgbClr val="0065A2"/>
              </a:solidFill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539750" y="-27700"/>
            <a:ext cx="11074734" cy="590931"/>
          </a:xfrm>
          <a:prstGeom prst="rect">
            <a:avLst/>
          </a:prstGeom>
          <a:solidFill>
            <a:srgbClr val="0091FF">
              <a:alpha val="70000"/>
            </a:srgbClr>
          </a:solidFill>
          <a:ln w="25400">
            <a:noFill/>
            <a:round/>
            <a:headEnd/>
            <a:tailEnd/>
          </a:ln>
        </p:spPr>
        <p:txBody>
          <a:bodyPr wrap="square" anchor="ctr"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defRPr/>
            </a:pPr>
            <a:r>
              <a:rPr lang="en-GB" sz="3600" b="1" dirty="0" smtClean="0">
                <a:solidFill>
                  <a:schemeClr val="bg1"/>
                </a:solidFill>
                <a:latin typeface="Verdana"/>
                <a:cs typeface="Verdana"/>
              </a:rPr>
              <a:t>OBJECTIVES</a:t>
            </a:r>
            <a:r>
              <a:rPr lang="en-GB" sz="3200" b="1" dirty="0" smtClean="0">
                <a:solidFill>
                  <a:schemeClr val="bg1"/>
                </a:solidFill>
                <a:latin typeface="Verdana"/>
                <a:cs typeface="Verdana"/>
              </a:rPr>
              <a:t> </a:t>
            </a:r>
            <a:endParaRPr lang="en-GB" sz="3200" b="1" dirty="0">
              <a:solidFill>
                <a:schemeClr val="bg1"/>
              </a:solidFill>
              <a:latin typeface="Verdana"/>
              <a:cs typeface="Verdana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993607" y="2050382"/>
            <a:ext cx="10782300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3600" dirty="0" smtClean="0">
                <a:solidFill>
                  <a:srgbClr val="0070C0"/>
                </a:solidFill>
              </a:rPr>
              <a:t>Reflect on challenges and key issues</a:t>
            </a:r>
          </a:p>
          <a:p>
            <a:pPr marL="571500" indent="-5715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3600" dirty="0" smtClean="0">
                <a:solidFill>
                  <a:srgbClr val="0070C0"/>
                </a:solidFill>
              </a:rPr>
              <a:t>Share insights and practice</a:t>
            </a:r>
          </a:p>
          <a:p>
            <a:pPr marL="571500" indent="-5715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3600" dirty="0" smtClean="0">
                <a:solidFill>
                  <a:srgbClr val="0070C0"/>
                </a:solidFill>
              </a:rPr>
              <a:t>Enhance UNEG networking on Humanitarian Evaluation </a:t>
            </a:r>
            <a:endParaRPr lang="en-US" sz="36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8052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539750" cy="6858000"/>
          </a:xfrm>
          <a:prstGeom prst="rect">
            <a:avLst/>
          </a:prstGeom>
          <a:solidFill>
            <a:srgbClr val="0088FF"/>
          </a:solidFill>
          <a:ln>
            <a:noFill/>
          </a:ln>
          <a:effectLst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rgbClr val="0065A2"/>
              </a:solidFill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539750" y="8669"/>
            <a:ext cx="11347450" cy="590931"/>
          </a:xfrm>
          <a:prstGeom prst="rect">
            <a:avLst/>
          </a:prstGeom>
          <a:solidFill>
            <a:srgbClr val="0091FF">
              <a:alpha val="70000"/>
            </a:srgbClr>
          </a:solidFill>
          <a:ln w="25400">
            <a:noFill/>
            <a:round/>
            <a:headEnd/>
            <a:tailEnd/>
          </a:ln>
        </p:spPr>
        <p:txBody>
          <a:bodyPr wrap="square" anchor="ctr"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3600" b="1" dirty="0" smtClean="0">
                <a:solidFill>
                  <a:schemeClr val="bg1"/>
                </a:solidFill>
              </a:rPr>
              <a:t> </a:t>
            </a:r>
            <a:r>
              <a:rPr lang="en-US" sz="3600" b="1" dirty="0">
                <a:solidFill>
                  <a:schemeClr val="bg1"/>
                </a:solidFill>
              </a:rPr>
              <a:t>K</a:t>
            </a:r>
            <a:r>
              <a:rPr lang="en-US" sz="3600" b="1" dirty="0" smtClean="0">
                <a:solidFill>
                  <a:schemeClr val="bg1"/>
                </a:solidFill>
              </a:rPr>
              <a:t>ey issues &amp; Session Format </a:t>
            </a:r>
            <a:r>
              <a:rPr lang="en-US" sz="3600" b="1" dirty="0" smtClean="0">
                <a:solidFill>
                  <a:schemeClr val="bg1"/>
                </a:solidFill>
              </a:rPr>
              <a:t> </a:t>
            </a:r>
            <a:endParaRPr lang="en-US" sz="3600" b="1" dirty="0">
              <a:solidFill>
                <a:schemeClr val="bg1"/>
              </a:solidFill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6053054" y="851523"/>
            <a:ext cx="10684042" cy="515495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/>
            <a:endParaRPr lang="en-US" sz="2800" b="1" dirty="0">
              <a:solidFill>
                <a:srgbClr val="002060"/>
              </a:solidFill>
            </a:endParaRPr>
          </a:p>
        </p:txBody>
      </p:sp>
      <p:sp>
        <p:nvSpPr>
          <p:cNvPr id="2" name="Rounded Rectangle 1"/>
          <p:cNvSpPr/>
          <p:nvPr/>
        </p:nvSpPr>
        <p:spPr>
          <a:xfrm>
            <a:off x="1260889" y="1122948"/>
            <a:ext cx="4771609" cy="54061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3200" b="1" u="sng" dirty="0" smtClean="0">
                <a:solidFill>
                  <a:schemeClr val="bg1"/>
                </a:solidFill>
                <a:ea typeface="Lucida Sans Unicode" charset="0"/>
                <a:cs typeface="Lucida Sans Unicode" charset="0"/>
              </a:rPr>
              <a:t>KEY ISSUES FOR EVALUATION</a:t>
            </a:r>
            <a:endParaRPr lang="en-IE" sz="3200" b="1" u="sng" dirty="0" smtClean="0">
              <a:solidFill>
                <a:schemeClr val="bg1"/>
              </a:solidFill>
              <a:ea typeface="Lucida Sans Unicode" charset="0"/>
              <a:cs typeface="Lucida Sans Unicode" charset="0"/>
            </a:endParaRPr>
          </a:p>
          <a:p>
            <a:pPr lvl="1"/>
            <a:r>
              <a:rPr lang="en-IE" sz="3200" dirty="0" smtClean="0">
                <a:solidFill>
                  <a:schemeClr val="bg1"/>
                </a:solidFill>
                <a:ea typeface="Lucida Sans Unicode" charset="0"/>
                <a:cs typeface="Lucida Sans Unicode" charset="0"/>
              </a:rPr>
              <a:t>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IE" sz="3200" dirty="0" smtClean="0">
                <a:solidFill>
                  <a:schemeClr val="bg1"/>
                </a:solidFill>
                <a:ea typeface="Lucida Sans Unicode" charset="0"/>
                <a:cs typeface="Lucida Sans Unicode" charset="0"/>
              </a:rPr>
              <a:t>Relevance of Humanitarian Principles;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IE" sz="3200" dirty="0" smtClean="0">
                <a:solidFill>
                  <a:schemeClr val="bg1"/>
                </a:solidFill>
                <a:ea typeface="Lucida Sans Unicode" charset="0"/>
                <a:cs typeface="Lucida Sans Unicode" charset="0"/>
              </a:rPr>
              <a:t>Accountability Issues;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IE" sz="3200" dirty="0" smtClean="0">
                <a:solidFill>
                  <a:schemeClr val="bg1"/>
                </a:solidFill>
                <a:ea typeface="Lucida Sans Unicode" charset="0"/>
                <a:cs typeface="Lucida Sans Unicode" charset="0"/>
              </a:rPr>
              <a:t>Ethical issues;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IE" sz="3200" dirty="0" smtClean="0">
                <a:solidFill>
                  <a:schemeClr val="bg1"/>
                </a:solidFill>
                <a:ea typeface="Lucida Sans Unicode" charset="0"/>
                <a:cs typeface="Lucida Sans Unicode" charset="0"/>
              </a:rPr>
              <a:t>Implications for approach &amp; method</a:t>
            </a:r>
            <a:r>
              <a:rPr lang="en-IE" sz="3200" dirty="0">
                <a:solidFill>
                  <a:schemeClr val="bg1"/>
                </a:solidFill>
                <a:ea typeface="Lucida Sans Unicode" charset="0"/>
                <a:cs typeface="Lucida Sans Unicode" charset="0"/>
              </a:rPr>
              <a:t>s</a:t>
            </a:r>
            <a:r>
              <a:rPr lang="en-IE" sz="3200" dirty="0" smtClean="0">
                <a:solidFill>
                  <a:schemeClr val="bg1"/>
                </a:solidFill>
                <a:ea typeface="Lucida Sans Unicode" charset="0"/>
                <a:cs typeface="Lucida Sans Unicode" charset="0"/>
              </a:rPr>
              <a:t> </a:t>
            </a:r>
            <a:endParaRPr lang="en-IE" sz="3200" dirty="0">
              <a:solidFill>
                <a:schemeClr val="bg1"/>
              </a:solidFill>
              <a:ea typeface="Lucida Sans Unicode" charset="0"/>
              <a:cs typeface="Lucida Sans Unicode" charset="0"/>
            </a:endParaRPr>
          </a:p>
          <a:p>
            <a:pPr algn="ctr"/>
            <a:endParaRPr lang="en-GB" sz="2000" dirty="0">
              <a:solidFill>
                <a:schemeClr val="bg1"/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6753637" y="1122947"/>
            <a:ext cx="4778713" cy="5406189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/>
            <a:r>
              <a:rPr lang="en-IE" sz="3200" b="1" u="sng" dirty="0" smtClean="0">
                <a:solidFill>
                  <a:srgbClr val="0070C0"/>
                </a:solidFill>
                <a:ea typeface="Lucida Sans Unicode" charset="0"/>
                <a:cs typeface="Lucida Sans Unicode" charset="0"/>
              </a:rPr>
              <a:t>SESSION FORMAT</a:t>
            </a:r>
            <a:endParaRPr lang="en-IE" sz="3200" b="1" u="sng" dirty="0" smtClean="0">
              <a:solidFill>
                <a:srgbClr val="0070C0"/>
              </a:solidFill>
              <a:ea typeface="Lucida Sans Unicode" charset="0"/>
              <a:cs typeface="Lucida Sans Unicode" charset="0"/>
            </a:endParaRPr>
          </a:p>
          <a:p>
            <a:pPr lvl="1"/>
            <a:endParaRPr lang="en-IE" sz="3200" dirty="0" smtClean="0">
              <a:solidFill>
                <a:srgbClr val="0070C0"/>
              </a:solidFill>
              <a:ea typeface="Lucida Sans Unicode" charset="0"/>
              <a:cs typeface="Lucida Sans Unicode" charset="0"/>
            </a:endParaRPr>
          </a:p>
          <a:p>
            <a:r>
              <a:rPr lang="en-IE" sz="3200" dirty="0" smtClean="0">
                <a:solidFill>
                  <a:srgbClr val="0070C0"/>
                </a:solidFill>
                <a:ea typeface="Lucida Sans Unicode" charset="0"/>
                <a:cs typeface="Lucida Sans Unicode" charset="0"/>
              </a:rPr>
              <a:t>PART 1: normative  &amp; conceptual perspectives</a:t>
            </a:r>
          </a:p>
          <a:p>
            <a:r>
              <a:rPr lang="en-IE" sz="3200" dirty="0" smtClean="0">
                <a:solidFill>
                  <a:srgbClr val="0070C0"/>
                </a:solidFill>
                <a:ea typeface="Lucida Sans Unicode" charset="0"/>
                <a:cs typeface="Lucida Sans Unicode" charset="0"/>
              </a:rPr>
              <a:t> </a:t>
            </a:r>
          </a:p>
          <a:p>
            <a:r>
              <a:rPr lang="en-IE" sz="3200" dirty="0" smtClean="0">
                <a:solidFill>
                  <a:srgbClr val="FF0000"/>
                </a:solidFill>
                <a:ea typeface="Lucida Sans Unicode" charset="0"/>
                <a:cs typeface="Lucida Sans Unicode" charset="0"/>
              </a:rPr>
              <a:t>10.30 – 11am: break</a:t>
            </a:r>
          </a:p>
          <a:p>
            <a:endParaRPr lang="en-IE" sz="3200" dirty="0" smtClean="0">
              <a:solidFill>
                <a:srgbClr val="0070C0"/>
              </a:solidFill>
              <a:ea typeface="Lucida Sans Unicode" charset="0"/>
              <a:cs typeface="Lucida Sans Unicode" charset="0"/>
            </a:endParaRPr>
          </a:p>
          <a:p>
            <a:r>
              <a:rPr lang="en-IE" sz="3200" dirty="0" smtClean="0">
                <a:solidFill>
                  <a:srgbClr val="0070C0"/>
                </a:solidFill>
                <a:ea typeface="Lucida Sans Unicode" charset="0"/>
                <a:cs typeface="Lucida Sans Unicode" charset="0"/>
              </a:rPr>
              <a:t>PART 2: practical </a:t>
            </a:r>
            <a:r>
              <a:rPr lang="en-IE" sz="3200" dirty="0" smtClean="0">
                <a:solidFill>
                  <a:srgbClr val="0070C0"/>
                </a:solidFill>
                <a:ea typeface="Lucida Sans Unicode" charset="0"/>
                <a:cs typeface="Lucida Sans Unicode" charset="0"/>
              </a:rPr>
              <a:t>application perspectives</a:t>
            </a:r>
            <a:r>
              <a:rPr lang="en-IE" sz="3200" dirty="0" smtClean="0">
                <a:solidFill>
                  <a:srgbClr val="0070C0"/>
                </a:solidFill>
                <a:ea typeface="Lucida Sans Unicode" charset="0"/>
                <a:cs typeface="Lucida Sans Unicode" charset="0"/>
              </a:rPr>
              <a:t> </a:t>
            </a:r>
          </a:p>
          <a:p>
            <a:pPr algn="ctr"/>
            <a:endParaRPr lang="en-GB" sz="20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3005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539750" cy="6858000"/>
          </a:xfrm>
          <a:prstGeom prst="rect">
            <a:avLst/>
          </a:prstGeom>
          <a:solidFill>
            <a:srgbClr val="0088FF"/>
          </a:solidFill>
          <a:ln>
            <a:noFill/>
          </a:ln>
          <a:effectLst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rgbClr val="0065A2"/>
              </a:solidFill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539750" y="-27700"/>
            <a:ext cx="11074734" cy="590931"/>
          </a:xfrm>
          <a:prstGeom prst="rect">
            <a:avLst/>
          </a:prstGeom>
          <a:solidFill>
            <a:srgbClr val="0091FF">
              <a:alpha val="70000"/>
            </a:srgbClr>
          </a:solidFill>
          <a:ln w="25400">
            <a:noFill/>
            <a:round/>
            <a:headEnd/>
            <a:tailEnd/>
          </a:ln>
        </p:spPr>
        <p:txBody>
          <a:bodyPr wrap="square" anchor="ctr"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defRPr/>
            </a:pPr>
            <a:r>
              <a:rPr lang="en-GB" sz="3600" b="1" dirty="0" smtClean="0">
                <a:solidFill>
                  <a:schemeClr val="bg1"/>
                </a:solidFill>
                <a:latin typeface="Verdana"/>
                <a:cs typeface="Verdana"/>
              </a:rPr>
              <a:t>GROUP WORK</a:t>
            </a:r>
            <a:r>
              <a:rPr lang="en-GB" sz="3200" b="1" dirty="0" smtClean="0">
                <a:solidFill>
                  <a:schemeClr val="bg1"/>
                </a:solidFill>
                <a:latin typeface="Verdana"/>
                <a:cs typeface="Verdana"/>
              </a:rPr>
              <a:t> </a:t>
            </a:r>
            <a:endParaRPr lang="en-GB" sz="3200" b="1" dirty="0">
              <a:solidFill>
                <a:schemeClr val="bg1"/>
              </a:solidFill>
              <a:latin typeface="Verdana"/>
              <a:cs typeface="Verdana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993607" y="822960"/>
            <a:ext cx="10436393" cy="70788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3600" b="1" dirty="0" smtClean="0">
                <a:solidFill>
                  <a:srgbClr val="FF0000"/>
                </a:solidFill>
              </a:rPr>
              <a:t>PART1:</a:t>
            </a:r>
          </a:p>
          <a:p>
            <a:pPr marL="571500" indent="-5715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3200" dirty="0" smtClean="0">
                <a:solidFill>
                  <a:srgbClr val="0070C0"/>
                </a:solidFill>
              </a:rPr>
              <a:t>Relevance of HE issues to UNEG community (‘new normal’ context?)</a:t>
            </a:r>
          </a:p>
          <a:p>
            <a:pPr marL="571500" indent="-5715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3200" dirty="0" smtClean="0">
                <a:solidFill>
                  <a:srgbClr val="0070C0"/>
                </a:solidFill>
              </a:rPr>
              <a:t>Sharing experiences and how addressed</a:t>
            </a:r>
          </a:p>
          <a:p>
            <a:pPr marL="571500" indent="-5715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3200" dirty="0" smtClean="0">
                <a:solidFill>
                  <a:srgbClr val="0070C0"/>
                </a:solidFill>
              </a:rPr>
              <a:t>Potential areas for UNEG work</a:t>
            </a:r>
          </a:p>
          <a:p>
            <a:pPr>
              <a:spcAft>
                <a:spcPts val="600"/>
              </a:spcAft>
            </a:pPr>
            <a:endParaRPr lang="en-US" sz="3600" b="1" dirty="0" smtClean="0">
              <a:solidFill>
                <a:srgbClr val="FF0000"/>
              </a:solidFill>
            </a:endParaRPr>
          </a:p>
          <a:p>
            <a:pPr>
              <a:spcAft>
                <a:spcPts val="600"/>
              </a:spcAft>
            </a:pPr>
            <a:r>
              <a:rPr lang="en-US" sz="3600" b="1" dirty="0" smtClean="0">
                <a:solidFill>
                  <a:srgbClr val="FF0000"/>
                </a:solidFill>
              </a:rPr>
              <a:t>PART 2:</a:t>
            </a:r>
          </a:p>
          <a:p>
            <a:pPr marL="571500" indent="-5715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3200" dirty="0" smtClean="0">
                <a:solidFill>
                  <a:srgbClr val="0070C0"/>
                </a:solidFill>
              </a:rPr>
              <a:t>Gaps in current evaluation guidance?</a:t>
            </a:r>
          </a:p>
          <a:p>
            <a:pPr marL="571500" indent="-5715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3200" dirty="0" smtClean="0">
                <a:solidFill>
                  <a:srgbClr val="0070C0"/>
                </a:solidFill>
              </a:rPr>
              <a:t>Promising Innovations?</a:t>
            </a:r>
          </a:p>
          <a:p>
            <a:pPr marL="571500" indent="-5715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3200" dirty="0" smtClean="0">
                <a:solidFill>
                  <a:srgbClr val="0070C0"/>
                </a:solidFill>
              </a:rPr>
              <a:t>How can UNEG collaborate to meet needs?</a:t>
            </a:r>
            <a:endParaRPr lang="en-US" sz="3200" dirty="0">
              <a:solidFill>
                <a:srgbClr val="0070C0"/>
              </a:solidFill>
            </a:endParaRPr>
          </a:p>
          <a:p>
            <a:pPr>
              <a:spcAft>
                <a:spcPts val="600"/>
              </a:spcAft>
            </a:pPr>
            <a:endParaRPr lang="en-US" sz="3600" dirty="0" smtClean="0">
              <a:solidFill>
                <a:srgbClr val="0070C0"/>
              </a:solidFill>
            </a:endParaRPr>
          </a:p>
          <a:p>
            <a:pPr>
              <a:spcAft>
                <a:spcPts val="600"/>
              </a:spcAft>
            </a:pPr>
            <a:endParaRPr lang="en-US" sz="36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8911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84</TotalTime>
  <Words>381</Words>
  <Application>Microsoft Office PowerPoint</Application>
  <PresentationFormat>Widescreen</PresentationFormat>
  <Paragraphs>64</Paragraphs>
  <Slides>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Arial</vt:lpstr>
      <vt:lpstr>Calibri</vt:lpstr>
      <vt:lpstr>Calibri Light</vt:lpstr>
      <vt:lpstr>Lucida Sans Unicode</vt:lpstr>
      <vt:lpstr>Verdana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World Food Programme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WEDGWOOD Helen</dc:creator>
  <cp:lastModifiedBy>WEDGWOOD Helen</cp:lastModifiedBy>
  <cp:revision>12</cp:revision>
  <dcterms:created xsi:type="dcterms:W3CDTF">2015-03-12T20:57:07Z</dcterms:created>
  <dcterms:modified xsi:type="dcterms:W3CDTF">2015-03-12T22:21:19Z</dcterms:modified>
</cp:coreProperties>
</file>