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tif" ContentType="image/t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57" r:id="rId3"/>
    <p:sldId id="292" r:id="rId4"/>
    <p:sldId id="261" r:id="rId5"/>
    <p:sldId id="279" r:id="rId6"/>
    <p:sldId id="281" r:id="rId7"/>
    <p:sldId id="280" r:id="rId8"/>
    <p:sldId id="291" r:id="rId9"/>
    <p:sldId id="290" r:id="rId10"/>
    <p:sldId id="275" r:id="rId11"/>
    <p:sldId id="271" r:id="rId12"/>
    <p:sldId id="272" r:id="rId13"/>
    <p:sldId id="288" r:id="rId14"/>
    <p:sldId id="293" r:id="rId15"/>
    <p:sldId id="289" r:id="rId16"/>
    <p:sldId id="273" r:id="rId17"/>
    <p:sldId id="263" r:id="rId18"/>
    <p:sldId id="277" r:id="rId19"/>
    <p:sldId id="282" r:id="rId20"/>
    <p:sldId id="283" r:id="rId21"/>
    <p:sldId id="284" r:id="rId22"/>
    <p:sldId id="285" r:id="rId23"/>
    <p:sldId id="287" r:id="rId24"/>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833" autoAdjust="0"/>
  </p:normalViewPr>
  <p:slideViewPr>
    <p:cSldViewPr snapToGrid="0" snapToObjects="1">
      <p:cViewPr>
        <p:scale>
          <a:sx n="81" d="100"/>
          <a:sy n="81" d="100"/>
        </p:scale>
        <p:origin x="-3112" y="-2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4" d="100"/>
          <a:sy n="74" d="100"/>
        </p:scale>
        <p:origin x="-3072" y="-12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C439E96E-D0ED-0C4E-BC23-C5CE46D60137}" type="datetimeFigureOut">
              <a:rPr lang="en-US" smtClean="0"/>
              <a:t>01/03/15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309EF6C-D457-B347-AE87-CF23BAA65C91}" type="slidenum">
              <a:rPr lang="en-US" smtClean="0"/>
              <a:t>‹#›</a:t>
            </a:fld>
            <a:endParaRPr lang="en-US"/>
          </a:p>
        </p:txBody>
      </p:sp>
    </p:spTree>
    <p:extLst>
      <p:ext uri="{BB962C8B-B14F-4D97-AF65-F5344CB8AC3E}">
        <p14:creationId xmlns:p14="http://schemas.microsoft.com/office/powerpoint/2010/main" val="3689577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C067928-67EF-634D-89B9-0151C2605A1C}" type="datetimeFigureOut">
              <a:rPr lang="en-US" smtClean="0"/>
              <a:t>01/03/15</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87BF3B12-129D-D845-AA35-81A9F1736731}" type="slidenum">
              <a:rPr lang="en-US" smtClean="0"/>
              <a:t>‹#›</a:t>
            </a:fld>
            <a:endParaRPr lang="en-US"/>
          </a:p>
        </p:txBody>
      </p:sp>
    </p:spTree>
    <p:extLst>
      <p:ext uri="{BB962C8B-B14F-4D97-AF65-F5344CB8AC3E}">
        <p14:creationId xmlns:p14="http://schemas.microsoft.com/office/powerpoint/2010/main" val="12200661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a:t>
            </a:fld>
            <a:endParaRPr lang="en-US"/>
          </a:p>
        </p:txBody>
      </p:sp>
    </p:spTree>
    <p:extLst>
      <p:ext uri="{BB962C8B-B14F-4D97-AF65-F5344CB8AC3E}">
        <p14:creationId xmlns:p14="http://schemas.microsoft.com/office/powerpoint/2010/main" val="506536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Designing an evaluation and going into such countries implies we will face a number of constraints … beyond the security, there </a:t>
            </a:r>
            <a:r>
              <a:rPr lang="en-US" dirty="0" smtClean="0"/>
              <a:t>are many similarities</a:t>
            </a:r>
            <a:r>
              <a:rPr lang="en-US" baseline="0" dirty="0" smtClean="0"/>
              <a:t> between these ‘difficult’ contexts :</a:t>
            </a:r>
          </a:p>
          <a:p>
            <a:endParaRPr lang="en-US" dirty="0" smtClean="0"/>
          </a:p>
          <a:p>
            <a:r>
              <a:rPr lang="en-US" dirty="0" smtClean="0"/>
              <a:t>a) Away from main urban </a:t>
            </a:r>
            <a:r>
              <a:rPr lang="en-US" dirty="0" err="1" smtClean="0"/>
              <a:t>centres</a:t>
            </a:r>
            <a:r>
              <a:rPr lang="en-US" dirty="0" smtClean="0"/>
              <a:t> or roads, access is increasingly problematic – in terms of distance or safety, and usually in terms of time. While this highlights the operating conditions for the agency, not all sites can be visited and some decisions must be made on what is possible / realistic</a:t>
            </a:r>
            <a:r>
              <a:rPr lang="en-US" baseline="0" dirty="0" smtClean="0"/>
              <a:t> versus ensuring a broad overview of the </a:t>
            </a:r>
            <a:r>
              <a:rPr lang="en-US" baseline="0" dirty="0" err="1" smtClean="0"/>
              <a:t>programme’s</a:t>
            </a:r>
            <a:r>
              <a:rPr lang="en-US" baseline="0" dirty="0" smtClean="0"/>
              <a:t> activities.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 </a:t>
            </a:r>
            <a:r>
              <a:rPr lang="en-US" baseline="0" dirty="0" smtClean="0"/>
              <a:t>Time (because of budgets </a:t>
            </a:r>
            <a:r>
              <a:rPr lang="en-US" baseline="0" dirty="0" err="1" smtClean="0"/>
              <a:t>etc</a:t>
            </a:r>
            <a:r>
              <a:rPr lang="en-US" baseline="0" dirty="0" smtClean="0"/>
              <a:t>) usually insufficient for what would be ‘ideal’. Thus snapshots have to be taken. </a:t>
            </a:r>
            <a:r>
              <a:rPr lang="en-US" baseline="0" dirty="0" err="1" smtClean="0"/>
              <a:t>Eg</a:t>
            </a:r>
            <a:r>
              <a:rPr lang="en-US" baseline="0" dirty="0" smtClean="0"/>
              <a:t>: Sudan .. Major logistics operation but not enough time to be able to visit major logs hub. Thus it is important to select and agree a good spread of activity but not assume all can be covered/visited.</a:t>
            </a:r>
          </a:p>
          <a:p>
            <a:pPr marL="0" indent="0">
              <a:buNone/>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 Often planning data is either not available or no longer relevant. </a:t>
            </a:r>
            <a:r>
              <a:rPr lang="en-US" baseline="0" dirty="0" err="1" smtClean="0"/>
              <a:t>Eg</a:t>
            </a:r>
            <a:r>
              <a:rPr lang="en-US" baseline="0" dirty="0" smtClean="0"/>
              <a:t>:  for WFP sometimes emergency interventions with displaced populations (requiring GFD) develop into longer term support activities (requiring more targeted approaches).  Monitoring becomes outputs rather than outcomes as there are no benchmarks.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Also: warehouse example from </a:t>
            </a:r>
            <a:r>
              <a:rPr lang="en-US" baseline="0" dirty="0" err="1" smtClean="0"/>
              <a:t>Gedaref</a:t>
            </a:r>
            <a:r>
              <a:rPr lang="en-US" baseline="0" dirty="0" smtClean="0"/>
              <a:t> = data all secondary, on trust, unverifiable.</a:t>
            </a:r>
          </a:p>
          <a:p>
            <a:endParaRPr lang="en-US" dirty="0" smtClean="0"/>
          </a:p>
        </p:txBody>
      </p:sp>
      <p:sp>
        <p:nvSpPr>
          <p:cNvPr id="4" name="Slide Number Placeholder 3"/>
          <p:cNvSpPr>
            <a:spLocks noGrp="1"/>
          </p:cNvSpPr>
          <p:nvPr>
            <p:ph type="sldNum" sz="quarter" idx="10"/>
          </p:nvPr>
        </p:nvSpPr>
        <p:spPr/>
        <p:txBody>
          <a:bodyPr/>
          <a:lstStyle/>
          <a:p>
            <a:fld id="{87BF3B12-129D-D845-AA35-81A9F1736731}" type="slidenum">
              <a:rPr lang="en-US" smtClean="0"/>
              <a:t>10</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Continuing the same theme</a:t>
            </a:r>
            <a:r>
              <a:rPr lang="en-US" baseline="0" dirty="0" smtClean="0"/>
              <a:t>:</a:t>
            </a:r>
          </a:p>
          <a:p>
            <a:endParaRPr lang="en-US" dirty="0" smtClean="0"/>
          </a:p>
          <a:p>
            <a:r>
              <a:rPr lang="en-US" dirty="0" smtClean="0"/>
              <a:t>a) </a:t>
            </a:r>
            <a:r>
              <a:rPr lang="en-US" baseline="0" dirty="0" smtClean="0"/>
              <a:t>Limited logistics capacity adding strains to the programme; </a:t>
            </a:r>
            <a:r>
              <a:rPr lang="en-US" baseline="0" dirty="0" err="1" smtClean="0"/>
              <a:t>eg</a:t>
            </a:r>
            <a:r>
              <a:rPr lang="en-US" baseline="0" dirty="0" smtClean="0"/>
              <a:t>:  use of UNHAS flight where available; road transport (in </a:t>
            </a:r>
            <a:r>
              <a:rPr lang="en-US" baseline="0" dirty="0" err="1" smtClean="0"/>
              <a:t>Puntland</a:t>
            </a:r>
            <a:r>
              <a:rPr lang="en-US" baseline="0" dirty="0" smtClean="0"/>
              <a:t>) requiring double vehicle police escort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 Contexts change fast – front lines move, security incidents occur (</a:t>
            </a:r>
            <a:r>
              <a:rPr lang="en-US" baseline="0" dirty="0" err="1" smtClean="0"/>
              <a:t>eg</a:t>
            </a:r>
            <a:r>
              <a:rPr lang="en-US" baseline="0" dirty="0" smtClean="0"/>
              <a:t>: kidnapping in </a:t>
            </a:r>
            <a:r>
              <a:rPr lang="en-US" baseline="0" dirty="0" err="1" smtClean="0"/>
              <a:t>Nyala</a:t>
            </a:r>
            <a:r>
              <a:rPr lang="en-US" baseline="0" dirty="0" smtClean="0"/>
              <a:t>, shooting in market delaying return helicopter). </a:t>
            </a:r>
            <a:r>
              <a:rPr lang="en-US" dirty="0" err="1" smtClean="0"/>
              <a:t>Eg</a:t>
            </a:r>
            <a:r>
              <a:rPr lang="en-US" dirty="0" smtClean="0"/>
              <a:t>: US Navy Seal attack on </a:t>
            </a:r>
            <a:r>
              <a:rPr lang="en-US" dirty="0" err="1" smtClean="0"/>
              <a:t>Galkaiyo</a:t>
            </a:r>
            <a:r>
              <a:rPr lang="en-US" dirty="0" smtClean="0"/>
              <a:t> the night before our arrival</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 </a:t>
            </a:r>
            <a:r>
              <a:rPr lang="en-US" dirty="0" smtClean="0"/>
              <a:t>Institutional memory frequently an issue due</a:t>
            </a:r>
            <a:r>
              <a:rPr lang="en-US" baseline="0" dirty="0" smtClean="0"/>
              <a:t> to high turnover, particularly of expatriate staff. Some people ‘</a:t>
            </a:r>
            <a:r>
              <a:rPr lang="en-US" baseline="0" dirty="0" err="1" smtClean="0"/>
              <a:t>traumatised</a:t>
            </a:r>
            <a:r>
              <a:rPr lang="en-US" baseline="0" dirty="0" smtClean="0"/>
              <a:t>’ and not willing to speak to the team (or maybe that’s just because we are just more evaluators!). National staff often have longer term knowledge, better contact with the communities; but frequently on short-term contracts and feeling undervalued. Need to encourage their participation (= time required) and be prepared to advocate on their behalf.</a:t>
            </a:r>
          </a:p>
          <a:p>
            <a:endParaRPr lang="en-US" baseline="0" dirty="0" smtClean="0"/>
          </a:p>
          <a:p>
            <a:r>
              <a:rPr lang="en-US" baseline="0" dirty="0" smtClean="0"/>
              <a:t>e) Somalia Country office in Nairobi created a certain sense of ‘us and them’:  field being a field office in Somalia, ‘deep field’ being outside the gates. Sudan (until 2011) operating as a series of separate offices. These structures impact upon responsiveness and appropriateness, and discourage unified approaches </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11</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Evaluation in such contexts goes well beyond the review of the programming itself – and much depends on a good knowledge of the background, history, politics, current realities of the operating context. Selecting team members with this knowledge as well as direct technical skills is critical. </a:t>
            </a:r>
            <a:r>
              <a:rPr lang="en-US" baseline="0" dirty="0" err="1" smtClean="0"/>
              <a:t>Eg</a:t>
            </a:r>
            <a:r>
              <a:rPr lang="en-US" baseline="0" dirty="0" smtClean="0"/>
              <a:t>: in Somalia, 7 of 8 team members had prior Somali experience.</a:t>
            </a:r>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endParaRPr lang="en-US" baseline="0"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Flexibility is key – expect plans and schedules to change. People living and working in the context also understand this. </a:t>
            </a:r>
            <a:r>
              <a:rPr lang="en-US" baseline="0" dirty="0" err="1" smtClean="0"/>
              <a:t>Eg</a:t>
            </a:r>
            <a:r>
              <a:rPr lang="en-US" baseline="0" dirty="0" smtClean="0"/>
              <a:t>: </a:t>
            </a:r>
            <a:r>
              <a:rPr lang="en-US" baseline="0" dirty="0" err="1" smtClean="0"/>
              <a:t>Gedaref</a:t>
            </a:r>
            <a:r>
              <a:rPr lang="en-US" baseline="0" dirty="0" smtClean="0"/>
              <a:t>: despite permits </a:t>
            </a:r>
            <a:r>
              <a:rPr lang="en-US" baseline="0" dirty="0" err="1" smtClean="0"/>
              <a:t>etc</a:t>
            </a:r>
            <a:r>
              <a:rPr lang="en-US" baseline="0" dirty="0" smtClean="0"/>
              <a:t>, one policeman’s intransigent attitude meant 400km detour and 24 </a:t>
            </a:r>
            <a:r>
              <a:rPr lang="en-US" baseline="0" dirty="0" err="1" smtClean="0"/>
              <a:t>hrs</a:t>
            </a:r>
            <a:r>
              <a:rPr lang="en-US" baseline="0" dirty="0" smtClean="0"/>
              <a:t> wasted, meetings cancelled or postponed etc.</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3"/>
              <a:tabLst/>
              <a:defRPr/>
            </a:pPr>
            <a:r>
              <a:rPr lang="en-US" sz="1200" baseline="0" dirty="0" smtClean="0">
                <a:latin typeface="Helvetica"/>
                <a:ea typeface="Gill Sans"/>
                <a:cs typeface="Helvetica"/>
                <a:sym typeface="Gill Sans"/>
              </a:rPr>
              <a:t>Some programming can be done remotely, but can evaluation be done remotely?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Yemen?</a:t>
            </a:r>
          </a:p>
          <a:p>
            <a:pPr marL="228600" marR="0" lvl="0" indent="-228600" algn="l" defTabSz="457200" rtl="0" eaLnBrk="1" fontAlgn="auto" latinLnBrk="0" hangingPunct="1">
              <a:lnSpc>
                <a:spcPct val="100000"/>
              </a:lnSpc>
              <a:spcBef>
                <a:spcPts val="0"/>
              </a:spcBef>
              <a:spcAft>
                <a:spcPts val="0"/>
              </a:spcAft>
              <a:buClrTx/>
              <a:buSzTx/>
              <a:buFontTx/>
              <a:buAutoNum type="alphaLcParenR" startAt="3"/>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3"/>
              <a:tabLst/>
              <a:defRPr/>
            </a:pPr>
            <a:r>
              <a:rPr lang="en-US" sz="1200" baseline="0" dirty="0" smtClean="0">
                <a:latin typeface="Helvetica"/>
                <a:ea typeface="Gill Sans"/>
                <a:cs typeface="Helvetica"/>
                <a:sym typeface="Gill Sans"/>
              </a:rPr>
              <a:t>Keep </a:t>
            </a:r>
            <a:r>
              <a:rPr lang="en-US" sz="1200" baseline="0" dirty="0" smtClean="0">
                <a:latin typeface="Helvetica"/>
                <a:ea typeface="Gill Sans"/>
                <a:cs typeface="Helvetica"/>
                <a:sym typeface="Gill Sans"/>
              </a:rPr>
              <a:t>people informed – not only for security reasons. This will often elicit spontaneous approaches by people not in the schedule.</a:t>
            </a: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Humanitarian assistance is emotive: everyone has different views and experiences, and the range of information must be checked and cross-checked wherever possible.</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12</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Evaluation in such contexts goes well beyond the review of the programming itself – and much depends on a good knowledge of the background, history, politics, current realities of the operating context. Selecting team members with this knowledge as well as direct technical skills is critical. </a:t>
            </a:r>
            <a:r>
              <a:rPr lang="en-US" baseline="0" dirty="0" err="1" smtClean="0"/>
              <a:t>Eg</a:t>
            </a:r>
            <a:r>
              <a:rPr lang="en-US" baseline="0" dirty="0" smtClean="0"/>
              <a:t>: in Somalia, 7 of 8 team members had prior Somali experience.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Flexibility is key – expect plans and schedules to change. People living and working in the context also understand this. </a:t>
            </a:r>
            <a:r>
              <a:rPr lang="en-US" baseline="0" dirty="0" err="1" smtClean="0"/>
              <a:t>Eg</a:t>
            </a:r>
            <a:r>
              <a:rPr lang="en-US" baseline="0" dirty="0" smtClean="0"/>
              <a:t>: </a:t>
            </a:r>
            <a:r>
              <a:rPr lang="en-US" baseline="0" dirty="0" err="1" smtClean="0"/>
              <a:t>Gedaref</a:t>
            </a:r>
            <a:r>
              <a:rPr lang="en-US" baseline="0" dirty="0" smtClean="0"/>
              <a:t>: despite permits </a:t>
            </a:r>
            <a:r>
              <a:rPr lang="en-US" baseline="0" dirty="0" err="1" smtClean="0"/>
              <a:t>etc</a:t>
            </a:r>
            <a:r>
              <a:rPr lang="en-US" baseline="0" dirty="0" smtClean="0"/>
              <a:t>, one policeman’s intransigent attitude meant 400km detour and 24 </a:t>
            </a:r>
            <a:r>
              <a:rPr lang="en-US" baseline="0" dirty="0" err="1" smtClean="0"/>
              <a:t>hrs</a:t>
            </a:r>
            <a:r>
              <a:rPr lang="en-US" baseline="0" dirty="0" smtClean="0"/>
              <a:t> wasted, meetings cancelled or postponed etc.</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c)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visit distributions not programmed for a visit; walk about markets; talk to traders and non-beneficiaries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Keep people informed – not only for security reasons. This will often elicit spontaneous approaches by people not in the schedule.</a:t>
            </a: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Humanitarian assistance is emotive: everyone has different views and experiences, and the range of information must be checked and cross-checked wherever possible.</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13</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Evaluation in such contexts goes well beyond the review of the programming itself – and much depends on a good knowledge of the background, history, politics, current realities of the operating context. Selecting team members with this knowledge as well as direct technical skills is critical. </a:t>
            </a:r>
            <a:r>
              <a:rPr lang="en-US" baseline="0" dirty="0" err="1" smtClean="0"/>
              <a:t>Eg</a:t>
            </a:r>
            <a:r>
              <a:rPr lang="en-US" baseline="0" dirty="0" smtClean="0"/>
              <a:t>: in Somalia, 7 of 8 team members had prior Somali experience.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Flexibility is key – expect plans and schedules to change. People living and working in the context also understand this. </a:t>
            </a:r>
            <a:r>
              <a:rPr lang="en-US" baseline="0" dirty="0" err="1" smtClean="0"/>
              <a:t>Eg</a:t>
            </a:r>
            <a:r>
              <a:rPr lang="en-US" baseline="0" dirty="0" smtClean="0"/>
              <a:t>: </a:t>
            </a:r>
            <a:r>
              <a:rPr lang="en-US" baseline="0" dirty="0" err="1" smtClean="0"/>
              <a:t>Gedaref</a:t>
            </a:r>
            <a:r>
              <a:rPr lang="en-US" baseline="0" dirty="0" smtClean="0"/>
              <a:t>: despite permits </a:t>
            </a:r>
            <a:r>
              <a:rPr lang="en-US" baseline="0" dirty="0" err="1" smtClean="0"/>
              <a:t>etc</a:t>
            </a:r>
            <a:r>
              <a:rPr lang="en-US" baseline="0" dirty="0" smtClean="0"/>
              <a:t>, one policeman’s intransigent attitude meant 400km detour and 24 </a:t>
            </a:r>
            <a:r>
              <a:rPr lang="en-US" baseline="0" dirty="0" err="1" smtClean="0"/>
              <a:t>hrs</a:t>
            </a:r>
            <a:r>
              <a:rPr lang="en-US" baseline="0" dirty="0" smtClean="0"/>
              <a:t> wasted, meetings cancelled or postponed etc.</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c)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visit distributions not programmed for a visit; walk about markets; talk to traders and non-beneficiaries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Keep people informed – not only for security reasons. This will often elicit spontaneous approaches by people not in the schedule.</a:t>
            </a: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Humanitarian assistance is emotive: everyone has different views and experiences, and the range of information must be checked and cross-checked wherever possible.</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14</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endParaRPr lang="en-US" baseline="0"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baseline="0" dirty="0" smtClean="0"/>
              <a:t>Flexibility is key –. People living and working in the context also understand this. </a:t>
            </a:r>
            <a:r>
              <a:rPr lang="en-US" baseline="0" dirty="0" err="1" smtClean="0"/>
              <a:t>Eg</a:t>
            </a:r>
            <a:r>
              <a:rPr lang="en-US" baseline="0" dirty="0" smtClean="0"/>
              <a:t>: </a:t>
            </a:r>
            <a:r>
              <a:rPr lang="en-US" baseline="0" dirty="0" err="1" smtClean="0"/>
              <a:t>Gedaref</a:t>
            </a:r>
            <a:r>
              <a:rPr lang="en-US" baseline="0" dirty="0" smtClean="0"/>
              <a:t>: despite permits </a:t>
            </a:r>
            <a:r>
              <a:rPr lang="en-US" baseline="0" dirty="0" err="1" smtClean="0"/>
              <a:t>etc</a:t>
            </a:r>
            <a:r>
              <a:rPr lang="en-US" baseline="0" dirty="0" smtClean="0"/>
              <a:t>, one policeman’s intransigent attitude meant 400km detour and 24 </a:t>
            </a:r>
            <a:r>
              <a:rPr lang="en-US" baseline="0" dirty="0" err="1" smtClean="0"/>
              <a:t>hrs</a:t>
            </a:r>
            <a:r>
              <a:rPr lang="en-US" baseline="0" dirty="0" smtClean="0"/>
              <a:t> wasted, meetings cancelled or postponed etc.</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c)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visit distributions not programmed for a visit; walk about markets; talk to traders and non-beneficiaries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r>
              <a:rPr lang="en-US" sz="1200" baseline="0" dirty="0" smtClean="0">
                <a:latin typeface="Helvetica"/>
                <a:ea typeface="Gill Sans"/>
                <a:cs typeface="Helvetica"/>
                <a:sym typeface="Gill Sans"/>
              </a:rPr>
              <a:t>Keep people informed – not only for security reasons. This will often elicit spontaneous approaches by people not in the schedule.</a:t>
            </a:r>
          </a:p>
          <a:p>
            <a:pPr marL="228600" marR="0" lvl="0" indent="-228600" algn="l" defTabSz="457200" rtl="0" eaLnBrk="1" fontAlgn="auto" latinLnBrk="0" hangingPunct="1">
              <a:lnSpc>
                <a:spcPct val="100000"/>
              </a:lnSpc>
              <a:spcBef>
                <a:spcPts val="0"/>
              </a:spcBef>
              <a:spcAft>
                <a:spcPts val="0"/>
              </a:spcAft>
              <a:buClrTx/>
              <a:buSzTx/>
              <a:buFontTx/>
              <a:buAutoNum type="alphaLcParenR" startAt="4"/>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15</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sz="1200" baseline="0" dirty="0" smtClean="0">
                <a:latin typeface="Helvetica"/>
                <a:ea typeface="Gill Sans"/>
                <a:cs typeface="Helvetica"/>
                <a:sym typeface="Gill Sans"/>
              </a:rPr>
              <a:t>Re the bunker, in Somalia, for example, this was very apparent … </a:t>
            </a:r>
            <a:r>
              <a:rPr lang="en-US" sz="1200" dirty="0" smtClean="0">
                <a:latin typeface="Helvetica"/>
                <a:ea typeface="Gill Sans"/>
                <a:cs typeface="Helvetica"/>
                <a:sym typeface="Gill Sans"/>
              </a:rPr>
              <a:t>WFP’s public face in </a:t>
            </a:r>
            <a:r>
              <a:rPr lang="en-US" sz="1200" dirty="0" err="1" smtClean="0">
                <a:latin typeface="Helvetica"/>
                <a:ea typeface="Gill Sans"/>
                <a:cs typeface="Helvetica"/>
                <a:sym typeface="Gill Sans"/>
              </a:rPr>
              <a:t>Puntland</a:t>
            </a:r>
            <a:r>
              <a:rPr lang="en-US" sz="1200" dirty="0" smtClean="0">
                <a:latin typeface="Helvetica"/>
                <a:ea typeface="Gill Sans"/>
                <a:cs typeface="Helvetica"/>
                <a:sym typeface="Gill Sans"/>
              </a:rPr>
              <a:t> – the food monitors – were primarily being used for compliance monitoring duties (counting</a:t>
            </a:r>
            <a:r>
              <a:rPr lang="en-US" sz="1200" baseline="0" dirty="0" smtClean="0">
                <a:latin typeface="Helvetica"/>
                <a:ea typeface="Gill Sans"/>
                <a:cs typeface="Helvetica"/>
                <a:sym typeface="Gill Sans"/>
              </a:rPr>
              <a:t> bags) rather than a more significant interface with the assisted communities, such as through </a:t>
            </a:r>
            <a:r>
              <a:rPr lang="en-US" sz="1200" dirty="0" smtClean="0">
                <a:latin typeface="Helvetica"/>
                <a:ea typeface="Gill Sans"/>
                <a:cs typeface="Helvetica"/>
                <a:sym typeface="Gill Sans"/>
              </a:rPr>
              <a:t>IEK activities or programme design amendments</a:t>
            </a:r>
            <a:endParaRPr lang="en-US" sz="1200" baseline="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endParaRPr lang="en-US" sz="1200" baseline="0" dirty="0" smtClean="0">
              <a:latin typeface="Helvetica"/>
              <a:ea typeface="Gill Sans"/>
              <a:cs typeface="Helvetica"/>
              <a:sym typeface="Gill San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b)</a:t>
            </a:r>
            <a:r>
              <a:rPr lang="en-US" dirty="0" smtClean="0"/>
              <a:t> Too often </a:t>
            </a:r>
            <a:r>
              <a:rPr lang="en-US" dirty="0" err="1" smtClean="0"/>
              <a:t>programmes</a:t>
            </a:r>
            <a:r>
              <a:rPr lang="en-US" baseline="0" dirty="0" smtClean="0"/>
              <a:t> are designed or amended by the agency without detailed consultation with the parties affected. Evaluations must make a point of spending time with the communities and talking semi-formally - and informally. </a:t>
            </a:r>
            <a:r>
              <a:rPr lang="en-US" sz="1200" baseline="0" dirty="0" smtClean="0">
                <a:latin typeface="Helvetica"/>
                <a:ea typeface="Gill Sans"/>
                <a:cs typeface="Helvetica"/>
                <a:sym typeface="Gill Sans"/>
              </a:rPr>
              <a:t>This may sound obvious but it is surprising how often evaluators hear of this lack of direct contact – agencies not asking for direct input to decisions; not spending time to explore what is working or not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appropriate targeting, reduction in rations). FGDs with communities are not all about lists of new demands and expectations – the people usually understand the agencies’ constraints but have ideas for change too:  </a:t>
            </a:r>
            <a:r>
              <a:rPr lang="en-US" sz="1200" baseline="0" dirty="0" err="1" smtClean="0">
                <a:latin typeface="Helvetica"/>
                <a:ea typeface="Gill Sans"/>
                <a:cs typeface="Helvetica"/>
                <a:sym typeface="Gill Sans"/>
              </a:rPr>
              <a:t>eg</a:t>
            </a:r>
            <a:r>
              <a:rPr lang="en-US" sz="1200" baseline="0" dirty="0" smtClean="0">
                <a:latin typeface="Helvetica"/>
                <a:ea typeface="Gill Sans"/>
                <a:cs typeface="Helvetica"/>
                <a:sym typeface="Gill Sans"/>
              </a:rPr>
              <a:t> cash </a:t>
            </a:r>
            <a:r>
              <a:rPr lang="en-US" sz="1200" baseline="0" dirty="0" err="1" smtClean="0">
                <a:latin typeface="Helvetica"/>
                <a:ea typeface="Gill Sans"/>
                <a:cs typeface="Helvetica"/>
                <a:sym typeface="Gill Sans"/>
              </a:rPr>
              <a:t>vs</a:t>
            </a:r>
            <a:r>
              <a:rPr lang="en-US" sz="1200" baseline="0" dirty="0" smtClean="0">
                <a:latin typeface="Helvetica"/>
                <a:ea typeface="Gill Sans"/>
                <a:cs typeface="Helvetica"/>
                <a:sym typeface="Gill Sans"/>
              </a:rPr>
              <a:t> food, more appropriate food baskets, support to vulnerable families within their own communities. Evaluations need to give significant time to these forums.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r>
              <a:rPr lang="en-US" sz="1200" baseline="0" dirty="0" smtClean="0">
                <a:latin typeface="Helvetica"/>
                <a:ea typeface="Gill Sans"/>
                <a:cs typeface="Helvetica"/>
                <a:sym typeface="Gill Sans"/>
              </a:rPr>
              <a:t>c) </a:t>
            </a:r>
            <a:r>
              <a:rPr lang="en-US" dirty="0" smtClean="0"/>
              <a:t>The bunker situations produce ‘innovations’ which may or may not work. </a:t>
            </a:r>
            <a:r>
              <a:rPr lang="en-US" dirty="0" err="1" smtClean="0"/>
              <a:t>Eg</a:t>
            </a:r>
            <a:r>
              <a:rPr lang="en-US" dirty="0" smtClean="0"/>
              <a:t>: </a:t>
            </a:r>
            <a:r>
              <a:rPr lang="en-US" baseline="0" dirty="0" smtClean="0"/>
              <a:t>Hotlines a great idea, but how realistic? (Somali example).  Cash/chip trialing in Sudan already well established in Kenya … but being ‘reinvented’ in Sudan.</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d) Evaluators can often share valuable lessons from other settings which have been tried elsewhere. Agencies are not good are sharing results within or between themselves, and the wheel is continually reinvented.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ea typeface="Gill Sans"/>
                <a:cs typeface="Helvetica"/>
                <a:sym typeface="Gill Sans"/>
              </a:rPr>
              <a:t>e) Make sure the constraints are mentioned to avoid criticism later. Obvious really!</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16</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lphaLcParenR"/>
            </a:pPr>
            <a:r>
              <a:rPr lang="en-US" sz="1200" dirty="0" smtClean="0"/>
              <a:t>Innovation and constant assessment/improvement challenges comfort zones: ‘we’ve done it for a long time, we know it works’. Evaluators can be a catalyst for this change, though maybe via direct challenges which are hard to hear</a:t>
            </a:r>
          </a:p>
          <a:p>
            <a:pPr marL="228600" indent="-228600">
              <a:buAutoNum type="alphaLcParenR"/>
            </a:pPr>
            <a:endParaRPr lang="en-US" sz="1200" dirty="0" smtClean="0"/>
          </a:p>
          <a:p>
            <a:pPr marL="228600" indent="-228600">
              <a:buAutoNum type="alphaLcParenR"/>
            </a:pPr>
            <a:r>
              <a:rPr lang="en-US" sz="1200" baseline="0" dirty="0" smtClean="0"/>
              <a:t>Important to talk with existing partners but also those who did not want to partner with main agency – what reasons, what experiences? </a:t>
            </a:r>
            <a:r>
              <a:rPr lang="en-US" sz="1200" baseline="0" dirty="0" err="1" smtClean="0"/>
              <a:t>Eg</a:t>
            </a:r>
            <a:r>
              <a:rPr lang="en-US" sz="1200" baseline="0" dirty="0" smtClean="0"/>
              <a:t>: does linking with a UN partner influence the perception of neutrality or impartiality?</a:t>
            </a:r>
          </a:p>
          <a:p>
            <a:pPr marL="228600" indent="-228600">
              <a:buAutoNum type="alphaLcParenR"/>
            </a:pPr>
            <a:endParaRPr lang="en-US" sz="1200" baseline="0"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sz="1200" dirty="0" smtClean="0"/>
              <a:t>Despite new approaches, a strong institutional loyalty (</a:t>
            </a:r>
            <a:r>
              <a:rPr lang="en-US" sz="1200" dirty="0" err="1" smtClean="0"/>
              <a:t>esp</a:t>
            </a:r>
            <a:r>
              <a:rPr lang="en-US" sz="1200" dirty="0" smtClean="0"/>
              <a:t> to outsiders/evaluators) so</a:t>
            </a:r>
            <a:r>
              <a:rPr lang="en-US" sz="1200" baseline="0" dirty="0" smtClean="0"/>
              <a:t> sometimes difficult to get the whole story. </a:t>
            </a:r>
            <a:r>
              <a:rPr lang="en-US" sz="1200" dirty="0" smtClean="0">
                <a:latin typeface="Helvetica"/>
                <a:ea typeface="Gill Sans"/>
                <a:cs typeface="Helvetica"/>
                <a:sym typeface="Gill Sans"/>
              </a:rPr>
              <a:t>ET has to ensure issues are not personalized: people feel vulnerable, unable to make a significant difference, bound by corporate rules.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Helvetica"/>
              <a:ea typeface="Gill Sans"/>
              <a:cs typeface="Helvetica"/>
              <a:sym typeface="Gill Sans"/>
            </a:endParaRPr>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r>
              <a:rPr lang="en-US" sz="1200" baseline="0" dirty="0" smtClean="0">
                <a:latin typeface="Helvetica"/>
                <a:ea typeface="Gill Sans"/>
                <a:cs typeface="Helvetica"/>
                <a:sym typeface="Gill Sans"/>
              </a:rPr>
              <a:t>Humanitarian assistance is emotive: everyone has different views and experiences, and the range of information must be checked and cross-checked wherever possible.</a:t>
            </a:r>
            <a:endParaRPr lang="en-US" dirty="0" smtClean="0"/>
          </a:p>
          <a:p>
            <a:pPr marL="228600" marR="0" lvl="0" indent="-228600" algn="l" defTabSz="457200" rtl="0" eaLnBrk="1" fontAlgn="auto" latinLnBrk="0" hangingPunct="1">
              <a:lnSpc>
                <a:spcPct val="100000"/>
              </a:lnSpc>
              <a:spcBef>
                <a:spcPts val="0"/>
              </a:spcBef>
              <a:spcAft>
                <a:spcPts val="0"/>
              </a:spcAft>
              <a:buClrTx/>
              <a:buSzTx/>
              <a:buFontTx/>
              <a:buAutoNum type="alphaLcParenR"/>
              <a:tabLst/>
              <a:defRPr/>
            </a:pPr>
            <a:endParaRPr lang="en-US" sz="1200" dirty="0" smtClean="0">
              <a:latin typeface="Helvetica"/>
              <a:ea typeface="Gill Sans"/>
              <a:cs typeface="Helvetica"/>
              <a:sym typeface="Gill Sans"/>
            </a:endParaRPr>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17</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aseline="0" dirty="0" smtClean="0"/>
              <a:t>There are numerous </a:t>
            </a:r>
            <a:r>
              <a:rPr lang="en-US" sz="1200" baseline="0" dirty="0" err="1" smtClean="0"/>
              <a:t>frameworksto</a:t>
            </a:r>
            <a:r>
              <a:rPr lang="en-US" sz="1200" baseline="0" dirty="0" smtClean="0"/>
              <a:t> be considered by evaluators for seeing how the programming fits within the context, and allowing space for the links between political, security and developmental objectives:</a:t>
            </a:r>
          </a:p>
          <a:p>
            <a:pPr marL="342900" indent="-342900">
              <a:buAutoNum type="alphaLcParenR"/>
            </a:pPr>
            <a:endParaRPr lang="en-US" sz="1200" baseline="0" dirty="0" smtClean="0"/>
          </a:p>
          <a:p>
            <a:pPr marL="342900" indent="-342900">
              <a:buAutoNum type="alphaLcParenR"/>
            </a:pPr>
            <a:r>
              <a:rPr lang="en-US" sz="1200" b="1" baseline="0" dirty="0" smtClean="0"/>
              <a:t>Do No Harm:  local capacities for peace: </a:t>
            </a:r>
            <a:r>
              <a:rPr lang="en-US" sz="1200" b="0" baseline="0" dirty="0" smtClean="0"/>
              <a:t>ensuring the programming is appropriate and not harmful  (</a:t>
            </a:r>
            <a:r>
              <a:rPr lang="en-US" sz="1200" b="0" baseline="0" dirty="0" err="1" smtClean="0"/>
              <a:t>eg</a:t>
            </a:r>
            <a:r>
              <a:rPr lang="en-US" sz="1200" b="0" baseline="0" dirty="0" smtClean="0"/>
              <a:t>: Darfur)</a:t>
            </a:r>
          </a:p>
          <a:p>
            <a:pPr marL="342900" indent="-342900">
              <a:buAutoNum type="alphaLcParenR"/>
            </a:pPr>
            <a:endParaRPr lang="en-US" sz="1200" b="1" baseline="0" dirty="0" smtClean="0"/>
          </a:p>
          <a:p>
            <a:pPr marL="342900" indent="-342900">
              <a:buAutoNum type="alphaLcParenR"/>
            </a:pPr>
            <a:r>
              <a:rPr lang="en-US" sz="1200" b="1" baseline="0" dirty="0" smtClean="0"/>
              <a:t>The OECD-DAC Principles </a:t>
            </a:r>
            <a:r>
              <a:rPr lang="en-US" sz="1200" baseline="0" dirty="0" smtClean="0"/>
              <a:t>aim to look beyond the programme activities themselves and address how they fit in the bigger picture / context, and focus on the longer term view of reducing the fragility of the country itself and how the agency inputs can assist in that transition. </a:t>
            </a:r>
            <a:endParaRPr lang="en-US" sz="1200" dirty="0" smtClean="0"/>
          </a:p>
          <a:p>
            <a:pPr marL="342900" indent="-342900">
              <a:buAutoNum type="alphaLcParenR"/>
            </a:pPr>
            <a:endParaRPr lang="en-US" sz="1200" baseline="0" dirty="0" smtClean="0"/>
          </a:p>
          <a:p>
            <a:pPr marL="342900" indent="-342900">
              <a:buAutoNum type="alphaLcParenR"/>
            </a:pPr>
            <a:r>
              <a:rPr lang="en-US" sz="1200" baseline="0" dirty="0" smtClean="0"/>
              <a:t>Examples from  Somalia and Sudan – WFP assisting with the formulation of national policies on nutrition, school feeding etc. </a:t>
            </a:r>
          </a:p>
          <a:p>
            <a:pPr marL="342900" indent="-342900">
              <a:buAutoNum type="alphaLcParenR"/>
            </a:pPr>
            <a:endParaRPr lang="en-US" sz="1200" baseline="0" dirty="0" smtClean="0"/>
          </a:p>
          <a:p>
            <a:pPr marL="342900" indent="-342900">
              <a:buAutoNum type="alphaLcParenR"/>
            </a:pPr>
            <a:r>
              <a:rPr lang="en-US" dirty="0" smtClean="0"/>
              <a:t>Assistance with rehabilitation of ports and roadways – clearly for the immediate benefit of WFP’s own access, but significant infrastructural support also to the country or authority for the longer term</a:t>
            </a:r>
          </a:p>
          <a:p>
            <a:pPr marL="342900" indent="-342900">
              <a:buAutoNum type="alphaLcParenR"/>
            </a:pPr>
            <a:endParaRPr lang="en-US" sz="1200" baseline="0" dirty="0"/>
          </a:p>
          <a:p>
            <a:pPr marL="342900" indent="-342900">
              <a:buAutoNum type="alphaLcParenR"/>
            </a:pPr>
            <a:r>
              <a:rPr lang="en-US" dirty="0" smtClean="0"/>
              <a:t>Working to strengthen local administrative systems at departmental level </a:t>
            </a:r>
          </a:p>
          <a:p>
            <a:pPr marL="342900" indent="-342900">
              <a:buAutoNum type="alphaLcParenR"/>
            </a:pPr>
            <a:endParaRPr lang="en-US" sz="1200" baseline="0" dirty="0" smtClean="0"/>
          </a:p>
          <a:p>
            <a:pPr marL="342900" indent="-342900">
              <a:buAutoNum type="alphaLcParenR"/>
            </a:pPr>
            <a:r>
              <a:rPr lang="en-US" sz="1200" baseline="0" dirty="0" smtClean="0"/>
              <a:t>Improved leadership and coordination</a:t>
            </a:r>
          </a:p>
          <a:p>
            <a:pPr marL="0" indent="0">
              <a:buNone/>
            </a:pPr>
            <a:endParaRPr lang="en-US" sz="1200" baseline="0" dirty="0" smtClean="0"/>
          </a:p>
        </p:txBody>
      </p:sp>
      <p:sp>
        <p:nvSpPr>
          <p:cNvPr id="4" name="Slide Number Placeholder 3"/>
          <p:cNvSpPr>
            <a:spLocks noGrp="1"/>
          </p:cNvSpPr>
          <p:nvPr>
            <p:ph type="sldNum" sz="quarter" idx="10"/>
          </p:nvPr>
        </p:nvSpPr>
        <p:spPr/>
        <p:txBody>
          <a:bodyPr/>
          <a:lstStyle/>
          <a:p>
            <a:fld id="{87BF3B12-129D-D845-AA35-81A9F1736731}" type="slidenum">
              <a:rPr lang="en-US" smtClean="0"/>
              <a:t>18</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close…   I mentioned earlier ‘getting out of the bunker’ … Sure – we got out of the bunker …</a:t>
            </a:r>
          </a:p>
          <a:p>
            <a:endParaRPr lang="en-US" dirty="0" smtClean="0"/>
          </a:p>
          <a:p>
            <a:endParaRPr lang="en-US" dirty="0" smtClean="0"/>
          </a:p>
          <a:p>
            <a:r>
              <a:rPr lang="en-US" dirty="0" smtClean="0"/>
              <a:t>One evaluation team and national NGO partners</a:t>
            </a:r>
          </a:p>
          <a:p>
            <a:r>
              <a:rPr lang="en-US" dirty="0" smtClean="0"/>
              <a:t>+</a:t>
            </a:r>
          </a:p>
          <a:p>
            <a:r>
              <a:rPr lang="en-US" dirty="0" smtClean="0"/>
              <a:t>One </a:t>
            </a:r>
            <a:r>
              <a:rPr lang="en-US" dirty="0" err="1" smtClean="0"/>
              <a:t>armoured</a:t>
            </a:r>
            <a:r>
              <a:rPr lang="en-US" dirty="0" smtClean="0"/>
              <a:t> car</a:t>
            </a:r>
          </a:p>
          <a:p>
            <a:r>
              <a:rPr lang="en-US" dirty="0" smtClean="0"/>
              <a:t>+</a:t>
            </a:r>
          </a:p>
          <a:p>
            <a:r>
              <a:rPr lang="en-US" dirty="0" smtClean="0"/>
              <a:t>Four pickups and about 30 heavily armed UN troops</a:t>
            </a:r>
          </a:p>
          <a:p>
            <a:endParaRPr lang="en-US" dirty="0" smtClean="0"/>
          </a:p>
          <a:p>
            <a:r>
              <a:rPr lang="en-US" dirty="0" smtClean="0"/>
              <a:t>… but it took several hours to actually get this convoy together, and we couldn’t go without it.  Good use </a:t>
            </a:r>
            <a:r>
              <a:rPr lang="en-US" smtClean="0"/>
              <a:t>of scarce time</a:t>
            </a:r>
            <a:r>
              <a:rPr lang="en-US" dirty="0" smtClean="0"/>
              <a:t>?  Value added?  Impartiality?  Reputation?</a:t>
            </a:r>
          </a:p>
          <a:p>
            <a:endParaRPr lang="en-US" dirty="0" smtClean="0"/>
          </a:p>
          <a:p>
            <a:endParaRPr lang="en-US" dirty="0" smtClean="0"/>
          </a:p>
          <a:p>
            <a:r>
              <a:rPr lang="en-US" dirty="0" smtClean="0"/>
              <a:t>El</a:t>
            </a:r>
            <a:r>
              <a:rPr lang="en-US" baseline="0" dirty="0" smtClean="0"/>
              <a:t> </a:t>
            </a:r>
            <a:r>
              <a:rPr lang="en-US" baseline="0" dirty="0" err="1" smtClean="0"/>
              <a:t>Fasher</a:t>
            </a:r>
            <a:r>
              <a:rPr lang="en-US" baseline="0" dirty="0" smtClean="0"/>
              <a:t>, Darfur, April 2013</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19</a:t>
            </a:fld>
            <a:endParaRPr lang="en-US"/>
          </a:p>
        </p:txBody>
      </p:sp>
    </p:spTree>
    <p:extLst>
      <p:ext uri="{BB962C8B-B14F-4D97-AF65-F5344CB8AC3E}">
        <p14:creationId xmlns:p14="http://schemas.microsoft.com/office/powerpoint/2010/main" val="345165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overall theme of this Panel is whether the evaluation of humanitarian </a:t>
            </a:r>
            <a:r>
              <a:rPr lang="en-US" dirty="0" err="1" smtClean="0"/>
              <a:t>programmes</a:t>
            </a:r>
            <a:r>
              <a:rPr lang="en-US" dirty="0" smtClean="0"/>
              <a:t> is</a:t>
            </a:r>
            <a:r>
              <a:rPr lang="en-US" baseline="0" dirty="0" smtClean="0"/>
              <a:t> adapting and appropriate in increasingly difficult contexts, </a:t>
            </a:r>
            <a:r>
              <a:rPr lang="en-US" dirty="0" smtClean="0"/>
              <a:t>this brief presentation will</a:t>
            </a:r>
            <a:r>
              <a:rPr lang="en-US" baseline="0" dirty="0" smtClean="0"/>
              <a:t> offer some specific examples of the issues and challenges faced by the field teams in several recent evaluations in difficult environments – Haiti post-earthquake with the violence and scale, especially in the slum areas; Sudan and Somalia with WFP,  in both cases multi-programme, multi-year reviews of a wide range of the activities in often very difficult environments.  </a:t>
            </a:r>
          </a:p>
          <a:p>
            <a:endParaRPr lang="en-US" baseline="0" dirty="0" smtClean="0"/>
          </a:p>
          <a:p>
            <a:r>
              <a:rPr lang="en-US" baseline="0" dirty="0" smtClean="0"/>
              <a:t>The focus is on the practicalities of doing the evaluation and not the programming itself, and presents a series of questions that need to be considered when this work is being planned and undertaken.</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2</a:t>
            </a:fld>
            <a:endParaRPr lang="en-US"/>
          </a:p>
        </p:txBody>
      </p:sp>
    </p:spTree>
    <p:extLst>
      <p:ext uri="{BB962C8B-B14F-4D97-AF65-F5344CB8AC3E}">
        <p14:creationId xmlns:p14="http://schemas.microsoft.com/office/powerpoint/2010/main" val="40171015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20</a:t>
            </a:fld>
            <a:endParaRPr lang="en-US"/>
          </a:p>
        </p:txBody>
      </p:sp>
    </p:spTree>
    <p:extLst>
      <p:ext uri="{BB962C8B-B14F-4D97-AF65-F5344CB8AC3E}">
        <p14:creationId xmlns:p14="http://schemas.microsoft.com/office/powerpoint/2010/main" val="3451650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close…   I mentioned earlier ‘getting out of the bunker’ … Sure – we got out of the bunker …</a:t>
            </a:r>
          </a:p>
          <a:p>
            <a:endParaRPr lang="en-US" dirty="0" smtClean="0"/>
          </a:p>
          <a:p>
            <a:endParaRPr lang="en-US" dirty="0" smtClean="0"/>
          </a:p>
          <a:p>
            <a:r>
              <a:rPr lang="en-US" dirty="0" smtClean="0"/>
              <a:t>One evaluation team and national NGO partners</a:t>
            </a:r>
          </a:p>
          <a:p>
            <a:r>
              <a:rPr lang="en-US" dirty="0" smtClean="0"/>
              <a:t>+</a:t>
            </a:r>
          </a:p>
          <a:p>
            <a:r>
              <a:rPr lang="en-US" dirty="0" smtClean="0"/>
              <a:t>One </a:t>
            </a:r>
            <a:r>
              <a:rPr lang="en-US" dirty="0" err="1" smtClean="0"/>
              <a:t>armoured</a:t>
            </a:r>
            <a:r>
              <a:rPr lang="en-US" dirty="0" smtClean="0"/>
              <a:t> car</a:t>
            </a:r>
          </a:p>
          <a:p>
            <a:r>
              <a:rPr lang="en-US" dirty="0" smtClean="0"/>
              <a:t>+</a:t>
            </a:r>
          </a:p>
          <a:p>
            <a:r>
              <a:rPr lang="en-US" dirty="0" smtClean="0"/>
              <a:t>Four pickups and about 30 heavily armed UN troops</a:t>
            </a:r>
          </a:p>
          <a:p>
            <a:endParaRPr lang="en-US" dirty="0" smtClean="0"/>
          </a:p>
          <a:p>
            <a:r>
              <a:rPr lang="en-US" dirty="0" smtClean="0"/>
              <a:t>… but it took several hours to actually get this convoy together, and we couldn’t go without it.  Good use of scarce time?  Value added?  Impartiality?  Reputation?</a:t>
            </a:r>
          </a:p>
          <a:p>
            <a:endParaRPr lang="en-US" dirty="0" smtClean="0"/>
          </a:p>
          <a:p>
            <a:endParaRPr lang="en-US" dirty="0" smtClean="0"/>
          </a:p>
          <a:p>
            <a:r>
              <a:rPr lang="en-US" dirty="0" smtClean="0"/>
              <a:t>El</a:t>
            </a:r>
            <a:r>
              <a:rPr lang="en-US" baseline="0" dirty="0" smtClean="0"/>
              <a:t> </a:t>
            </a:r>
            <a:r>
              <a:rPr lang="en-US" baseline="0" dirty="0" err="1" smtClean="0"/>
              <a:t>Fasher</a:t>
            </a:r>
            <a:r>
              <a:rPr lang="en-US" baseline="0" dirty="0" smtClean="0"/>
              <a:t>, Darfur, April 2013</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21</a:t>
            </a:fld>
            <a:endParaRPr lang="en-US"/>
          </a:p>
        </p:txBody>
      </p:sp>
    </p:spTree>
    <p:extLst>
      <p:ext uri="{BB962C8B-B14F-4D97-AF65-F5344CB8AC3E}">
        <p14:creationId xmlns:p14="http://schemas.microsoft.com/office/powerpoint/2010/main" val="345165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22</a:t>
            </a:fld>
            <a:endParaRPr lang="en-US"/>
          </a:p>
        </p:txBody>
      </p:sp>
    </p:spTree>
    <p:extLst>
      <p:ext uri="{BB962C8B-B14F-4D97-AF65-F5344CB8AC3E}">
        <p14:creationId xmlns:p14="http://schemas.microsoft.com/office/powerpoint/2010/main" val="3451650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23</a:t>
            </a:fld>
            <a:endParaRPr lang="en-US"/>
          </a:p>
        </p:txBody>
      </p:sp>
    </p:spTree>
    <p:extLst>
      <p:ext uri="{BB962C8B-B14F-4D97-AF65-F5344CB8AC3E}">
        <p14:creationId xmlns:p14="http://schemas.microsoft.com/office/powerpoint/2010/main" val="345165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3</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Humanitarian </a:t>
            </a:r>
            <a:r>
              <a:rPr lang="en-US" dirty="0" smtClean="0"/>
              <a:t>interventions are only required in countries which are not able to </a:t>
            </a:r>
            <a:r>
              <a:rPr lang="en-US" dirty="0" err="1" smtClean="0"/>
              <a:t>fulfil</a:t>
            </a:r>
            <a:r>
              <a:rPr lang="en-US" baseline="0" dirty="0" smtClean="0"/>
              <a:t> their own official obligations towards their own people; or those which may choose not to do so for one reason or another. </a:t>
            </a:r>
          </a:p>
          <a:p>
            <a:endParaRPr lang="en-US" baseline="0" dirty="0" smtClean="0"/>
          </a:p>
          <a:p>
            <a:r>
              <a:rPr lang="en-US" baseline="0" dirty="0" smtClean="0"/>
              <a:t>a) Putting </a:t>
            </a:r>
            <a:r>
              <a:rPr lang="en-US" baseline="0" dirty="0" smtClean="0"/>
              <a:t>humanitarian actors into such contexts inevitably changes the status quo; issues such as national pride; neo-</a:t>
            </a:r>
            <a:r>
              <a:rPr lang="en-US" baseline="0" dirty="0" err="1" smtClean="0"/>
              <a:t>colonialisation</a:t>
            </a:r>
            <a:r>
              <a:rPr lang="en-US" baseline="0" dirty="0" smtClean="0"/>
              <a:t>; agency staff often seen as ‘spies’ or ‘informers’, particularly in areas of tension/conflict (</a:t>
            </a:r>
            <a:r>
              <a:rPr lang="en-US" baseline="0" dirty="0" err="1" smtClean="0"/>
              <a:t>eg</a:t>
            </a:r>
            <a:r>
              <a:rPr lang="en-US" baseline="0" dirty="0" smtClean="0"/>
              <a:t>: Sudan)</a:t>
            </a:r>
            <a:endParaRPr lang="en-US" dirty="0" smtClean="0"/>
          </a:p>
          <a:p>
            <a:endParaRPr lang="en-US" dirty="0" smtClean="0"/>
          </a:p>
          <a:p>
            <a:pPr marL="0" indent="0">
              <a:buNone/>
            </a:pPr>
            <a:r>
              <a:rPr lang="en-US" baseline="0" dirty="0" smtClean="0"/>
              <a:t>b) Many </a:t>
            </a:r>
            <a:r>
              <a:rPr lang="en-US" baseline="0" dirty="0" smtClean="0"/>
              <a:t>countries, because of or as a result of, its recent past, have weak or inadequate structures and systems and access to official data. </a:t>
            </a:r>
            <a:r>
              <a:rPr lang="en-US" dirty="0" smtClean="0"/>
              <a:t>Some official structures, </a:t>
            </a:r>
            <a:r>
              <a:rPr lang="en-US" dirty="0" err="1" smtClean="0"/>
              <a:t>esp</a:t>
            </a:r>
            <a:r>
              <a:rPr lang="en-US" dirty="0" smtClean="0"/>
              <a:t> in </a:t>
            </a:r>
            <a:r>
              <a:rPr lang="en-US" dirty="0" err="1" smtClean="0"/>
              <a:t>Puntland</a:t>
            </a:r>
            <a:r>
              <a:rPr lang="en-US" dirty="0" smtClean="0"/>
              <a:t>/Darfur, slowly being built up with UN assistance. WFP (and others) had been very supportive in development of ‘national’ policies and other assistance.</a:t>
            </a:r>
          </a:p>
          <a:p>
            <a:pPr marL="0" indent="0">
              <a:buNone/>
            </a:pPr>
            <a:endParaRPr lang="en-US" dirty="0" smtClean="0"/>
          </a:p>
          <a:p>
            <a:pPr marL="0" indent="0">
              <a:buNone/>
            </a:pPr>
            <a:r>
              <a:rPr lang="en-US" dirty="0" smtClean="0"/>
              <a:t>c) However </a:t>
            </a:r>
            <a:r>
              <a:rPr lang="en-US" dirty="0" smtClean="0"/>
              <a:t>this also means there is often limited institutional memory within the authorities and they are challenged with issues like staff capacity, resources, transport </a:t>
            </a:r>
            <a:r>
              <a:rPr lang="en-US" dirty="0" err="1" smtClean="0"/>
              <a:t>etc</a:t>
            </a:r>
            <a:endParaRPr lang="en-US"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4</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not only guns</a:t>
            </a:r>
            <a:r>
              <a:rPr lang="en-US" baseline="0" dirty="0" smtClean="0"/>
              <a:t> … </a:t>
            </a:r>
            <a:r>
              <a:rPr lang="en-US" dirty="0" smtClean="0"/>
              <a:t>The balance of power between and within groups and factions is well known to the people but has to be learnt by the agencies, and these things change all the time.</a:t>
            </a:r>
          </a:p>
          <a:p>
            <a:endParaRPr lang="en-US" dirty="0" smtClean="0"/>
          </a:p>
          <a:p>
            <a:r>
              <a:rPr lang="en-US" dirty="0" smtClean="0"/>
              <a:t>Even within</a:t>
            </a:r>
            <a:r>
              <a:rPr lang="en-US" baseline="0" dirty="0" smtClean="0"/>
              <a:t> communities, cultural issues may prevent the free flow of information … for example, do [male] leaders convey the needs of the women and girls;  do the leaders have other political connections / interests / sources of income which impacts impartiality?;   do they allow free discussion with all parts of their community (</a:t>
            </a:r>
            <a:r>
              <a:rPr lang="en-US" baseline="0" dirty="0" err="1" smtClean="0"/>
              <a:t>eg</a:t>
            </a:r>
            <a:r>
              <a:rPr lang="en-US" baseline="0" dirty="0" smtClean="0"/>
              <a:t>: Darfur example of sheiks at gate)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Leaders (as main interlocutors) to agencies: “we tell you what we think you want to hear”; we don’t want to jeopardize what we have now … we have a duty to look after our people = we have a position of power to maintain.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Beneficiaries (to evaluators) will often suggest other priorities or issues not mentioned by their leaders. </a:t>
            </a:r>
            <a:r>
              <a:rPr lang="en-US" baseline="0" dirty="0" err="1" smtClean="0"/>
              <a:t>Eg</a:t>
            </a:r>
            <a:r>
              <a:rPr lang="en-US" baseline="0" dirty="0" smtClean="0"/>
              <a:t>:  vulnerable group assistance, el </a:t>
            </a:r>
            <a:r>
              <a:rPr lang="en-US" baseline="0" dirty="0" err="1" smtClean="0"/>
              <a:t>geneina</a:t>
            </a:r>
            <a:endParaRPr lang="en-US" sz="1200" baseline="0" dirty="0" smtClean="0">
              <a:latin typeface="Helvetica"/>
              <a:ea typeface="Gill Sans"/>
              <a:cs typeface="Helvetica"/>
              <a:sym typeface="Gill San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some contexts the UN works with armed escorts (duty of care).  But might this actually compromise the activities (both </a:t>
            </a:r>
            <a:r>
              <a:rPr lang="en-US" baseline="0" dirty="0" err="1" smtClean="0"/>
              <a:t>programmes</a:t>
            </a:r>
            <a:r>
              <a:rPr lang="en-US" baseline="0" dirty="0" smtClean="0"/>
              <a:t> and evaluations)?  Do we know exactly who these escorts are or who they represent or report to?.  </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5</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such countries guns are everywhere, displayed and hidden. </a:t>
            </a:r>
          </a:p>
          <a:p>
            <a:endParaRPr lang="en-US" dirty="0" smtClean="0"/>
          </a:p>
          <a:p>
            <a:r>
              <a:rPr lang="en-US" dirty="0" smtClean="0"/>
              <a:t>Evaluation “at gunpoint”?</a:t>
            </a:r>
          </a:p>
          <a:p>
            <a:r>
              <a:rPr lang="en-US" dirty="0" smtClean="0"/>
              <a:t>Do we even notice them? </a:t>
            </a:r>
          </a:p>
          <a:p>
            <a:r>
              <a:rPr lang="en-US" dirty="0" smtClean="0"/>
              <a:t>Do they affect what we ask or hear or discuss?</a:t>
            </a:r>
          </a:p>
          <a:p>
            <a:r>
              <a:rPr lang="en-US" dirty="0" smtClean="0"/>
              <a:t>How can we mitigate this effect?</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6</a:t>
            </a:fld>
            <a:endParaRPr lang="en-US"/>
          </a:p>
        </p:txBody>
      </p:sp>
    </p:spTree>
    <p:extLst>
      <p:ext uri="{BB962C8B-B14F-4D97-AF65-F5344CB8AC3E}">
        <p14:creationId xmlns:p14="http://schemas.microsoft.com/office/powerpoint/2010/main" val="3839567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Security is a major consideration and limiting factor, in Somalia for example in South/Central and Mogadishu. UN or other agency rules for staff welfare often restrict their movement (a later slide gives an idea of how this was handled in Somalia).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latin typeface="Helvetica"/>
              <a:ea typeface="Gill Sans"/>
              <a:cs typeface="Helvetica"/>
              <a:sym typeface="Gill Sans"/>
            </a:endParaRPr>
          </a:p>
          <a:p>
            <a:r>
              <a:rPr lang="en-US" sz="1200" baseline="0" dirty="0" smtClean="0">
                <a:latin typeface="Helvetica"/>
                <a:ea typeface="Gill Sans"/>
                <a:cs typeface="Helvetica"/>
                <a:sym typeface="Gill Sans"/>
              </a:rPr>
              <a:t>Mark Duffield (</a:t>
            </a:r>
            <a:r>
              <a:rPr lang="en-US" sz="1200" baseline="0" dirty="0" err="1" smtClean="0">
                <a:latin typeface="Helvetica"/>
                <a:ea typeface="Gill Sans"/>
                <a:cs typeface="Helvetica"/>
                <a:sym typeface="Gill Sans"/>
              </a:rPr>
              <a:t>Uni</a:t>
            </a:r>
            <a:r>
              <a:rPr lang="en-US" sz="1200" baseline="0" dirty="0" smtClean="0">
                <a:latin typeface="Helvetica"/>
                <a:ea typeface="Gill Sans"/>
                <a:cs typeface="Helvetica"/>
                <a:sym typeface="Gill Sans"/>
              </a:rPr>
              <a:t> of Bristol) writes how aid managers, addressing their perceived risks, are increasingly developing ways of remote programme management and “withdrawing to secure-gated complexes” which inevitably creates barriers of understanding and support with the aid recipients. This leads to a lack of understanding of the coping strategies and resilience the communities themselves exhibit. This creates a balance of need between appropriate programming for the context set against questions of longer-term dependency and sustainability</a:t>
            </a:r>
            <a:endParaRPr lang="en-US" baseline="0" dirty="0" smtClean="0"/>
          </a:p>
          <a:p>
            <a:endParaRPr lang="en-US" baseline="0" dirty="0" smtClean="0"/>
          </a:p>
          <a:p>
            <a:r>
              <a:rPr lang="en-US" baseline="0" dirty="0" smtClean="0"/>
              <a:t>Thus staff / evaluators often fly in / fly out for short visits or arrive in fleets of white Land Cruisers </a:t>
            </a:r>
            <a:r>
              <a:rPr lang="en-US" baseline="0" dirty="0" err="1" smtClean="0"/>
              <a:t>etc</a:t>
            </a:r>
            <a:r>
              <a:rPr lang="en-US" baseline="0" dirty="0" smtClean="0"/>
              <a:t> etc..  </a:t>
            </a:r>
            <a:r>
              <a:rPr lang="en-US" baseline="0" dirty="0" err="1" smtClean="0"/>
              <a:t>Eg</a:t>
            </a:r>
            <a:r>
              <a:rPr lang="en-US" baseline="0" dirty="0" smtClean="0"/>
              <a:t>: warehouse visit in Somalia</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7</a:t>
            </a:fld>
            <a:endParaRPr lang="en-US"/>
          </a:p>
        </p:txBody>
      </p:sp>
    </p:spTree>
    <p:extLst>
      <p:ext uri="{BB962C8B-B14F-4D97-AF65-F5344CB8AC3E}">
        <p14:creationId xmlns:p14="http://schemas.microsoft.com/office/powerpoint/2010/main" val="1339396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an example, here is a picture from an evaluation</a:t>
            </a:r>
            <a:r>
              <a:rPr lang="en-US" baseline="0" dirty="0" smtClean="0"/>
              <a:t> in central Somalia -</a:t>
            </a:r>
            <a:r>
              <a:rPr lang="en-US" dirty="0" smtClean="0"/>
              <a:t> taken</a:t>
            </a:r>
            <a:r>
              <a:rPr lang="en-US" baseline="0" dirty="0" smtClean="0"/>
              <a:t> in a temporary IDP settlement near </a:t>
            </a:r>
            <a:r>
              <a:rPr lang="en-US" baseline="0" dirty="0" err="1" smtClean="0"/>
              <a:t>Galkayo</a:t>
            </a:r>
            <a:r>
              <a:rPr lang="en-US" baseline="0" dirty="0" smtClean="0"/>
              <a:t> during a previous mission. </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8</a:t>
            </a:fld>
            <a:endParaRPr lang="en-US"/>
          </a:p>
        </p:txBody>
      </p:sp>
    </p:spTree>
    <p:extLst>
      <p:ext uri="{BB962C8B-B14F-4D97-AF65-F5344CB8AC3E}">
        <p14:creationId xmlns:p14="http://schemas.microsoft.com/office/powerpoint/2010/main" val="858749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whole picture:</a:t>
            </a:r>
            <a:r>
              <a:rPr lang="en-US" baseline="0" dirty="0" smtClean="0"/>
              <a:t> I could not find a single photo from that trip without a gun or a guard in evidence and the four armed guards stuck closely to the evaluation team. Although these guards were there to protect us, could they have been reporting back to one warlord or another (or none) [they were ‘official’ policemen]. </a:t>
            </a:r>
          </a:p>
          <a:p>
            <a:endParaRPr lang="en-US" baseline="0" dirty="0" smtClean="0"/>
          </a:p>
          <a:p>
            <a:r>
              <a:rPr lang="en-US" baseline="0" dirty="0" smtClean="0"/>
              <a:t>Would there have been any repercussions on the people for telling us something ‘negative’, or indeed would the people have told us with the guard present? We had to find ways to get away and interview people without them being there. </a:t>
            </a:r>
            <a:endParaRPr lang="en-US" dirty="0"/>
          </a:p>
        </p:txBody>
      </p:sp>
      <p:sp>
        <p:nvSpPr>
          <p:cNvPr id="4" name="Slide Number Placeholder 3"/>
          <p:cNvSpPr>
            <a:spLocks noGrp="1"/>
          </p:cNvSpPr>
          <p:nvPr>
            <p:ph type="sldNum" sz="quarter" idx="10"/>
          </p:nvPr>
        </p:nvSpPr>
        <p:spPr/>
        <p:txBody>
          <a:bodyPr/>
          <a:lstStyle/>
          <a:p>
            <a:fld id="{87BF3B12-129D-D845-AA35-81A9F1736731}" type="slidenum">
              <a:rPr lang="en-US" smtClean="0"/>
              <a:t>9</a:t>
            </a:fld>
            <a:endParaRPr lang="en-US"/>
          </a:p>
        </p:txBody>
      </p:sp>
    </p:spTree>
    <p:extLst>
      <p:ext uri="{BB962C8B-B14F-4D97-AF65-F5344CB8AC3E}">
        <p14:creationId xmlns:p14="http://schemas.microsoft.com/office/powerpoint/2010/main" val="858749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t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8F0FBC3-452D-AA43-B852-61F72BD3193D}" type="datetimeFigureOut">
              <a:rPr lang="en-US" smtClean="0"/>
              <a:t>01/03/15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936501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F0FBC3-452D-AA43-B852-61F72BD3193D}" type="datetimeFigureOut">
              <a:rPr lang="en-US" smtClean="0"/>
              <a:t>01/03/15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425450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F0FBC3-452D-AA43-B852-61F72BD3193D}" type="datetimeFigureOut">
              <a:rPr lang="en-US" smtClean="0"/>
              <a:t>01/03/15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17879721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b="0">
                <a:solidFill>
                  <a:srgbClr val="000000"/>
                </a:solidFill>
              </a:defRPr>
            </a:pPr>
            <a:r>
              <a:rPr sz="4500" b="1">
                <a:solidFill>
                  <a:srgbClr val="4C4C4F"/>
                </a:solidFill>
              </a:rPr>
              <a:t>Title Text</a:t>
            </a:r>
          </a:p>
        </p:txBody>
      </p:sp>
      <p:sp>
        <p:nvSpPr>
          <p:cNvPr id="9" name="Shape 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pPr>
            <a:r>
              <a:rPr sz="3000"/>
              <a:t>Body Level One</a:t>
            </a:r>
          </a:p>
          <a:p>
            <a:pPr lvl="1">
              <a:defRPr sz="1800"/>
            </a:pPr>
            <a:r>
              <a:rPr sz="3000"/>
              <a:t>Body Level Two</a:t>
            </a:r>
          </a:p>
          <a:p>
            <a:pPr lvl="2">
              <a:defRPr sz="1800"/>
            </a:pPr>
            <a:r>
              <a:rPr sz="3000"/>
              <a:t>Body Level Three</a:t>
            </a:r>
          </a:p>
          <a:p>
            <a:pPr lvl="3">
              <a:defRPr sz="1800"/>
            </a:pPr>
            <a:r>
              <a:rPr sz="3000"/>
              <a:t>Body Level Four</a:t>
            </a:r>
          </a:p>
          <a:p>
            <a:pPr lvl="4">
              <a:defRPr sz="1800"/>
            </a:pPr>
            <a:r>
              <a:rPr sz="3000"/>
              <a:t>Body Level Five</a:t>
            </a:r>
          </a:p>
        </p:txBody>
      </p:sp>
    </p:spTree>
    <p:extLst>
      <p:ext uri="{BB962C8B-B14F-4D97-AF65-F5344CB8AC3E}">
        <p14:creationId xmlns:p14="http://schemas.microsoft.com/office/powerpoint/2010/main" val="2794899272"/>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F0FBC3-452D-AA43-B852-61F72BD3193D}" type="datetimeFigureOut">
              <a:rPr lang="en-US" smtClean="0"/>
              <a:t>01/03/15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1808673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8F0FBC3-452D-AA43-B852-61F72BD3193D}" type="datetimeFigureOut">
              <a:rPr lang="en-US" smtClean="0"/>
              <a:t>01/03/15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731027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8F0FBC3-452D-AA43-B852-61F72BD3193D}" type="datetimeFigureOut">
              <a:rPr lang="en-US" smtClean="0"/>
              <a:t>01/03/15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4029757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8F0FBC3-452D-AA43-B852-61F72BD3193D}" type="datetimeFigureOut">
              <a:rPr lang="en-US" smtClean="0"/>
              <a:t>01/03/15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2998279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8F0FBC3-452D-AA43-B852-61F72BD3193D}" type="datetimeFigureOut">
              <a:rPr lang="en-US" smtClean="0"/>
              <a:t>01/03/15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1836992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F0FBC3-452D-AA43-B852-61F72BD3193D}" type="datetimeFigureOut">
              <a:rPr lang="en-US" smtClean="0"/>
              <a:t>01/03/15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2060858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8F0FBC3-452D-AA43-B852-61F72BD3193D}" type="datetimeFigureOut">
              <a:rPr lang="en-US" smtClean="0"/>
              <a:t>01/03/15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2930407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8F0FBC3-452D-AA43-B852-61F72BD3193D}" type="datetimeFigureOut">
              <a:rPr lang="en-US" smtClean="0"/>
              <a:t>01/03/15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275854-3B54-F94F-B0C8-DAE7F8ACC4B0}" type="slidenum">
              <a:rPr lang="en-US" smtClean="0"/>
              <a:t>‹#›</a:t>
            </a:fld>
            <a:endParaRPr lang="en-US"/>
          </a:p>
        </p:txBody>
      </p:sp>
    </p:spTree>
    <p:extLst>
      <p:ext uri="{BB962C8B-B14F-4D97-AF65-F5344CB8AC3E}">
        <p14:creationId xmlns:p14="http://schemas.microsoft.com/office/powerpoint/2010/main" val="24960244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F0FBC3-452D-AA43-B852-61F72BD3193D}" type="datetimeFigureOut">
              <a:rPr lang="en-US" smtClean="0"/>
              <a:t>01/03/15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275854-3B54-F94F-B0C8-DAE7F8ACC4B0}" type="slidenum">
              <a:rPr lang="en-US" smtClean="0"/>
              <a:t>‹#›</a:t>
            </a:fld>
            <a:endParaRPr lang="en-US"/>
          </a:p>
        </p:txBody>
      </p:sp>
    </p:spTree>
    <p:extLst>
      <p:ext uri="{BB962C8B-B14F-4D97-AF65-F5344CB8AC3E}">
        <p14:creationId xmlns:p14="http://schemas.microsoft.com/office/powerpoint/2010/main" val="3072557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32793"/>
            <a:ext cx="7772400" cy="3824948"/>
          </a:xfrm>
        </p:spPr>
        <p:txBody>
          <a:bodyPr>
            <a:normAutofit/>
          </a:bodyPr>
          <a:lstStyle/>
          <a:p>
            <a:r>
              <a:rPr lang="en-US" b="1" dirty="0" smtClean="0">
                <a:solidFill>
                  <a:srgbClr val="0000FF"/>
                </a:solidFill>
                <a:latin typeface="Georgia"/>
                <a:cs typeface="Georgia"/>
              </a:rPr>
              <a:t>Humanitarian Evaluation:</a:t>
            </a:r>
            <a:br>
              <a:rPr lang="en-US" b="1" dirty="0" smtClean="0">
                <a:solidFill>
                  <a:srgbClr val="0000FF"/>
                </a:solidFill>
                <a:latin typeface="Georgia"/>
                <a:cs typeface="Georgia"/>
              </a:rPr>
            </a:br>
            <a:r>
              <a:rPr lang="en-US" b="1" dirty="0">
                <a:solidFill>
                  <a:srgbClr val="0000FF"/>
                </a:solidFill>
                <a:latin typeface="Georgia"/>
                <a:cs typeface="Georgia"/>
              </a:rPr>
              <a:t/>
            </a:r>
            <a:br>
              <a:rPr lang="en-US" b="1" dirty="0">
                <a:solidFill>
                  <a:srgbClr val="0000FF"/>
                </a:solidFill>
                <a:latin typeface="Georgia"/>
                <a:cs typeface="Georgia"/>
              </a:rPr>
            </a:br>
            <a:r>
              <a:rPr lang="en-US" b="1" i="1" dirty="0" smtClean="0">
                <a:solidFill>
                  <a:srgbClr val="0000FF"/>
                </a:solidFill>
                <a:latin typeface="Georgia"/>
                <a:cs typeface="Georgia"/>
              </a:rPr>
              <a:t>Practical challenges</a:t>
            </a:r>
            <a:endParaRPr lang="en-US" b="1" i="1" dirty="0">
              <a:solidFill>
                <a:srgbClr val="0000FF"/>
              </a:solidFill>
              <a:latin typeface="Georgia"/>
              <a:cs typeface="Georgia"/>
            </a:endParaRPr>
          </a:p>
        </p:txBody>
      </p:sp>
      <p:sp>
        <p:nvSpPr>
          <p:cNvPr id="4" name="TextBox 3"/>
          <p:cNvSpPr txBox="1"/>
          <p:nvPr/>
        </p:nvSpPr>
        <p:spPr>
          <a:xfrm>
            <a:off x="3010114" y="5503648"/>
            <a:ext cx="3672287" cy="646331"/>
          </a:xfrm>
          <a:prstGeom prst="rect">
            <a:avLst/>
          </a:prstGeom>
          <a:noFill/>
        </p:spPr>
        <p:txBody>
          <a:bodyPr wrap="none" rtlCol="0">
            <a:spAutoFit/>
          </a:bodyPr>
          <a:lstStyle/>
          <a:p>
            <a:r>
              <a:rPr lang="en-US" i="1" dirty="0" smtClean="0">
                <a:latin typeface="Helvetica"/>
                <a:cs typeface="Helvetica"/>
              </a:rPr>
              <a:t>UNEG: New York, 13 March 2015</a:t>
            </a:r>
          </a:p>
          <a:p>
            <a:endParaRPr lang="en-US" dirty="0"/>
          </a:p>
        </p:txBody>
      </p:sp>
    </p:spTree>
    <p:extLst>
      <p:ext uri="{BB962C8B-B14F-4D97-AF65-F5344CB8AC3E}">
        <p14:creationId xmlns:p14="http://schemas.microsoft.com/office/powerpoint/2010/main" val="5072068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The </a:t>
            </a:r>
            <a:r>
              <a:rPr lang="en-US" sz="4200" b="1" u="sng" dirty="0" smtClean="0">
                <a:solidFill>
                  <a:srgbClr val="0000FF"/>
                </a:solidFill>
                <a:latin typeface="Georgia"/>
                <a:cs typeface="Georgia"/>
              </a:rPr>
              <a:t>ex</a:t>
            </a:r>
            <a:r>
              <a:rPr lang="en-US" sz="4200" b="1" dirty="0" smtClean="0">
                <a:solidFill>
                  <a:srgbClr val="0000FF"/>
                </a:solidFill>
                <a:latin typeface="Georgia"/>
                <a:cs typeface="Georgia"/>
              </a:rPr>
              <a:t>p</a:t>
            </a:r>
            <a:r>
              <a:rPr lang="en-US" sz="4200" b="1" u="sng" dirty="0" smtClean="0">
                <a:solidFill>
                  <a:srgbClr val="0000FF"/>
                </a:solidFill>
                <a:latin typeface="Georgia"/>
                <a:cs typeface="Georgia"/>
              </a:rPr>
              <a:t>ected</a:t>
            </a:r>
            <a:r>
              <a:rPr lang="en-US" sz="4200" b="1" dirty="0" smtClean="0">
                <a:solidFill>
                  <a:srgbClr val="0000FF"/>
                </a:solidFill>
                <a:latin typeface="Georgia"/>
                <a:cs typeface="Georgia"/>
              </a:rPr>
              <a:t> constraints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226546"/>
            <a:ext cx="8229600" cy="4264936"/>
          </a:xfrm>
        </p:spPr>
        <p:txBody>
          <a:bodyPr>
            <a:normAutofit fontScale="92500" lnSpcReduction="10000"/>
          </a:bodyPr>
          <a:lstStyle/>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Access limitations</a:t>
            </a:r>
            <a:r>
              <a:rPr lang="en-US" sz="3300" dirty="0" smtClean="0">
                <a:latin typeface="Helvetica"/>
                <a:ea typeface="Gill Sans"/>
                <a:cs typeface="Helvetica"/>
                <a:sym typeface="Gill Sans"/>
              </a:rPr>
              <a:t>, especially away from main routes</a:t>
            </a:r>
          </a:p>
          <a:p>
            <a:pPr marL="811786"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Insufficient</a:t>
            </a:r>
            <a:r>
              <a:rPr lang="en-US" sz="3300" dirty="0" smtClean="0">
                <a:latin typeface="Helvetica"/>
                <a:ea typeface="Gill Sans"/>
                <a:cs typeface="Helvetica"/>
                <a:sym typeface="Gill Sans"/>
              </a:rPr>
              <a:t> </a:t>
            </a:r>
            <a:r>
              <a:rPr lang="en-US" sz="3300" b="1" dirty="0">
                <a:latin typeface="Helvetica"/>
                <a:ea typeface="Gill Sans"/>
                <a:cs typeface="Helvetica"/>
                <a:sym typeface="Gill Sans"/>
              </a:rPr>
              <a:t>time</a:t>
            </a:r>
            <a:r>
              <a:rPr lang="en-US" sz="3300" dirty="0">
                <a:latin typeface="Helvetica"/>
                <a:ea typeface="Gill Sans"/>
                <a:cs typeface="Helvetica"/>
                <a:sym typeface="Gill Sans"/>
              </a:rPr>
              <a:t> </a:t>
            </a:r>
            <a:r>
              <a:rPr lang="en-US" sz="3300" dirty="0" smtClean="0">
                <a:latin typeface="Helvetica"/>
                <a:ea typeface="Gill Sans"/>
                <a:cs typeface="Helvetica"/>
                <a:sym typeface="Gill Sans"/>
              </a:rPr>
              <a:t>requires good </a:t>
            </a:r>
            <a:r>
              <a:rPr lang="en-US" sz="3300" dirty="0" smtClean="0">
                <a:latin typeface="Helvetica"/>
                <a:ea typeface="Gill Sans"/>
                <a:cs typeface="Helvetica"/>
                <a:sym typeface="Gill Sans"/>
              </a:rPr>
              <a:t>project selection in advance (for planning purposes &amp; clearances)</a:t>
            </a: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‘Controlled’ </a:t>
            </a:r>
            <a:r>
              <a:rPr lang="en-US" sz="3300" dirty="0" smtClean="0">
                <a:latin typeface="Helvetica"/>
                <a:ea typeface="Gill Sans"/>
                <a:cs typeface="Helvetica"/>
                <a:sym typeface="Gill Sans"/>
              </a:rPr>
              <a:t>access to </a:t>
            </a:r>
            <a:r>
              <a:rPr lang="en-US" sz="3300" b="1" dirty="0" smtClean="0">
                <a:latin typeface="Helvetica"/>
                <a:ea typeface="Gill Sans"/>
                <a:cs typeface="Helvetica"/>
                <a:sym typeface="Gill Sans"/>
              </a:rPr>
              <a:t>beneficiaries</a:t>
            </a:r>
          </a:p>
          <a:p>
            <a:pPr marL="811786" lvl="0"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Availability of data</a:t>
            </a:r>
            <a:r>
              <a:rPr lang="en-US" sz="3300" dirty="0">
                <a:latin typeface="Helvetica"/>
                <a:ea typeface="Gill Sans"/>
                <a:cs typeface="Helvetica"/>
                <a:sym typeface="Gill Sans"/>
              </a:rPr>
              <a:t>, esp. </a:t>
            </a:r>
            <a:r>
              <a:rPr lang="en-US" sz="3300" dirty="0" smtClean="0">
                <a:latin typeface="Helvetica"/>
                <a:ea typeface="Gill Sans"/>
                <a:cs typeface="Helvetica"/>
                <a:sym typeface="Gill Sans"/>
              </a:rPr>
              <a:t>baselines</a:t>
            </a:r>
            <a:endParaRPr lang="en-US" sz="3300" dirty="0">
              <a:latin typeface="Helvetica"/>
              <a:ea typeface="Gill Sans"/>
              <a:cs typeface="Helvetica"/>
              <a:sym typeface="Gill Sans"/>
            </a:endParaRPr>
          </a:p>
        </p:txBody>
      </p:sp>
    </p:spTree>
    <p:extLst>
      <p:ext uri="{BB962C8B-B14F-4D97-AF65-F5344CB8AC3E}">
        <p14:creationId xmlns:p14="http://schemas.microsoft.com/office/powerpoint/2010/main" val="427280707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The </a:t>
            </a:r>
            <a:r>
              <a:rPr lang="en-US" sz="4200" b="1" u="sng" dirty="0" smtClean="0">
                <a:solidFill>
                  <a:srgbClr val="0000FF"/>
                </a:solidFill>
                <a:latin typeface="Georgia"/>
                <a:cs typeface="Georgia"/>
              </a:rPr>
              <a:t>ex</a:t>
            </a:r>
            <a:r>
              <a:rPr lang="en-US" sz="4200" b="1" dirty="0" smtClean="0">
                <a:solidFill>
                  <a:srgbClr val="0000FF"/>
                </a:solidFill>
                <a:latin typeface="Georgia"/>
                <a:cs typeface="Georgia"/>
              </a:rPr>
              <a:t>p</a:t>
            </a:r>
            <a:r>
              <a:rPr lang="en-US" sz="4200" b="1" u="sng" dirty="0" smtClean="0">
                <a:solidFill>
                  <a:srgbClr val="0000FF"/>
                </a:solidFill>
                <a:latin typeface="Georgia"/>
                <a:cs typeface="Georgia"/>
              </a:rPr>
              <a:t>ected</a:t>
            </a:r>
            <a:r>
              <a:rPr lang="en-US" sz="4200" b="1" dirty="0" smtClean="0">
                <a:solidFill>
                  <a:srgbClr val="0000FF"/>
                </a:solidFill>
                <a:latin typeface="Georgia"/>
                <a:cs typeface="Georgia"/>
              </a:rPr>
              <a:t> constraints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163827"/>
            <a:ext cx="8510426" cy="4500134"/>
          </a:xfrm>
        </p:spPr>
        <p:txBody>
          <a:bodyPr>
            <a:normAutofit/>
          </a:bodyPr>
          <a:lstStyle/>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Logistical</a:t>
            </a:r>
            <a:r>
              <a:rPr lang="en-US" sz="3300" dirty="0" smtClean="0">
                <a:latin typeface="Helvetica"/>
                <a:ea typeface="Gill Sans"/>
                <a:cs typeface="Helvetica"/>
                <a:sym typeface="Gill Sans"/>
              </a:rPr>
              <a:t> issues and delays</a:t>
            </a:r>
          </a:p>
          <a:p>
            <a:pPr marL="811786" lvl="0"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C</a:t>
            </a:r>
            <a:r>
              <a:rPr lang="en-US" sz="3300" b="1" dirty="0" smtClean="0">
                <a:latin typeface="Helvetica"/>
                <a:ea typeface="Gill Sans"/>
                <a:cs typeface="Helvetica"/>
                <a:sym typeface="Gill Sans"/>
              </a:rPr>
              <a:t>hanging </a:t>
            </a:r>
            <a:r>
              <a:rPr lang="en-US" sz="3300" b="1" dirty="0" smtClean="0">
                <a:latin typeface="Helvetica"/>
                <a:ea typeface="Gill Sans"/>
                <a:cs typeface="Helvetica"/>
                <a:sym typeface="Gill Sans"/>
              </a:rPr>
              <a:t>contexts</a:t>
            </a:r>
            <a:r>
              <a:rPr lang="en-US" sz="3300" dirty="0" smtClean="0">
                <a:latin typeface="Helvetica"/>
                <a:ea typeface="Gill Sans"/>
                <a:cs typeface="Helvetica"/>
                <a:sym typeface="Gill Sans"/>
              </a:rPr>
              <a:t>, particularly during active unrest situations</a:t>
            </a: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Disrupted or incomplete</a:t>
            </a:r>
            <a:r>
              <a:rPr lang="en-US" sz="3300" b="1" dirty="0" smtClean="0">
                <a:latin typeface="Helvetica"/>
                <a:ea typeface="Gill Sans"/>
                <a:cs typeface="Helvetica"/>
                <a:sym typeface="Gill Sans"/>
              </a:rPr>
              <a:t> institutional memory</a:t>
            </a:r>
            <a:endParaRPr lang="en-US" sz="3300" dirty="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Multiple and remote locations</a:t>
            </a:r>
            <a:endParaRPr lang="en-US" dirty="0"/>
          </a:p>
        </p:txBody>
      </p:sp>
    </p:spTree>
    <p:extLst>
      <p:ext uri="{BB962C8B-B14F-4D97-AF65-F5344CB8AC3E}">
        <p14:creationId xmlns:p14="http://schemas.microsoft.com/office/powerpoint/2010/main" val="335236908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200" b="1" dirty="0" smtClean="0">
                <a:solidFill>
                  <a:srgbClr val="0000FF"/>
                </a:solidFill>
                <a:latin typeface="Georgia"/>
                <a:cs typeface="Georgia"/>
              </a:rPr>
              <a:t>Evaluation in these contexts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304946"/>
            <a:ext cx="8510426" cy="4123815"/>
          </a:xfrm>
        </p:spPr>
        <p:txBody>
          <a:bodyPr>
            <a:normAutofit fontScale="85000" lnSpcReduction="20000"/>
          </a:bodyPr>
          <a:lstStyle/>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Ensure the team has a deep </a:t>
            </a:r>
            <a:r>
              <a:rPr lang="en-US" sz="3300" b="1" dirty="0" smtClean="0">
                <a:latin typeface="Helvetica"/>
                <a:ea typeface="Gill Sans"/>
                <a:cs typeface="Helvetica"/>
                <a:sym typeface="Gill Sans"/>
              </a:rPr>
              <a:t>understanding </a:t>
            </a:r>
            <a:r>
              <a:rPr lang="en-US" sz="3300" dirty="0" smtClean="0">
                <a:latin typeface="Helvetica"/>
                <a:ea typeface="Gill Sans"/>
                <a:cs typeface="Helvetica"/>
                <a:sym typeface="Gill Sans"/>
              </a:rPr>
              <a:t>and</a:t>
            </a:r>
            <a:r>
              <a:rPr lang="en-US" sz="3300" b="1" dirty="0" smtClean="0">
                <a:latin typeface="Helvetica"/>
                <a:ea typeface="Gill Sans"/>
                <a:cs typeface="Helvetica"/>
                <a:sym typeface="Gill Sans"/>
              </a:rPr>
              <a:t> appreciation </a:t>
            </a:r>
            <a:r>
              <a:rPr lang="en-US" sz="3300" dirty="0" smtClean="0">
                <a:latin typeface="Helvetica"/>
                <a:ea typeface="Gill Sans"/>
                <a:cs typeface="Helvetica"/>
                <a:sym typeface="Gill Sans"/>
              </a:rPr>
              <a:t>of the context</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Remain</a:t>
            </a:r>
            <a:r>
              <a:rPr lang="en-US" sz="3300" b="1" dirty="0" smtClean="0">
                <a:latin typeface="Helvetica"/>
                <a:ea typeface="Gill Sans"/>
                <a:cs typeface="Helvetica"/>
                <a:sym typeface="Gill Sans"/>
              </a:rPr>
              <a:t> flexible </a:t>
            </a:r>
            <a:r>
              <a:rPr lang="en-US" sz="3300" dirty="0" smtClean="0">
                <a:latin typeface="Helvetica"/>
                <a:ea typeface="Gill Sans"/>
                <a:cs typeface="Helvetica"/>
                <a:sym typeface="Gill Sans"/>
              </a:rPr>
              <a:t>(and positive!)</a:t>
            </a: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Some </a:t>
            </a:r>
            <a:r>
              <a:rPr lang="en-US" sz="3300" dirty="0">
                <a:latin typeface="Helvetica"/>
                <a:ea typeface="Gill Sans"/>
                <a:cs typeface="Helvetica"/>
                <a:sym typeface="Gill Sans"/>
              </a:rPr>
              <a:t>programming can be done </a:t>
            </a:r>
            <a:r>
              <a:rPr lang="en-US" sz="3300" b="1" dirty="0">
                <a:latin typeface="Helvetica"/>
                <a:ea typeface="Gill Sans"/>
                <a:cs typeface="Helvetica"/>
                <a:sym typeface="Gill Sans"/>
              </a:rPr>
              <a:t>remotely</a:t>
            </a:r>
            <a:r>
              <a:rPr lang="en-US" sz="3300" dirty="0">
                <a:latin typeface="Helvetica"/>
                <a:ea typeface="Gill Sans"/>
                <a:cs typeface="Helvetica"/>
                <a:sym typeface="Gill Sans"/>
              </a:rPr>
              <a:t> – but </a:t>
            </a:r>
            <a:r>
              <a:rPr lang="en-US" sz="3300" dirty="0" smtClean="0">
                <a:latin typeface="Helvetica"/>
                <a:ea typeface="Gill Sans"/>
                <a:cs typeface="Helvetica"/>
                <a:sym typeface="Gill Sans"/>
              </a:rPr>
              <a:t>how effectively for monitoring &amp; evaluation?</a:t>
            </a:r>
            <a:endParaRPr lang="en-US" sz="3300" dirty="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Triangulation</a:t>
            </a:r>
            <a:r>
              <a:rPr lang="en-US" sz="3300" dirty="0" smtClean="0">
                <a:latin typeface="Helvetica"/>
                <a:ea typeface="Gill Sans"/>
                <a:cs typeface="Helvetica"/>
                <a:sym typeface="Gill Sans"/>
              </a:rPr>
              <a:t> </a:t>
            </a:r>
            <a:r>
              <a:rPr lang="en-US" sz="3300" dirty="0" smtClean="0">
                <a:latin typeface="Helvetica"/>
                <a:ea typeface="Gill Sans"/>
                <a:cs typeface="Helvetica"/>
                <a:sym typeface="Gill Sans"/>
              </a:rPr>
              <a:t>of data and </a:t>
            </a:r>
            <a:r>
              <a:rPr lang="en-US" sz="3300" dirty="0" smtClean="0">
                <a:latin typeface="Helvetica"/>
                <a:ea typeface="Gill Sans"/>
                <a:cs typeface="Helvetica"/>
                <a:sym typeface="Gill Sans"/>
              </a:rPr>
              <a:t>feedback as much as possible</a:t>
            </a:r>
          </a:p>
          <a:p>
            <a:pPr marL="811786"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Acknowledge </a:t>
            </a:r>
            <a:r>
              <a:rPr lang="en-US" sz="3300" dirty="0">
                <a:latin typeface="Helvetica"/>
                <a:ea typeface="Gill Sans"/>
                <a:cs typeface="Helvetica"/>
                <a:sym typeface="Gill Sans"/>
              </a:rPr>
              <a:t>constraints in the </a:t>
            </a:r>
            <a:r>
              <a:rPr lang="en-US" sz="3300" dirty="0" smtClean="0">
                <a:latin typeface="Helvetica"/>
                <a:ea typeface="Gill Sans"/>
                <a:cs typeface="Helvetica"/>
                <a:sym typeface="Gill Sans"/>
              </a:rPr>
              <a:t>report</a:t>
            </a:r>
            <a:endParaRPr lang="en-US" sz="3300" dirty="0">
              <a:latin typeface="Helvetica"/>
              <a:ea typeface="Gill Sans"/>
              <a:cs typeface="Helvetica"/>
              <a:sym typeface="Gill Sans"/>
            </a:endParaRPr>
          </a:p>
        </p:txBody>
      </p:sp>
    </p:spTree>
    <p:extLst>
      <p:ext uri="{BB962C8B-B14F-4D97-AF65-F5344CB8AC3E}">
        <p14:creationId xmlns:p14="http://schemas.microsoft.com/office/powerpoint/2010/main" val="402937152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200" b="1" dirty="0" smtClean="0">
                <a:solidFill>
                  <a:srgbClr val="0000FF"/>
                </a:solidFill>
                <a:latin typeface="Georgia"/>
                <a:cs typeface="Georgia"/>
              </a:rPr>
              <a:t>Adapting the methods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1959987"/>
            <a:ext cx="8510426" cy="4468775"/>
          </a:xfrm>
        </p:spPr>
        <p:txBody>
          <a:bodyPr>
            <a:normAutofit fontScale="77500" lnSpcReduction="20000"/>
          </a:bodyPr>
          <a:lstStyle/>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If we cannot go to the stakeholders, </a:t>
            </a:r>
            <a:r>
              <a:rPr lang="en-US" sz="3300" b="1" dirty="0" smtClean="0">
                <a:latin typeface="Helvetica"/>
                <a:ea typeface="Gill Sans"/>
                <a:cs typeface="Helvetica"/>
                <a:sym typeface="Gill Sans"/>
              </a:rPr>
              <a:t>can they come to us</a:t>
            </a:r>
            <a:r>
              <a:rPr lang="en-US" sz="3300" dirty="0" smtClean="0">
                <a:latin typeface="Helvetica"/>
                <a:ea typeface="Gill Sans"/>
                <a:cs typeface="Helvetica"/>
                <a:sym typeface="Gill Sans"/>
              </a:rPr>
              <a:t>? </a:t>
            </a:r>
            <a:endParaRPr lang="en-US" sz="3300" dirty="0" smtClean="0">
              <a:latin typeface="Helvetica"/>
              <a:ea typeface="Gill Sans"/>
              <a:cs typeface="Helvetica"/>
              <a:sym typeface="Gill Sans"/>
            </a:endParaRPr>
          </a:p>
          <a:p>
            <a:pPr marL="1211836" lvl="1" indent="-608840" defTabSz="549148">
              <a:lnSpc>
                <a:spcPct val="110000"/>
              </a:lnSpc>
              <a:spcBef>
                <a:spcPts val="1800"/>
              </a:spcBef>
              <a:buFont typeface="Wingdings" charset="2"/>
              <a:buChar char="²"/>
              <a:defRPr sz="1800"/>
            </a:pPr>
            <a:r>
              <a:rPr lang="en-US" sz="2900" dirty="0" smtClean="0">
                <a:latin typeface="Helvetica"/>
                <a:ea typeface="Gill Sans"/>
                <a:cs typeface="Helvetica"/>
                <a:sym typeface="Gill Sans"/>
              </a:rPr>
              <a:t>How </a:t>
            </a:r>
            <a:r>
              <a:rPr lang="en-US" sz="2900" dirty="0" smtClean="0">
                <a:latin typeface="Helvetica"/>
                <a:ea typeface="Gill Sans"/>
                <a:cs typeface="Helvetica"/>
                <a:sym typeface="Gill Sans"/>
              </a:rPr>
              <a:t>can this be organized? </a:t>
            </a:r>
            <a:endParaRPr lang="en-US" sz="2900" dirty="0" smtClean="0">
              <a:latin typeface="Helvetica"/>
              <a:ea typeface="Gill Sans"/>
              <a:cs typeface="Helvetica"/>
              <a:sym typeface="Gill Sans"/>
            </a:endParaRPr>
          </a:p>
          <a:p>
            <a:pPr marL="1211836" lvl="1" indent="-608840" defTabSz="549148">
              <a:lnSpc>
                <a:spcPct val="110000"/>
              </a:lnSpc>
              <a:spcBef>
                <a:spcPts val="1800"/>
              </a:spcBef>
              <a:buFont typeface="Wingdings" charset="2"/>
              <a:buChar char="²"/>
              <a:defRPr sz="1800"/>
            </a:pPr>
            <a:r>
              <a:rPr lang="en-US" sz="2900" dirty="0" smtClean="0">
                <a:latin typeface="Helvetica"/>
                <a:ea typeface="Gill Sans"/>
                <a:cs typeface="Helvetica"/>
                <a:sym typeface="Gill Sans"/>
              </a:rPr>
              <a:t>Is </a:t>
            </a:r>
            <a:r>
              <a:rPr lang="en-US" sz="2900" dirty="0" smtClean="0">
                <a:latin typeface="Helvetica"/>
                <a:ea typeface="Gill Sans"/>
                <a:cs typeface="Helvetica"/>
                <a:sym typeface="Gill Sans"/>
              </a:rPr>
              <a:t>it safe to ask them to do so</a:t>
            </a:r>
            <a:r>
              <a:rPr lang="en-US" sz="2900" dirty="0" smtClean="0">
                <a:latin typeface="Helvetica"/>
                <a:ea typeface="Gill Sans"/>
                <a:cs typeface="Helvetica"/>
                <a:sym typeface="Gill Sans"/>
              </a:rPr>
              <a:t>?</a:t>
            </a:r>
          </a:p>
          <a:p>
            <a:pPr marL="1211836" lvl="1" indent="-608840" defTabSz="549148">
              <a:lnSpc>
                <a:spcPct val="110000"/>
              </a:lnSpc>
              <a:spcBef>
                <a:spcPts val="1800"/>
              </a:spcBef>
              <a:buFont typeface="Wingdings" charset="2"/>
              <a:buChar char="²"/>
              <a:defRPr sz="1800"/>
            </a:pPr>
            <a:r>
              <a:rPr lang="en-US" sz="2900" dirty="0" smtClean="0">
                <a:latin typeface="Helvetica"/>
                <a:ea typeface="Gill Sans"/>
                <a:cs typeface="Helvetica"/>
                <a:sym typeface="Gill Sans"/>
              </a:rPr>
              <a:t>Do we get access to a representative sample, or the ‘big players’?</a:t>
            </a:r>
          </a:p>
          <a:p>
            <a:pPr marL="1211836" lvl="1" indent="-608840" defTabSz="549148">
              <a:lnSpc>
                <a:spcPct val="110000"/>
              </a:lnSpc>
              <a:spcBef>
                <a:spcPts val="1800"/>
              </a:spcBef>
              <a:buFont typeface="Wingdings" charset="2"/>
              <a:buChar char="²"/>
              <a:defRPr sz="1800"/>
            </a:pPr>
            <a:r>
              <a:rPr lang="en-US" sz="2900" dirty="0" smtClean="0">
                <a:latin typeface="Helvetica"/>
                <a:ea typeface="Gill Sans"/>
                <a:cs typeface="Helvetica"/>
                <a:sym typeface="Gill Sans"/>
              </a:rPr>
              <a:t>How can we realistically feed back any findings? </a:t>
            </a:r>
            <a:endParaRPr lang="en-US" sz="2900" dirty="0" smtClean="0">
              <a:latin typeface="Helvetica"/>
              <a:ea typeface="Gill Sans"/>
              <a:cs typeface="Helvetica"/>
              <a:sym typeface="Gill Sans"/>
            </a:endParaRP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How do we </a:t>
            </a:r>
            <a:r>
              <a:rPr lang="en-US" sz="3300" dirty="0" err="1" smtClean="0">
                <a:latin typeface="Helvetica"/>
                <a:ea typeface="Gill Sans"/>
                <a:cs typeface="Helvetica"/>
                <a:sym typeface="Gill Sans"/>
              </a:rPr>
              <a:t>minimise</a:t>
            </a:r>
            <a:r>
              <a:rPr lang="en-US" sz="3300" dirty="0" smtClean="0">
                <a:latin typeface="Helvetica"/>
                <a:ea typeface="Gill Sans"/>
                <a:cs typeface="Helvetica"/>
                <a:sym typeface="Gill Sans"/>
              </a:rPr>
              <a:t> the risk to all sides but ensure </a:t>
            </a:r>
            <a:r>
              <a:rPr lang="en-US" sz="3300" b="1" dirty="0" smtClean="0">
                <a:latin typeface="Helvetica"/>
                <a:ea typeface="Gill Sans"/>
                <a:cs typeface="Helvetica"/>
                <a:sym typeface="Gill Sans"/>
              </a:rPr>
              <a:t>access, inclusion</a:t>
            </a:r>
            <a:r>
              <a:rPr lang="en-US" sz="3300" dirty="0" smtClean="0">
                <a:latin typeface="Helvetica"/>
                <a:ea typeface="Gill Sans"/>
                <a:cs typeface="Helvetica"/>
                <a:sym typeface="Gill Sans"/>
              </a:rPr>
              <a:t> and a </a:t>
            </a:r>
            <a:r>
              <a:rPr lang="en-US" sz="3300" b="1" dirty="0" smtClean="0">
                <a:latin typeface="Helvetica"/>
                <a:ea typeface="Gill Sans"/>
                <a:cs typeface="Helvetica"/>
                <a:sym typeface="Gill Sans"/>
              </a:rPr>
              <a:t>balance </a:t>
            </a:r>
            <a:r>
              <a:rPr lang="en-US" sz="3300" dirty="0" smtClean="0">
                <a:latin typeface="Helvetica"/>
                <a:ea typeface="Gill Sans"/>
                <a:cs typeface="Helvetica"/>
                <a:sym typeface="Gill Sans"/>
              </a:rPr>
              <a:t>of stakeholders?</a:t>
            </a:r>
          </a:p>
        </p:txBody>
      </p:sp>
    </p:spTree>
    <p:extLst>
      <p:ext uri="{BB962C8B-B14F-4D97-AF65-F5344CB8AC3E}">
        <p14:creationId xmlns:p14="http://schemas.microsoft.com/office/powerpoint/2010/main" val="196277094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200" b="1" dirty="0" smtClean="0">
                <a:solidFill>
                  <a:srgbClr val="0000FF"/>
                </a:solidFill>
                <a:latin typeface="Georgia"/>
                <a:cs typeface="Georgia"/>
              </a:rPr>
              <a:t>Adapting the methods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1959987"/>
            <a:ext cx="8510426" cy="4468775"/>
          </a:xfrm>
        </p:spPr>
        <p:txBody>
          <a:bodyPr>
            <a:normAutofit/>
          </a:bodyPr>
          <a:lstStyle/>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Use of agency </a:t>
            </a:r>
            <a:r>
              <a:rPr lang="en-US" sz="3300" b="1" dirty="0" smtClean="0">
                <a:latin typeface="Helvetica"/>
                <a:ea typeface="Gill Sans"/>
                <a:cs typeface="Helvetica"/>
                <a:sym typeface="Gill Sans"/>
              </a:rPr>
              <a:t>telephone</a:t>
            </a:r>
            <a:r>
              <a:rPr lang="en-US" sz="3300" dirty="0" smtClean="0">
                <a:latin typeface="Helvetica"/>
                <a:ea typeface="Gill Sans"/>
                <a:cs typeface="Helvetica"/>
                <a:sym typeface="Gill Sans"/>
              </a:rPr>
              <a:t> lists in some cases</a:t>
            </a: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Make ‘spot check visits’, </a:t>
            </a:r>
            <a:r>
              <a:rPr lang="en-US" sz="3300" dirty="0" err="1" smtClean="0">
                <a:latin typeface="Helvetica"/>
                <a:ea typeface="Gill Sans"/>
                <a:cs typeface="Helvetica"/>
                <a:sym typeface="Gill Sans"/>
              </a:rPr>
              <a:t>ie</a:t>
            </a:r>
            <a:r>
              <a:rPr lang="en-US" sz="3300" dirty="0" smtClean="0">
                <a:latin typeface="Helvetica"/>
                <a:ea typeface="Gill Sans"/>
                <a:cs typeface="Helvetica"/>
                <a:sym typeface="Gill Sans"/>
              </a:rPr>
              <a:t> those </a:t>
            </a:r>
            <a:r>
              <a:rPr lang="en-US" sz="3300" b="1" dirty="0" smtClean="0">
                <a:latin typeface="Helvetica"/>
                <a:ea typeface="Gill Sans"/>
                <a:cs typeface="Helvetica"/>
                <a:sym typeface="Gill Sans"/>
              </a:rPr>
              <a:t>not </a:t>
            </a:r>
            <a:r>
              <a:rPr lang="en-US" sz="3300" b="1" dirty="0">
                <a:latin typeface="Helvetica"/>
                <a:ea typeface="Gill Sans"/>
                <a:cs typeface="Helvetica"/>
                <a:sym typeface="Gill Sans"/>
              </a:rPr>
              <a:t>programmed </a:t>
            </a:r>
            <a:r>
              <a:rPr lang="en-US" sz="3300" dirty="0" smtClean="0">
                <a:latin typeface="Helvetica"/>
                <a:ea typeface="Gill Sans"/>
                <a:cs typeface="Helvetica"/>
                <a:sym typeface="Gill Sans"/>
              </a:rPr>
              <a:t>in advance </a:t>
            </a: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Consider </a:t>
            </a:r>
            <a:r>
              <a:rPr lang="en-US" sz="3300" dirty="0" smtClean="0">
                <a:latin typeface="Helvetica"/>
                <a:ea typeface="Gill Sans"/>
                <a:cs typeface="Helvetica"/>
                <a:sym typeface="Gill Sans"/>
              </a:rPr>
              <a:t>and plan for </a:t>
            </a:r>
            <a:r>
              <a:rPr lang="en-US" sz="3300" b="1" dirty="0" smtClean="0">
                <a:latin typeface="Helvetica"/>
                <a:ea typeface="Gill Sans"/>
                <a:cs typeface="Helvetica"/>
                <a:sym typeface="Gill Sans"/>
              </a:rPr>
              <a:t>internet and communications</a:t>
            </a:r>
            <a:r>
              <a:rPr lang="en-US" sz="3300" dirty="0" smtClean="0">
                <a:latin typeface="Helvetica"/>
                <a:ea typeface="Gill Sans"/>
                <a:cs typeface="Helvetica"/>
                <a:sym typeface="Gill Sans"/>
              </a:rPr>
              <a:t> </a:t>
            </a:r>
            <a:r>
              <a:rPr lang="en-US" sz="3300" dirty="0" smtClean="0">
                <a:latin typeface="Helvetica"/>
                <a:ea typeface="Gill Sans"/>
                <a:cs typeface="Helvetica"/>
                <a:sym typeface="Gill Sans"/>
              </a:rPr>
              <a:t>challenges</a:t>
            </a:r>
          </a:p>
        </p:txBody>
      </p:sp>
    </p:spTree>
    <p:extLst>
      <p:ext uri="{BB962C8B-B14F-4D97-AF65-F5344CB8AC3E}">
        <p14:creationId xmlns:p14="http://schemas.microsoft.com/office/powerpoint/2010/main" val="288362050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200" b="1" dirty="0" smtClean="0">
                <a:solidFill>
                  <a:srgbClr val="0000FF"/>
                </a:solidFill>
                <a:latin typeface="Georgia"/>
                <a:cs typeface="Georgia"/>
              </a:rPr>
              <a:t>Flexibility is vital</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163827"/>
            <a:ext cx="8385005" cy="4468774"/>
          </a:xfrm>
        </p:spPr>
        <p:txBody>
          <a:bodyPr>
            <a:normAutofit fontScale="92500" lnSpcReduction="20000"/>
          </a:bodyPr>
          <a:lstStyle/>
          <a:p>
            <a:pPr marL="811786" indent="-608840" defTabSz="549148">
              <a:lnSpc>
                <a:spcPct val="110000"/>
              </a:lnSpc>
              <a:spcBef>
                <a:spcPts val="1800"/>
              </a:spcBef>
              <a:buFont typeface="Wingdings" charset="2"/>
              <a:buChar char="²"/>
              <a:defRPr sz="1800"/>
            </a:pPr>
            <a:r>
              <a:rPr lang="en-US" sz="3300" dirty="0">
                <a:latin typeface="Helvetica"/>
                <a:ea typeface="Gill Sans"/>
                <a:cs typeface="Helvetica"/>
                <a:sym typeface="Gill Sans"/>
              </a:rPr>
              <a:t>Plan for the </a:t>
            </a:r>
            <a:r>
              <a:rPr lang="en-US" sz="3300" b="1" dirty="0" smtClean="0">
                <a:latin typeface="Helvetica"/>
                <a:ea typeface="Gill Sans"/>
                <a:cs typeface="Helvetica"/>
                <a:sym typeface="Gill Sans"/>
              </a:rPr>
              <a:t>unexpected: </a:t>
            </a:r>
            <a:r>
              <a:rPr lang="en-US" sz="3300" dirty="0" smtClean="0">
                <a:latin typeface="Helvetica"/>
                <a:cs typeface="Helvetica"/>
              </a:rPr>
              <a:t>expect </a:t>
            </a:r>
            <a:r>
              <a:rPr lang="en-US" sz="3300" dirty="0">
                <a:latin typeface="Helvetica"/>
                <a:cs typeface="Helvetica"/>
              </a:rPr>
              <a:t>plans and schedules to </a:t>
            </a:r>
            <a:r>
              <a:rPr lang="en-US" sz="3300" b="1" dirty="0" smtClean="0">
                <a:latin typeface="Helvetica"/>
                <a:cs typeface="Helvetica"/>
              </a:rPr>
              <a:t>change</a:t>
            </a:r>
          </a:p>
          <a:p>
            <a:pPr marL="811786" lvl="0"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Leave time </a:t>
            </a:r>
            <a:r>
              <a:rPr lang="en-US" sz="3300" dirty="0">
                <a:latin typeface="Helvetica"/>
                <a:ea typeface="Gill Sans"/>
                <a:cs typeface="Helvetica"/>
                <a:sym typeface="Gill Sans"/>
              </a:rPr>
              <a:t>between meetings /interviews, but aim for broad coverage</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a:t>
            </a:r>
            <a:r>
              <a:rPr lang="en-US" sz="3300" b="1" dirty="0" smtClean="0">
                <a:latin typeface="Helvetica"/>
                <a:ea typeface="Gill Sans"/>
                <a:cs typeface="Helvetica"/>
                <a:sym typeface="Gill Sans"/>
              </a:rPr>
              <a:t>Down </a:t>
            </a:r>
            <a:r>
              <a:rPr lang="en-US" sz="3300" b="1" dirty="0">
                <a:latin typeface="Helvetica"/>
                <a:ea typeface="Gill Sans"/>
                <a:cs typeface="Helvetica"/>
                <a:sym typeface="Gill Sans"/>
              </a:rPr>
              <a:t>time’ </a:t>
            </a:r>
            <a:r>
              <a:rPr lang="en-US" sz="3300" dirty="0" smtClean="0">
                <a:latin typeface="Helvetica"/>
                <a:ea typeface="Gill Sans"/>
                <a:cs typeface="Helvetica"/>
                <a:sym typeface="Gill Sans"/>
              </a:rPr>
              <a:t>does not have to be wasted </a:t>
            </a:r>
            <a:endParaRPr lang="en-US" sz="3300" dirty="0">
              <a:latin typeface="Helvetica"/>
              <a:ea typeface="Gill Sans"/>
              <a:cs typeface="Helvetica"/>
              <a:sym typeface="Gill Sans"/>
            </a:endParaRPr>
          </a:p>
          <a:p>
            <a:pPr marL="811786"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Seize </a:t>
            </a:r>
            <a:r>
              <a:rPr lang="en-US" sz="3300" b="1" dirty="0">
                <a:latin typeface="Helvetica"/>
                <a:ea typeface="Gill Sans"/>
                <a:cs typeface="Helvetica"/>
                <a:sym typeface="Gill Sans"/>
              </a:rPr>
              <a:t>opportunities</a:t>
            </a:r>
            <a:r>
              <a:rPr lang="en-US" sz="3300" dirty="0">
                <a:latin typeface="Helvetica"/>
                <a:ea typeface="Gill Sans"/>
                <a:cs typeface="Helvetica"/>
                <a:sym typeface="Gill Sans"/>
              </a:rPr>
              <a:t> as they </a:t>
            </a:r>
            <a:r>
              <a:rPr lang="en-US" sz="3300" dirty="0">
                <a:latin typeface="Helvetica"/>
                <a:ea typeface="Gill Sans"/>
                <a:cs typeface="Helvetica"/>
                <a:sym typeface="Gill Sans"/>
              </a:rPr>
              <a:t>develop: </a:t>
            </a:r>
            <a:r>
              <a:rPr lang="en-US" sz="3300" dirty="0" smtClean="0">
                <a:latin typeface="Helvetica"/>
                <a:ea typeface="Gill Sans"/>
                <a:cs typeface="Helvetica"/>
                <a:sym typeface="Gill Sans"/>
              </a:rPr>
              <a:t>(</a:t>
            </a:r>
            <a:r>
              <a:rPr lang="en-US" sz="3300" dirty="0" err="1" smtClean="0">
                <a:latin typeface="Helvetica"/>
                <a:ea typeface="Gill Sans"/>
                <a:cs typeface="Helvetica"/>
                <a:sym typeface="Gill Sans"/>
              </a:rPr>
              <a:t>eg</a:t>
            </a:r>
            <a:r>
              <a:rPr lang="en-US" sz="3300" dirty="0" smtClean="0">
                <a:latin typeface="Helvetica"/>
                <a:ea typeface="Gill Sans"/>
                <a:cs typeface="Helvetica"/>
                <a:sym typeface="Gill Sans"/>
              </a:rPr>
              <a:t>: walk </a:t>
            </a:r>
            <a:r>
              <a:rPr lang="en-US" sz="3300" dirty="0">
                <a:latin typeface="Helvetica"/>
                <a:ea typeface="Gill Sans"/>
                <a:cs typeface="Helvetica"/>
                <a:sym typeface="Gill Sans"/>
              </a:rPr>
              <a:t>about the </a:t>
            </a:r>
            <a:r>
              <a:rPr lang="en-US" sz="3300" dirty="0" smtClean="0">
                <a:latin typeface="Helvetica"/>
                <a:ea typeface="Gill Sans"/>
                <a:cs typeface="Helvetica"/>
                <a:sym typeface="Gill Sans"/>
              </a:rPr>
              <a:t>markets; w</a:t>
            </a:r>
            <a:r>
              <a:rPr lang="en-US" sz="3300" dirty="0" smtClean="0">
                <a:latin typeface="Helvetica"/>
                <a:ea typeface="Gill Sans"/>
                <a:cs typeface="Helvetica"/>
                <a:sym typeface="Gill Sans"/>
              </a:rPr>
              <a:t>elcome </a:t>
            </a:r>
            <a:r>
              <a:rPr lang="en-US" sz="3300" b="1" dirty="0" smtClean="0">
                <a:latin typeface="Helvetica"/>
                <a:ea typeface="Gill Sans"/>
                <a:cs typeface="Helvetica"/>
                <a:sym typeface="Gill Sans"/>
              </a:rPr>
              <a:t>spontaneous requests </a:t>
            </a:r>
            <a:r>
              <a:rPr lang="en-US" sz="3300" dirty="0" smtClean="0">
                <a:latin typeface="Helvetica"/>
                <a:ea typeface="Gill Sans"/>
                <a:cs typeface="Helvetica"/>
                <a:sym typeface="Gill Sans"/>
              </a:rPr>
              <a:t>for meetings)</a:t>
            </a:r>
            <a:endParaRPr lang="en-US" sz="3300" dirty="0">
              <a:latin typeface="Helvetica"/>
              <a:ea typeface="Gill Sans"/>
              <a:cs typeface="Helvetica"/>
              <a:sym typeface="Gill Sans"/>
            </a:endParaRPr>
          </a:p>
        </p:txBody>
      </p:sp>
    </p:spTree>
    <p:extLst>
      <p:ext uri="{BB962C8B-B14F-4D97-AF65-F5344CB8AC3E}">
        <p14:creationId xmlns:p14="http://schemas.microsoft.com/office/powerpoint/2010/main" val="294860190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Evaluation in these contexts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132466"/>
            <a:ext cx="8229600" cy="4202217"/>
          </a:xfrm>
        </p:spPr>
        <p:txBody>
          <a:bodyPr>
            <a:normAutofit fontScale="92500"/>
          </a:bodyPr>
          <a:lstStyle/>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Engage and spend time </a:t>
            </a:r>
            <a:r>
              <a:rPr lang="en-US" sz="3300" dirty="0" smtClean="0">
                <a:latin typeface="Helvetica"/>
                <a:ea typeface="Gill Sans"/>
                <a:cs typeface="Helvetica"/>
                <a:sym typeface="Gill Sans"/>
              </a:rPr>
              <a:t>with the assisted </a:t>
            </a:r>
            <a:r>
              <a:rPr lang="en-US" sz="3300" dirty="0" smtClean="0">
                <a:latin typeface="Helvetica"/>
                <a:ea typeface="Gill Sans"/>
                <a:cs typeface="Helvetica"/>
                <a:sym typeface="Gill Sans"/>
              </a:rPr>
              <a:t>people </a:t>
            </a:r>
            <a:r>
              <a:rPr lang="en-US" sz="3300" u="sng" dirty="0" smtClean="0">
                <a:latin typeface="Helvetica"/>
                <a:ea typeface="Gill Sans"/>
                <a:cs typeface="Helvetica"/>
                <a:sym typeface="Gill Sans"/>
              </a:rPr>
              <a:t>and</a:t>
            </a:r>
            <a:r>
              <a:rPr lang="en-US" sz="3300" dirty="0" smtClean="0">
                <a:latin typeface="Helvetica"/>
                <a:ea typeface="Gill Sans"/>
                <a:cs typeface="Helvetica"/>
                <a:sym typeface="Gill Sans"/>
              </a:rPr>
              <a:t> talk to </a:t>
            </a:r>
            <a:r>
              <a:rPr lang="en-US" sz="3300" b="1" dirty="0" smtClean="0">
                <a:latin typeface="Helvetica"/>
                <a:ea typeface="Gill Sans"/>
                <a:cs typeface="Helvetica"/>
                <a:sym typeface="Gill Sans"/>
              </a:rPr>
              <a:t>non-beneficiaries</a:t>
            </a:r>
            <a:endParaRPr lang="en-US" sz="3300" b="1"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Double check the ‘</a:t>
            </a:r>
            <a:r>
              <a:rPr lang="en-US" sz="3300" b="1" dirty="0" smtClean="0">
                <a:latin typeface="Helvetica"/>
                <a:ea typeface="Gill Sans"/>
                <a:cs typeface="Helvetica"/>
                <a:sym typeface="Gill Sans"/>
              </a:rPr>
              <a:t>innovations</a:t>
            </a:r>
            <a:r>
              <a:rPr lang="en-US" sz="3300" dirty="0" smtClean="0">
                <a:latin typeface="Helvetica"/>
                <a:ea typeface="Gill Sans"/>
                <a:cs typeface="Helvetica"/>
                <a:sym typeface="Gill Sans"/>
              </a:rPr>
              <a:t>’ – hotlines, GPS </a:t>
            </a:r>
            <a:r>
              <a:rPr lang="en-US" sz="3300" dirty="0" smtClean="0">
                <a:latin typeface="Helvetica"/>
                <a:ea typeface="Gill Sans"/>
                <a:cs typeface="Helvetica"/>
                <a:sym typeface="Gill Sans"/>
              </a:rPr>
              <a:t>records, pictures, signage</a:t>
            </a: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External evaluators have the ability to </a:t>
            </a:r>
            <a:r>
              <a:rPr lang="en-US" sz="3300" b="1" dirty="0" smtClean="0">
                <a:latin typeface="Helvetica"/>
                <a:ea typeface="Gill Sans"/>
                <a:cs typeface="Helvetica"/>
                <a:sym typeface="Gill Sans"/>
              </a:rPr>
              <a:t>compare</a:t>
            </a:r>
            <a:r>
              <a:rPr lang="en-US" sz="3300" dirty="0" smtClean="0">
                <a:latin typeface="Helvetica"/>
                <a:ea typeface="Gill Sans"/>
                <a:cs typeface="Helvetica"/>
                <a:sym typeface="Gill Sans"/>
              </a:rPr>
              <a:t> across agencies and </a:t>
            </a:r>
            <a:r>
              <a:rPr lang="en-US" sz="3300" dirty="0" smtClean="0">
                <a:latin typeface="Helvetica"/>
                <a:ea typeface="Gill Sans"/>
                <a:cs typeface="Helvetica"/>
                <a:sym typeface="Gill Sans"/>
              </a:rPr>
              <a:t>settings</a:t>
            </a:r>
            <a:endParaRPr lang="en-US" sz="3300" dirty="0" smtClean="0">
              <a:latin typeface="Helvetica"/>
              <a:ea typeface="Gill Sans"/>
              <a:cs typeface="Helvetica"/>
              <a:sym typeface="Gill Sans"/>
            </a:endParaRPr>
          </a:p>
        </p:txBody>
      </p:sp>
    </p:spTree>
    <p:extLst>
      <p:ext uri="{BB962C8B-B14F-4D97-AF65-F5344CB8AC3E}">
        <p14:creationId xmlns:p14="http://schemas.microsoft.com/office/powerpoint/2010/main" val="128888409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Evaluation in these contexts</a:t>
            </a:r>
            <a:endParaRPr lang="en-US" sz="4200" strike="sngStrike" dirty="0">
              <a:latin typeface="Georgia"/>
              <a:cs typeface="Georgia"/>
            </a:endParaRPr>
          </a:p>
        </p:txBody>
      </p:sp>
      <p:sp>
        <p:nvSpPr>
          <p:cNvPr id="3" name="Text Placeholder 2"/>
          <p:cNvSpPr>
            <a:spLocks noGrp="1"/>
          </p:cNvSpPr>
          <p:nvPr>
            <p:ph type="body" idx="1"/>
          </p:nvPr>
        </p:nvSpPr>
        <p:spPr>
          <a:xfrm>
            <a:off x="457200" y="1975668"/>
            <a:ext cx="8686800" cy="4641253"/>
          </a:xfrm>
        </p:spPr>
        <p:txBody>
          <a:bodyPr>
            <a:normAutofit fontScale="92500" lnSpcReduction="20000"/>
          </a:bodyPr>
          <a:lstStyle/>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‘Comfort zones’ </a:t>
            </a:r>
            <a:r>
              <a:rPr lang="en-US" sz="3300" dirty="0" smtClean="0">
                <a:latin typeface="Helvetica"/>
                <a:ea typeface="Gill Sans"/>
                <a:cs typeface="Helvetica"/>
                <a:sym typeface="Gill Sans"/>
              </a:rPr>
              <a:t>are challenged</a:t>
            </a:r>
            <a:r>
              <a:rPr lang="en-US" sz="3300" b="1" dirty="0" smtClean="0">
                <a:latin typeface="Helvetica"/>
                <a:ea typeface="Gill Sans"/>
                <a:cs typeface="Helvetica"/>
                <a:sym typeface="Gill Sans"/>
              </a:rPr>
              <a:t> </a:t>
            </a:r>
            <a:r>
              <a:rPr lang="en-US" sz="3300" dirty="0" smtClean="0">
                <a:latin typeface="Helvetica"/>
                <a:ea typeface="Gill Sans"/>
                <a:cs typeface="Helvetica"/>
                <a:sym typeface="Gill Sans"/>
              </a:rPr>
              <a:t>– be innovative and welcome change rather than fight it</a:t>
            </a:r>
          </a:p>
          <a:p>
            <a:pPr marL="811786" indent="-608840" defTabSz="549148">
              <a:lnSpc>
                <a:spcPct val="110000"/>
              </a:lnSpc>
              <a:spcBef>
                <a:spcPts val="1800"/>
              </a:spcBef>
              <a:buFont typeface="Wingdings" charset="2"/>
              <a:buChar char="²"/>
              <a:defRPr sz="1800"/>
            </a:pPr>
            <a:r>
              <a:rPr lang="en-US" sz="3300" dirty="0">
                <a:latin typeface="Helvetica"/>
                <a:ea typeface="Gill Sans"/>
                <a:cs typeface="Helvetica"/>
                <a:sym typeface="Gill Sans"/>
              </a:rPr>
              <a:t>Because of expat turnover, </a:t>
            </a:r>
            <a:r>
              <a:rPr lang="en-US" sz="3300" b="1" dirty="0">
                <a:latin typeface="Helvetica"/>
                <a:ea typeface="Gill Sans"/>
                <a:cs typeface="Helvetica"/>
                <a:sym typeface="Gill Sans"/>
              </a:rPr>
              <a:t>institutional knowledge </a:t>
            </a:r>
            <a:r>
              <a:rPr lang="en-US" sz="3300" dirty="0">
                <a:latin typeface="Helvetica"/>
                <a:ea typeface="Gill Sans"/>
                <a:cs typeface="Helvetica"/>
                <a:sym typeface="Gill Sans"/>
              </a:rPr>
              <a:t>often greater with national staff</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Consider </a:t>
            </a:r>
            <a:r>
              <a:rPr lang="en-US" sz="3300" dirty="0" smtClean="0">
                <a:latin typeface="Helvetica"/>
                <a:ea typeface="Gill Sans"/>
                <a:cs typeface="Helvetica"/>
                <a:sym typeface="Gill Sans"/>
              </a:rPr>
              <a:t>the </a:t>
            </a:r>
            <a:r>
              <a:rPr lang="en-US" sz="3300" b="1" dirty="0" smtClean="0">
                <a:latin typeface="Helvetica"/>
                <a:ea typeface="Gill Sans"/>
                <a:cs typeface="Helvetica"/>
                <a:sym typeface="Gill Sans"/>
              </a:rPr>
              <a:t>reputation</a:t>
            </a:r>
            <a:r>
              <a:rPr lang="en-US" sz="3300" dirty="0" smtClean="0">
                <a:latin typeface="Helvetica"/>
                <a:ea typeface="Gill Sans"/>
                <a:cs typeface="Helvetica"/>
                <a:sym typeface="Gill Sans"/>
              </a:rPr>
              <a:t> of the </a:t>
            </a:r>
            <a:r>
              <a:rPr lang="en-US" sz="3300" dirty="0" smtClean="0">
                <a:latin typeface="Helvetica"/>
                <a:ea typeface="Gill Sans"/>
                <a:cs typeface="Helvetica"/>
                <a:sym typeface="Gill Sans"/>
              </a:rPr>
              <a:t>agency – get out of </a:t>
            </a:r>
            <a:r>
              <a:rPr lang="en-US" sz="3300" b="1" dirty="0" smtClean="0">
                <a:latin typeface="Helvetica"/>
                <a:ea typeface="Gill Sans"/>
                <a:cs typeface="Helvetica"/>
                <a:sym typeface="Gill Sans"/>
              </a:rPr>
              <a:t>the bunker; </a:t>
            </a:r>
            <a:r>
              <a:rPr lang="en-US" sz="3300" dirty="0" smtClean="0">
                <a:latin typeface="Helvetica"/>
                <a:ea typeface="Gill Sans"/>
                <a:cs typeface="Helvetica"/>
                <a:sym typeface="Gill Sans"/>
              </a:rPr>
              <a:t>engage</a:t>
            </a: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Institutional </a:t>
            </a:r>
            <a:r>
              <a:rPr lang="en-US" sz="3300" dirty="0" smtClean="0">
                <a:latin typeface="Helvetica"/>
                <a:ea typeface="Gill Sans"/>
                <a:cs typeface="Helvetica"/>
                <a:sym typeface="Gill Sans"/>
              </a:rPr>
              <a:t>vs.</a:t>
            </a:r>
            <a:r>
              <a:rPr lang="en-US" sz="3300" b="1" dirty="0" smtClean="0">
                <a:latin typeface="Helvetica"/>
                <a:ea typeface="Gill Sans"/>
                <a:cs typeface="Helvetica"/>
                <a:sym typeface="Gill Sans"/>
              </a:rPr>
              <a:t> personal</a:t>
            </a:r>
            <a:r>
              <a:rPr lang="en-US" sz="3300" dirty="0" smtClean="0">
                <a:latin typeface="Helvetica"/>
                <a:ea typeface="Gill Sans"/>
                <a:cs typeface="Helvetica"/>
                <a:sym typeface="Gill Sans"/>
              </a:rPr>
              <a:t>? … though new teams bring new approaches. </a:t>
            </a:r>
          </a:p>
        </p:txBody>
      </p:sp>
    </p:spTree>
    <p:extLst>
      <p:ext uri="{BB962C8B-B14F-4D97-AF65-F5344CB8AC3E}">
        <p14:creationId xmlns:p14="http://schemas.microsoft.com/office/powerpoint/2010/main" val="140732266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917"/>
            <a:ext cx="8229600" cy="1379833"/>
          </a:xfrm>
        </p:spPr>
        <p:txBody>
          <a:bodyPr>
            <a:noAutofit/>
          </a:bodyPr>
          <a:lstStyle/>
          <a:p>
            <a:pPr algn="l"/>
            <a:r>
              <a:rPr lang="en-US" sz="4200" b="1" dirty="0" smtClean="0">
                <a:solidFill>
                  <a:srgbClr val="0000FF"/>
                </a:solidFill>
                <a:latin typeface="Georgia"/>
                <a:cs typeface="Georgia"/>
              </a:rPr>
              <a:t>Frameworks &amp; guidance</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313553" y="1991348"/>
            <a:ext cx="8701105" cy="4217896"/>
          </a:xfrm>
        </p:spPr>
        <p:txBody>
          <a:bodyPr>
            <a:normAutofit fontScale="92500" lnSpcReduction="20000"/>
          </a:bodyPr>
          <a:lstStyle/>
          <a:p>
            <a:pPr marL="811786" indent="-608840" defTabSz="549148">
              <a:lnSpc>
                <a:spcPct val="110000"/>
              </a:lnSpc>
              <a:spcBef>
                <a:spcPts val="1800"/>
              </a:spcBef>
              <a:buFont typeface="Wingdings" charset="2"/>
              <a:buChar char="²"/>
              <a:defRPr sz="1800"/>
            </a:pPr>
            <a:r>
              <a:rPr lang="en-US" sz="3300" dirty="0">
                <a:solidFill>
                  <a:srgbClr val="000000"/>
                </a:solidFill>
                <a:latin typeface="Helvetica"/>
                <a:ea typeface="Gill Sans"/>
                <a:cs typeface="Helvetica"/>
                <a:sym typeface="Gill Sans"/>
              </a:rPr>
              <a:t>The </a:t>
            </a:r>
            <a:r>
              <a:rPr lang="en-US" sz="3300" b="1" dirty="0">
                <a:solidFill>
                  <a:srgbClr val="000000"/>
                </a:solidFill>
                <a:latin typeface="Helvetica"/>
                <a:ea typeface="Gill Sans"/>
                <a:cs typeface="Helvetica"/>
                <a:sym typeface="Gill Sans"/>
              </a:rPr>
              <a:t>Sphere Standards </a:t>
            </a:r>
            <a:r>
              <a:rPr lang="en-US" sz="3300" dirty="0">
                <a:solidFill>
                  <a:srgbClr val="000000"/>
                </a:solidFill>
                <a:latin typeface="Helvetica"/>
                <a:ea typeface="Gill Sans"/>
                <a:cs typeface="Helvetica"/>
                <a:sym typeface="Gill Sans"/>
              </a:rPr>
              <a:t>(from 1997)</a:t>
            </a:r>
          </a:p>
          <a:p>
            <a:pPr marL="811786" indent="-608840" defTabSz="549148">
              <a:lnSpc>
                <a:spcPct val="110000"/>
              </a:lnSpc>
              <a:spcBef>
                <a:spcPts val="1800"/>
              </a:spcBef>
              <a:buFont typeface="Wingdings" charset="2"/>
              <a:buChar char="²"/>
              <a:defRPr sz="1800"/>
            </a:pPr>
            <a:r>
              <a:rPr lang="en-US" sz="3300" dirty="0">
                <a:solidFill>
                  <a:srgbClr val="000000"/>
                </a:solidFill>
                <a:latin typeface="Helvetica"/>
                <a:ea typeface="Gill Sans"/>
                <a:cs typeface="Helvetica"/>
                <a:sym typeface="Gill Sans"/>
              </a:rPr>
              <a:t>‘</a:t>
            </a:r>
            <a:r>
              <a:rPr lang="en-US" sz="3300" b="1" dirty="0">
                <a:solidFill>
                  <a:srgbClr val="000000"/>
                </a:solidFill>
                <a:latin typeface="Helvetica"/>
                <a:ea typeface="Gill Sans"/>
                <a:cs typeface="Helvetica"/>
                <a:sym typeface="Gill Sans"/>
              </a:rPr>
              <a:t>Do </a:t>
            </a:r>
            <a:r>
              <a:rPr lang="en-US" sz="3300" b="1" dirty="0" smtClean="0">
                <a:solidFill>
                  <a:srgbClr val="000000"/>
                </a:solidFill>
                <a:latin typeface="Helvetica"/>
                <a:ea typeface="Gill Sans"/>
                <a:cs typeface="Helvetica"/>
                <a:sym typeface="Gill Sans"/>
              </a:rPr>
              <a:t>No Harm</a:t>
            </a:r>
            <a:r>
              <a:rPr lang="en-US" sz="3300" dirty="0">
                <a:solidFill>
                  <a:srgbClr val="000000"/>
                </a:solidFill>
                <a:latin typeface="Helvetica"/>
                <a:ea typeface="Gill Sans"/>
                <a:cs typeface="Helvetica"/>
                <a:sym typeface="Gill Sans"/>
              </a:rPr>
              <a:t>’ initiative (1999)</a:t>
            </a:r>
          </a:p>
          <a:p>
            <a:pPr marL="811786" indent="-608840" defTabSz="549148">
              <a:lnSpc>
                <a:spcPct val="110000"/>
              </a:lnSpc>
              <a:spcBef>
                <a:spcPts val="1800"/>
              </a:spcBef>
              <a:buFont typeface="Wingdings" charset="2"/>
              <a:buChar char="²"/>
              <a:defRPr sz="1800"/>
            </a:pPr>
            <a:r>
              <a:rPr lang="en-US" sz="3300" dirty="0">
                <a:solidFill>
                  <a:srgbClr val="000000"/>
                </a:solidFill>
                <a:latin typeface="Helvetica"/>
                <a:ea typeface="Gill Sans"/>
                <a:cs typeface="Helvetica"/>
                <a:sym typeface="Gill Sans"/>
              </a:rPr>
              <a:t>UNEG </a:t>
            </a:r>
            <a:r>
              <a:rPr lang="en-US" sz="3300" b="1" dirty="0">
                <a:solidFill>
                  <a:srgbClr val="000000"/>
                </a:solidFill>
                <a:latin typeface="Helvetica"/>
                <a:ea typeface="Gill Sans"/>
                <a:cs typeface="Helvetica"/>
                <a:sym typeface="Gill Sans"/>
              </a:rPr>
              <a:t>Norms and Standards </a:t>
            </a:r>
            <a:r>
              <a:rPr lang="en-US" sz="3300" dirty="0">
                <a:solidFill>
                  <a:srgbClr val="000000"/>
                </a:solidFill>
                <a:latin typeface="Helvetica"/>
                <a:ea typeface="Gill Sans"/>
                <a:cs typeface="Helvetica"/>
                <a:sym typeface="Gill Sans"/>
              </a:rPr>
              <a:t>(2005)</a:t>
            </a:r>
          </a:p>
          <a:p>
            <a:pPr marL="811786" lvl="0" indent="-608840" defTabSz="549148">
              <a:lnSpc>
                <a:spcPct val="110000"/>
              </a:lnSpc>
              <a:spcBef>
                <a:spcPts val="1800"/>
              </a:spcBef>
              <a:buFont typeface="Wingdings" charset="2"/>
              <a:buChar char="²"/>
              <a:defRPr sz="1800"/>
            </a:pPr>
            <a:r>
              <a:rPr lang="en-US" sz="3300" dirty="0" smtClean="0">
                <a:solidFill>
                  <a:srgbClr val="000000"/>
                </a:solidFill>
                <a:latin typeface="Helvetica"/>
                <a:ea typeface="Gill Sans"/>
                <a:cs typeface="Helvetica"/>
                <a:sym typeface="Gill Sans"/>
              </a:rPr>
              <a:t>OECD-DAC </a:t>
            </a:r>
            <a:r>
              <a:rPr lang="en-US" sz="3300" b="1" i="1" dirty="0" smtClean="0">
                <a:solidFill>
                  <a:srgbClr val="000000"/>
                </a:solidFill>
                <a:latin typeface="Helvetica"/>
                <a:ea typeface="Gill Sans"/>
                <a:cs typeface="Helvetica"/>
                <a:sym typeface="Gill Sans"/>
              </a:rPr>
              <a:t>Principles for Good International Engagement in Fragile States</a:t>
            </a:r>
            <a:r>
              <a:rPr lang="en-US" sz="3300" dirty="0" smtClean="0">
                <a:solidFill>
                  <a:srgbClr val="000000"/>
                </a:solidFill>
                <a:latin typeface="Helvetica"/>
                <a:ea typeface="Gill Sans"/>
                <a:cs typeface="Helvetica"/>
                <a:sym typeface="Gill Sans"/>
              </a:rPr>
              <a:t> (2007)</a:t>
            </a:r>
          </a:p>
          <a:p>
            <a:pPr marL="811786" lvl="0" indent="-608840" defTabSz="549148">
              <a:lnSpc>
                <a:spcPct val="110000"/>
              </a:lnSpc>
              <a:spcBef>
                <a:spcPts val="1800"/>
              </a:spcBef>
              <a:buFont typeface="Wingdings" charset="2"/>
              <a:buChar char="²"/>
              <a:defRPr sz="1800"/>
            </a:pPr>
            <a:r>
              <a:rPr lang="en-US" sz="3300" dirty="0" smtClean="0">
                <a:solidFill>
                  <a:srgbClr val="000000"/>
                </a:solidFill>
                <a:latin typeface="Helvetica"/>
                <a:ea typeface="Gill Sans"/>
                <a:cs typeface="Helvetica"/>
                <a:sym typeface="Gill Sans"/>
              </a:rPr>
              <a:t>UNEG </a:t>
            </a:r>
            <a:r>
              <a:rPr lang="en-US" sz="3300" b="1" dirty="0" smtClean="0">
                <a:solidFill>
                  <a:srgbClr val="000000"/>
                </a:solidFill>
                <a:latin typeface="Helvetica"/>
                <a:ea typeface="Gill Sans"/>
                <a:cs typeface="Helvetica"/>
                <a:sym typeface="Gill Sans"/>
              </a:rPr>
              <a:t>Ethical Guidelines</a:t>
            </a:r>
            <a:r>
              <a:rPr lang="en-US" sz="3300" dirty="0" smtClean="0">
                <a:solidFill>
                  <a:srgbClr val="000000"/>
                </a:solidFill>
                <a:latin typeface="Helvetica"/>
                <a:ea typeface="Gill Sans"/>
                <a:cs typeface="Helvetica"/>
                <a:sym typeface="Gill Sans"/>
              </a:rPr>
              <a:t> (2008)</a:t>
            </a:r>
          </a:p>
          <a:p>
            <a:pPr marL="811786" lvl="0" indent="-608840" defTabSz="549148">
              <a:lnSpc>
                <a:spcPct val="110000"/>
              </a:lnSpc>
              <a:spcBef>
                <a:spcPts val="1800"/>
              </a:spcBef>
              <a:buFont typeface="Wingdings" charset="2"/>
              <a:buChar char="²"/>
              <a:defRPr sz="1800"/>
            </a:pP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endParaRPr lang="en-US" sz="3300" dirty="0" smtClean="0">
              <a:latin typeface="Helvetica"/>
              <a:ea typeface="Gill Sans"/>
              <a:cs typeface="Helvetica"/>
              <a:sym typeface="Gill Sans"/>
            </a:endParaRPr>
          </a:p>
        </p:txBody>
      </p:sp>
    </p:spTree>
    <p:extLst>
      <p:ext uri="{BB962C8B-B14F-4D97-AF65-F5344CB8AC3E}">
        <p14:creationId xmlns:p14="http://schemas.microsoft.com/office/powerpoint/2010/main" val="232290659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CIMG0114.JPG"/>
          <p:cNvPicPr>
            <a:picLocks noChangeAspect="1"/>
          </p:cNvPicPr>
          <p:nvPr/>
        </p:nvPicPr>
        <p:blipFill rotWithShape="1">
          <a:blip r:embed="rId3">
            <a:extLst>
              <a:ext uri="{28A0092B-C50C-407E-A947-70E740481C1C}">
                <a14:useLocalDpi xmlns:a14="http://schemas.microsoft.com/office/drawing/2010/main" val="0"/>
              </a:ext>
            </a:extLst>
          </a:blip>
          <a:srcRect b="59760"/>
          <a:stretch/>
        </p:blipFill>
        <p:spPr>
          <a:xfrm>
            <a:off x="0" y="0"/>
            <a:ext cx="9144000" cy="2759664"/>
          </a:xfrm>
          <a:prstGeom prst="rect">
            <a:avLst/>
          </a:prstGeom>
        </p:spPr>
      </p:pic>
      <p:sp>
        <p:nvSpPr>
          <p:cNvPr id="3" name="TextBox 2"/>
          <p:cNvSpPr txBox="1"/>
          <p:nvPr/>
        </p:nvSpPr>
        <p:spPr>
          <a:xfrm>
            <a:off x="2571138" y="771808"/>
            <a:ext cx="3746962" cy="523220"/>
          </a:xfrm>
          <a:prstGeom prst="rect">
            <a:avLst/>
          </a:prstGeom>
          <a:noFill/>
        </p:spPr>
        <p:txBody>
          <a:bodyPr wrap="square" rtlCol="0">
            <a:spAutoFit/>
          </a:bodyPr>
          <a:lstStyle/>
          <a:p>
            <a:r>
              <a:rPr lang="en-US" sz="2800" b="1" dirty="0" smtClean="0">
                <a:solidFill>
                  <a:srgbClr val="FFFF00"/>
                </a:solidFill>
              </a:rPr>
              <a:t>“Get out of the bunker”</a:t>
            </a:r>
            <a:endParaRPr lang="en-US" sz="2800" b="1" dirty="0">
              <a:solidFill>
                <a:srgbClr val="FFFF00"/>
              </a:solidFill>
            </a:endParaRPr>
          </a:p>
        </p:txBody>
      </p:sp>
    </p:spTree>
    <p:extLst>
      <p:ext uri="{BB962C8B-B14F-4D97-AF65-F5344CB8AC3E}">
        <p14:creationId xmlns:p14="http://schemas.microsoft.com/office/powerpoint/2010/main" val="30630926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15355"/>
            <a:ext cx="7772400" cy="5190050"/>
          </a:xfrm>
        </p:spPr>
        <p:txBody>
          <a:bodyPr>
            <a:normAutofit/>
          </a:bodyPr>
          <a:lstStyle/>
          <a:p>
            <a:r>
              <a:rPr lang="en-US" sz="1800" dirty="0" smtClean="0">
                <a:solidFill>
                  <a:srgbClr val="0000FF"/>
                </a:solidFill>
                <a:latin typeface="Georgia"/>
                <a:cs typeface="Georgia"/>
              </a:rPr>
              <a:t>IFRC:  Iraq (2003 and later)</a:t>
            </a:r>
            <a:r>
              <a:rPr lang="en-US" sz="1800" dirty="0">
                <a:solidFill>
                  <a:srgbClr val="0000FF"/>
                </a:solidFill>
                <a:latin typeface="Georgia"/>
                <a:cs typeface="Georgia"/>
              </a:rPr>
              <a:t/>
            </a:r>
            <a:br>
              <a:rPr lang="en-US" sz="1800" dirty="0">
                <a:solidFill>
                  <a:srgbClr val="0000FF"/>
                </a:solidFill>
                <a:latin typeface="Georgia"/>
                <a:cs typeface="Georgia"/>
              </a:rPr>
            </a:br>
            <a:r>
              <a:rPr lang="en-US" sz="1800" dirty="0" smtClean="0">
                <a:solidFill>
                  <a:srgbClr val="0000FF"/>
                </a:solidFill>
                <a:latin typeface="Georgia"/>
                <a:cs typeface="Georgia"/>
              </a:rPr>
              <a:t/>
            </a:r>
            <a:br>
              <a:rPr lang="en-US" sz="1800" dirty="0" smtClean="0">
                <a:solidFill>
                  <a:srgbClr val="0000FF"/>
                </a:solidFill>
                <a:latin typeface="Georgia"/>
                <a:cs typeface="Georgia"/>
              </a:rPr>
            </a:br>
            <a:r>
              <a:rPr lang="en-US" sz="1800" dirty="0" smtClean="0">
                <a:solidFill>
                  <a:srgbClr val="0000FF"/>
                </a:solidFill>
                <a:latin typeface="Georgia"/>
                <a:cs typeface="Georgia"/>
              </a:rPr>
              <a:t>IFRC: Haiti</a:t>
            </a:r>
            <a:r>
              <a:rPr lang="en-US" sz="1800" dirty="0">
                <a:solidFill>
                  <a:srgbClr val="0000FF"/>
                </a:solidFill>
                <a:latin typeface="Georgia"/>
                <a:cs typeface="Georgia"/>
              </a:rPr>
              <a:t> </a:t>
            </a:r>
            <a:r>
              <a:rPr lang="en-US" sz="1800" dirty="0" smtClean="0">
                <a:solidFill>
                  <a:srgbClr val="0000FF"/>
                </a:solidFill>
                <a:latin typeface="Georgia"/>
                <a:cs typeface="Georgia"/>
              </a:rPr>
              <a:t>(2010) – Post-Earthquake Real-Time Evaluation</a:t>
            </a:r>
            <a:br>
              <a:rPr lang="en-US" sz="1800" dirty="0" smtClean="0">
                <a:solidFill>
                  <a:srgbClr val="0000FF"/>
                </a:solidFill>
                <a:latin typeface="Georgia"/>
                <a:cs typeface="Georgia"/>
              </a:rPr>
            </a:br>
            <a:r>
              <a:rPr lang="en-US" sz="1800" dirty="0" smtClean="0">
                <a:solidFill>
                  <a:srgbClr val="0000FF"/>
                </a:solidFill>
                <a:latin typeface="Georgia"/>
                <a:cs typeface="Georgia"/>
              </a:rPr>
              <a:t>Norwegian Red Cross: Haiti (2010) </a:t>
            </a:r>
            <a:br>
              <a:rPr lang="en-US" sz="1800" dirty="0" smtClean="0">
                <a:solidFill>
                  <a:srgbClr val="0000FF"/>
                </a:solidFill>
                <a:latin typeface="Georgia"/>
                <a:cs typeface="Georgia"/>
              </a:rPr>
            </a:br>
            <a:r>
              <a:rPr lang="en-US" sz="1800" dirty="0" smtClean="0">
                <a:solidFill>
                  <a:srgbClr val="0000FF"/>
                </a:solidFill>
                <a:latin typeface="Georgia"/>
                <a:cs typeface="Georgia"/>
              </a:rPr>
              <a:t>Concern Worldwide: Haiti (2012)</a:t>
            </a:r>
            <a:br>
              <a:rPr lang="en-US" sz="1800" dirty="0" smtClean="0">
                <a:solidFill>
                  <a:srgbClr val="0000FF"/>
                </a:solidFill>
                <a:latin typeface="Georgia"/>
                <a:cs typeface="Georgia"/>
              </a:rPr>
            </a:br>
            <a:r>
              <a:rPr lang="en-US" sz="1800" dirty="0" smtClean="0">
                <a:solidFill>
                  <a:srgbClr val="0000FF"/>
                </a:solidFill>
                <a:latin typeface="Georgia"/>
                <a:cs typeface="Georgia"/>
              </a:rPr>
              <a:t/>
            </a:r>
            <a:br>
              <a:rPr lang="en-US" sz="1800" dirty="0" smtClean="0">
                <a:solidFill>
                  <a:srgbClr val="0000FF"/>
                </a:solidFill>
                <a:latin typeface="Georgia"/>
                <a:cs typeface="Georgia"/>
              </a:rPr>
            </a:br>
            <a:r>
              <a:rPr lang="en-US" sz="1800" dirty="0" smtClean="0">
                <a:solidFill>
                  <a:srgbClr val="0000FF"/>
                </a:solidFill>
                <a:latin typeface="Georgia"/>
                <a:cs typeface="Georgia"/>
              </a:rPr>
              <a:t>IFRC: Myanmar (2011)</a:t>
            </a:r>
            <a:br>
              <a:rPr lang="en-US" sz="1800" dirty="0" smtClean="0">
                <a:solidFill>
                  <a:srgbClr val="0000FF"/>
                </a:solidFill>
                <a:latin typeface="Georgia"/>
                <a:cs typeface="Georgia"/>
              </a:rPr>
            </a:br>
            <a:r>
              <a:rPr lang="en-US" sz="1800" dirty="0" smtClean="0">
                <a:solidFill>
                  <a:srgbClr val="0000FF"/>
                </a:solidFill>
                <a:latin typeface="Georgia"/>
                <a:cs typeface="Georgia"/>
              </a:rPr>
              <a:t/>
            </a:r>
            <a:br>
              <a:rPr lang="en-US" sz="1800" dirty="0" smtClean="0">
                <a:solidFill>
                  <a:srgbClr val="0000FF"/>
                </a:solidFill>
                <a:latin typeface="Georgia"/>
                <a:cs typeface="Georgia"/>
              </a:rPr>
            </a:br>
            <a:r>
              <a:rPr lang="en-US" sz="1800" dirty="0" smtClean="0">
                <a:solidFill>
                  <a:srgbClr val="0000FF"/>
                </a:solidFill>
                <a:latin typeface="Georgia"/>
                <a:cs typeface="Georgia"/>
              </a:rPr>
              <a:t>Norwegian Refugee Council: Somalia (2011)</a:t>
            </a:r>
            <a:br>
              <a:rPr lang="en-US" sz="1800" dirty="0" smtClean="0">
                <a:solidFill>
                  <a:srgbClr val="0000FF"/>
                </a:solidFill>
                <a:latin typeface="Georgia"/>
                <a:cs typeface="Georgia"/>
              </a:rPr>
            </a:br>
            <a:r>
              <a:rPr lang="en-US" sz="1800" dirty="0" smtClean="0">
                <a:solidFill>
                  <a:srgbClr val="0000FF"/>
                </a:solidFill>
                <a:latin typeface="Georgia"/>
                <a:cs typeface="Georgia"/>
              </a:rPr>
              <a:t> </a:t>
            </a:r>
            <a:br>
              <a:rPr lang="en-US" sz="1800" dirty="0" smtClean="0">
                <a:solidFill>
                  <a:srgbClr val="0000FF"/>
                </a:solidFill>
                <a:latin typeface="Georgia"/>
                <a:cs typeface="Georgia"/>
              </a:rPr>
            </a:br>
            <a:r>
              <a:rPr lang="en-US" sz="1800" dirty="0" smtClean="0">
                <a:solidFill>
                  <a:srgbClr val="0000FF"/>
                </a:solidFill>
                <a:latin typeface="Georgia"/>
                <a:cs typeface="Georgia"/>
              </a:rPr>
              <a:t>WFP:  Somalia 2012 </a:t>
            </a:r>
            <a:br>
              <a:rPr lang="en-US" sz="1800" dirty="0" smtClean="0">
                <a:solidFill>
                  <a:srgbClr val="0000FF"/>
                </a:solidFill>
                <a:latin typeface="Georgia"/>
                <a:cs typeface="Georgia"/>
              </a:rPr>
            </a:br>
            <a:r>
              <a:rPr lang="en-US" sz="1800" dirty="0" smtClean="0">
                <a:solidFill>
                  <a:srgbClr val="0000FF"/>
                </a:solidFill>
                <a:latin typeface="Georgia"/>
                <a:cs typeface="Georgia"/>
              </a:rPr>
              <a:t>Evaluation of the Country Portfolio  2006-2010</a:t>
            </a:r>
            <a:br>
              <a:rPr lang="en-US" sz="1800" dirty="0" smtClean="0">
                <a:solidFill>
                  <a:srgbClr val="0000FF"/>
                </a:solidFill>
                <a:latin typeface="Georgia"/>
                <a:cs typeface="Georgia"/>
              </a:rPr>
            </a:br>
            <a:r>
              <a:rPr lang="en-US" sz="1800" dirty="0" smtClean="0">
                <a:solidFill>
                  <a:srgbClr val="0000FF"/>
                </a:solidFill>
                <a:latin typeface="Georgia"/>
                <a:cs typeface="Georgia"/>
              </a:rPr>
              <a:t/>
            </a:r>
            <a:br>
              <a:rPr lang="en-US" sz="1800" dirty="0" smtClean="0">
                <a:solidFill>
                  <a:srgbClr val="0000FF"/>
                </a:solidFill>
                <a:latin typeface="Georgia"/>
                <a:cs typeface="Georgia"/>
              </a:rPr>
            </a:br>
            <a:r>
              <a:rPr lang="en-US" sz="1800" dirty="0" smtClean="0">
                <a:solidFill>
                  <a:srgbClr val="0000FF"/>
                </a:solidFill>
                <a:latin typeface="Georgia"/>
                <a:cs typeface="Georgia"/>
              </a:rPr>
              <a:t>WFP:  Sudan </a:t>
            </a:r>
            <a:r>
              <a:rPr lang="en-US" sz="1800" dirty="0">
                <a:solidFill>
                  <a:srgbClr val="0000FF"/>
                </a:solidFill>
                <a:latin typeface="Georgia"/>
                <a:cs typeface="Georgia"/>
              </a:rPr>
              <a:t>2013</a:t>
            </a:r>
            <a:br>
              <a:rPr lang="en-US" sz="1800" dirty="0">
                <a:solidFill>
                  <a:srgbClr val="0000FF"/>
                </a:solidFill>
                <a:latin typeface="Georgia"/>
                <a:cs typeface="Georgia"/>
              </a:rPr>
            </a:br>
            <a:r>
              <a:rPr lang="en-US" sz="1800" dirty="0">
                <a:solidFill>
                  <a:srgbClr val="0000FF"/>
                </a:solidFill>
                <a:latin typeface="Georgia"/>
                <a:cs typeface="Georgia"/>
              </a:rPr>
              <a:t>E</a:t>
            </a:r>
            <a:r>
              <a:rPr lang="en-US" sz="1800" dirty="0" smtClean="0">
                <a:solidFill>
                  <a:srgbClr val="0000FF"/>
                </a:solidFill>
                <a:latin typeface="Georgia"/>
                <a:cs typeface="Georgia"/>
              </a:rPr>
              <a:t>valuation </a:t>
            </a:r>
            <a:r>
              <a:rPr lang="en-US" sz="1800" dirty="0">
                <a:solidFill>
                  <a:srgbClr val="0000FF"/>
                </a:solidFill>
                <a:latin typeface="Georgia"/>
                <a:cs typeface="Georgia"/>
              </a:rPr>
              <a:t>of the Country Portfolio  </a:t>
            </a:r>
            <a:r>
              <a:rPr lang="en-US" sz="1800" dirty="0" smtClean="0">
                <a:solidFill>
                  <a:srgbClr val="0000FF"/>
                </a:solidFill>
                <a:latin typeface="Georgia"/>
                <a:cs typeface="Georgia"/>
              </a:rPr>
              <a:t>2010-2012</a:t>
            </a:r>
            <a:endParaRPr lang="en-US" sz="1800" dirty="0">
              <a:solidFill>
                <a:srgbClr val="0000FF"/>
              </a:solidFill>
              <a:latin typeface="Georgia"/>
              <a:cs typeface="Georgia"/>
            </a:endParaRPr>
          </a:p>
        </p:txBody>
      </p:sp>
    </p:spTree>
    <p:extLst>
      <p:ext uri="{BB962C8B-B14F-4D97-AF65-F5344CB8AC3E}">
        <p14:creationId xmlns:p14="http://schemas.microsoft.com/office/powerpoint/2010/main" val="33831442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MG0114.JPG"/>
          <p:cNvPicPr>
            <a:picLocks noChangeAspect="1"/>
          </p:cNvPicPr>
          <p:nvPr/>
        </p:nvPicPr>
        <p:blipFill rotWithShape="1">
          <a:blip r:embed="rId3">
            <a:extLst>
              <a:ext uri="{28A0092B-C50C-407E-A947-70E740481C1C}">
                <a14:useLocalDpi xmlns:a14="http://schemas.microsoft.com/office/drawing/2010/main" val="0"/>
              </a:ext>
            </a:extLst>
          </a:blip>
          <a:srcRect l="48007" r="35705"/>
          <a:stretch/>
        </p:blipFill>
        <p:spPr>
          <a:xfrm>
            <a:off x="4389747" y="0"/>
            <a:ext cx="1489380" cy="6858000"/>
          </a:xfrm>
          <a:prstGeom prst="rect">
            <a:avLst/>
          </a:prstGeom>
        </p:spPr>
      </p:pic>
      <p:sp>
        <p:nvSpPr>
          <p:cNvPr id="3" name="TextBox 2"/>
          <p:cNvSpPr txBox="1"/>
          <p:nvPr/>
        </p:nvSpPr>
        <p:spPr>
          <a:xfrm>
            <a:off x="1301246" y="799675"/>
            <a:ext cx="6929530" cy="461665"/>
          </a:xfrm>
          <a:prstGeom prst="rect">
            <a:avLst/>
          </a:prstGeom>
          <a:noFill/>
        </p:spPr>
        <p:txBody>
          <a:bodyPr wrap="square" rtlCol="0">
            <a:spAutoFit/>
          </a:bodyPr>
          <a:lstStyle/>
          <a:p>
            <a:r>
              <a:rPr lang="en-US" sz="2400" b="1" dirty="0">
                <a:solidFill>
                  <a:srgbClr val="000000"/>
                </a:solidFill>
              </a:rPr>
              <a:t>One evaluation team and national NGO </a:t>
            </a:r>
            <a:r>
              <a:rPr lang="en-US" sz="2400" b="1" dirty="0" smtClean="0">
                <a:solidFill>
                  <a:srgbClr val="000000"/>
                </a:solidFill>
              </a:rPr>
              <a:t>partners</a:t>
            </a:r>
            <a:endParaRPr lang="en-US" sz="2400" b="1" dirty="0">
              <a:solidFill>
                <a:srgbClr val="000000"/>
              </a:solidFill>
            </a:endParaRPr>
          </a:p>
        </p:txBody>
      </p:sp>
    </p:spTree>
    <p:extLst>
      <p:ext uri="{BB962C8B-B14F-4D97-AF65-F5344CB8AC3E}">
        <p14:creationId xmlns:p14="http://schemas.microsoft.com/office/powerpoint/2010/main" val="225328878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MG0114.JPG"/>
          <p:cNvPicPr>
            <a:picLocks noChangeAspect="1"/>
          </p:cNvPicPr>
          <p:nvPr/>
        </p:nvPicPr>
        <p:blipFill rotWithShape="1">
          <a:blip r:embed="rId3">
            <a:extLst>
              <a:ext uri="{28A0092B-C50C-407E-A947-70E740481C1C}">
                <a14:useLocalDpi xmlns:a14="http://schemas.microsoft.com/office/drawing/2010/main" val="0"/>
              </a:ext>
            </a:extLst>
          </a:blip>
          <a:srcRect l="34462" r="49250"/>
          <a:stretch/>
        </p:blipFill>
        <p:spPr>
          <a:xfrm>
            <a:off x="3151211" y="0"/>
            <a:ext cx="1489380" cy="6858000"/>
          </a:xfrm>
          <a:prstGeom prst="rect">
            <a:avLst/>
          </a:prstGeom>
        </p:spPr>
      </p:pic>
      <p:sp>
        <p:nvSpPr>
          <p:cNvPr id="5" name="TextBox 4"/>
          <p:cNvSpPr txBox="1"/>
          <p:nvPr/>
        </p:nvSpPr>
        <p:spPr>
          <a:xfrm>
            <a:off x="1301246" y="548257"/>
            <a:ext cx="6302423" cy="830997"/>
          </a:xfrm>
          <a:prstGeom prst="rect">
            <a:avLst/>
          </a:prstGeom>
          <a:noFill/>
        </p:spPr>
        <p:txBody>
          <a:bodyPr wrap="square" rtlCol="0">
            <a:spAutoFit/>
          </a:bodyPr>
          <a:lstStyle/>
          <a:p>
            <a:r>
              <a:rPr lang="en-US" sz="2400" b="1" dirty="0"/>
              <a:t>+</a:t>
            </a:r>
          </a:p>
          <a:p>
            <a:r>
              <a:rPr lang="en-US" sz="2400" b="1" dirty="0"/>
              <a:t>One </a:t>
            </a:r>
            <a:r>
              <a:rPr lang="en-US" sz="2400" b="1" dirty="0" err="1">
                <a:solidFill>
                  <a:srgbClr val="000000"/>
                </a:solidFill>
              </a:rPr>
              <a:t>armoured</a:t>
            </a:r>
            <a:r>
              <a:rPr lang="en-US" sz="2400" b="1" dirty="0">
                <a:solidFill>
                  <a:srgbClr val="000000"/>
                </a:solidFill>
              </a:rPr>
              <a:t> </a:t>
            </a:r>
            <a:r>
              <a:rPr lang="en-US" sz="2400" b="1" dirty="0" smtClean="0">
                <a:solidFill>
                  <a:srgbClr val="000000"/>
                </a:solidFill>
              </a:rPr>
              <a:t>car</a:t>
            </a:r>
            <a:endParaRPr lang="en-US" sz="2400" b="1" dirty="0">
              <a:solidFill>
                <a:srgbClr val="000000"/>
              </a:solidFill>
            </a:endParaRPr>
          </a:p>
        </p:txBody>
      </p:sp>
    </p:spTree>
    <p:extLst>
      <p:ext uri="{BB962C8B-B14F-4D97-AF65-F5344CB8AC3E}">
        <p14:creationId xmlns:p14="http://schemas.microsoft.com/office/powerpoint/2010/main" val="275396446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MG0114.JPG"/>
          <p:cNvPicPr>
            <a:picLocks noChangeAspect="1"/>
          </p:cNvPicPr>
          <p:nvPr/>
        </p:nvPicPr>
        <p:blipFill rotWithShape="1">
          <a:blip r:embed="rId3">
            <a:extLst>
              <a:ext uri="{28A0092B-C50C-407E-A947-70E740481C1C}">
                <a14:useLocalDpi xmlns:a14="http://schemas.microsoft.com/office/drawing/2010/main" val="0"/>
              </a:ext>
            </a:extLst>
          </a:blip>
          <a:srcRect r="64338"/>
          <a:stretch/>
        </p:blipFill>
        <p:spPr>
          <a:xfrm>
            <a:off x="0" y="0"/>
            <a:ext cx="3260955" cy="6858000"/>
          </a:xfrm>
          <a:prstGeom prst="rect">
            <a:avLst/>
          </a:prstGeom>
        </p:spPr>
      </p:pic>
      <p:pic>
        <p:nvPicPr>
          <p:cNvPr id="10" name="Picture 9" descr="CIMG0114.JPG"/>
          <p:cNvPicPr>
            <a:picLocks noChangeAspect="1"/>
          </p:cNvPicPr>
          <p:nvPr/>
        </p:nvPicPr>
        <p:blipFill rotWithShape="1">
          <a:blip r:embed="rId3">
            <a:extLst>
              <a:ext uri="{28A0092B-C50C-407E-A947-70E740481C1C}">
                <a14:useLocalDpi xmlns:a14="http://schemas.microsoft.com/office/drawing/2010/main" val="0"/>
              </a:ext>
            </a:extLst>
          </a:blip>
          <a:srcRect l="75439"/>
          <a:stretch/>
        </p:blipFill>
        <p:spPr>
          <a:xfrm>
            <a:off x="6898174" y="0"/>
            <a:ext cx="2245826" cy="6858000"/>
          </a:xfrm>
          <a:prstGeom prst="rect">
            <a:avLst/>
          </a:prstGeom>
        </p:spPr>
      </p:pic>
      <p:sp>
        <p:nvSpPr>
          <p:cNvPr id="6" name="TextBox 5"/>
          <p:cNvSpPr txBox="1"/>
          <p:nvPr/>
        </p:nvSpPr>
        <p:spPr>
          <a:xfrm>
            <a:off x="1301246" y="454178"/>
            <a:ext cx="7619347" cy="830997"/>
          </a:xfrm>
          <a:prstGeom prst="rect">
            <a:avLst/>
          </a:prstGeom>
          <a:noFill/>
        </p:spPr>
        <p:txBody>
          <a:bodyPr wrap="square" rtlCol="0">
            <a:spAutoFit/>
          </a:bodyPr>
          <a:lstStyle/>
          <a:p>
            <a:r>
              <a:rPr lang="en-US" sz="2400" b="1" dirty="0">
                <a:solidFill>
                  <a:srgbClr val="000000"/>
                </a:solidFill>
              </a:rPr>
              <a:t>+</a:t>
            </a:r>
          </a:p>
          <a:p>
            <a:r>
              <a:rPr lang="en-US" sz="2400" b="1" dirty="0">
                <a:solidFill>
                  <a:srgbClr val="000000"/>
                </a:solidFill>
              </a:rPr>
              <a:t>Four pickups and about 30 heavily armed UN </a:t>
            </a:r>
            <a:r>
              <a:rPr lang="en-US" sz="2400" b="1" dirty="0" smtClean="0">
                <a:solidFill>
                  <a:srgbClr val="000000"/>
                </a:solidFill>
              </a:rPr>
              <a:t>troops</a:t>
            </a:r>
            <a:endParaRPr lang="en-US" sz="2400" b="1" dirty="0">
              <a:solidFill>
                <a:srgbClr val="000000"/>
              </a:solidFill>
            </a:endParaRPr>
          </a:p>
        </p:txBody>
      </p:sp>
    </p:spTree>
    <p:extLst>
      <p:ext uri="{BB962C8B-B14F-4D97-AF65-F5344CB8AC3E}">
        <p14:creationId xmlns:p14="http://schemas.microsoft.com/office/powerpoint/2010/main" val="275396446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CIMG011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301246" y="470397"/>
            <a:ext cx="6929530" cy="2616101"/>
          </a:xfrm>
          <a:prstGeom prst="rect">
            <a:avLst/>
          </a:prstGeom>
          <a:noFill/>
        </p:spPr>
        <p:txBody>
          <a:bodyPr wrap="square" rtlCol="0">
            <a:spAutoFit/>
          </a:bodyPr>
          <a:lstStyle/>
          <a:p>
            <a:r>
              <a:rPr lang="en-US" sz="2400" b="1" dirty="0" smtClean="0">
                <a:solidFill>
                  <a:srgbClr val="FFFF00"/>
                </a:solidFill>
              </a:rPr>
              <a:t>To the beneficiaries, what does this say about:</a:t>
            </a:r>
          </a:p>
          <a:p>
            <a:pPr marL="342900" indent="-342900">
              <a:buFont typeface="Arial"/>
              <a:buChar char="•"/>
            </a:pPr>
            <a:r>
              <a:rPr lang="en-US" sz="2400" b="1" dirty="0" smtClean="0">
                <a:solidFill>
                  <a:srgbClr val="FFFF00"/>
                </a:solidFill>
              </a:rPr>
              <a:t>Good use of limited time and resources?</a:t>
            </a:r>
          </a:p>
          <a:p>
            <a:pPr marL="342900" indent="-342900">
              <a:buFont typeface="Arial"/>
              <a:buChar char="•"/>
            </a:pPr>
            <a:r>
              <a:rPr lang="en-US" sz="2400" b="1" dirty="0" smtClean="0">
                <a:solidFill>
                  <a:srgbClr val="FFFF00"/>
                </a:solidFill>
              </a:rPr>
              <a:t>Value added?</a:t>
            </a:r>
          </a:p>
          <a:p>
            <a:pPr marL="342900" indent="-342900">
              <a:buFont typeface="Arial"/>
              <a:buChar char="•"/>
            </a:pPr>
            <a:r>
              <a:rPr lang="en-US" sz="2400" b="1" dirty="0" smtClean="0">
                <a:solidFill>
                  <a:srgbClr val="FFFF00"/>
                </a:solidFill>
              </a:rPr>
              <a:t>Presence of weapons?</a:t>
            </a:r>
          </a:p>
          <a:p>
            <a:pPr marL="342900" indent="-342900">
              <a:buFont typeface="Arial"/>
              <a:buChar char="•"/>
            </a:pPr>
            <a:r>
              <a:rPr lang="en-US" sz="2400" b="1" dirty="0" smtClean="0">
                <a:solidFill>
                  <a:srgbClr val="FFFF00"/>
                </a:solidFill>
              </a:rPr>
              <a:t>Impartiality?</a:t>
            </a:r>
          </a:p>
          <a:p>
            <a:pPr marL="342900" indent="-342900">
              <a:buFont typeface="Arial"/>
              <a:buChar char="•"/>
            </a:pPr>
            <a:r>
              <a:rPr lang="en-US" sz="2400" b="1" dirty="0" smtClean="0">
                <a:solidFill>
                  <a:srgbClr val="FFFF00"/>
                </a:solidFill>
              </a:rPr>
              <a:t>Agency reputation?</a:t>
            </a:r>
          </a:p>
          <a:p>
            <a:pPr algn="r"/>
            <a:r>
              <a:rPr lang="en-US" sz="2000" i="1" dirty="0" smtClean="0">
                <a:solidFill>
                  <a:srgbClr val="FFFF00"/>
                </a:solidFill>
              </a:rPr>
              <a:t>North Darfur, April 2013</a:t>
            </a:r>
            <a:endParaRPr lang="en-US" sz="2000" i="1" dirty="0">
              <a:solidFill>
                <a:srgbClr val="FFFF00"/>
              </a:solidFill>
            </a:endParaRPr>
          </a:p>
        </p:txBody>
      </p:sp>
    </p:spTree>
    <p:extLst>
      <p:ext uri="{BB962C8B-B14F-4D97-AF65-F5344CB8AC3E}">
        <p14:creationId xmlns:p14="http://schemas.microsoft.com/office/powerpoint/2010/main" val="128233542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What contexts?</a:t>
            </a:r>
            <a:endParaRPr lang="en-US" sz="4200" strike="sngStrike" dirty="0">
              <a:latin typeface="Georgia"/>
              <a:cs typeface="Georgia"/>
            </a:endParaRPr>
          </a:p>
        </p:txBody>
      </p:sp>
      <p:sp>
        <p:nvSpPr>
          <p:cNvPr id="3" name="Text Placeholder 2"/>
          <p:cNvSpPr>
            <a:spLocks noGrp="1"/>
          </p:cNvSpPr>
          <p:nvPr>
            <p:ph type="body" idx="1"/>
          </p:nvPr>
        </p:nvSpPr>
        <p:spPr>
          <a:xfrm>
            <a:off x="457200" y="1975668"/>
            <a:ext cx="8229600" cy="4641253"/>
          </a:xfrm>
        </p:spPr>
        <p:txBody>
          <a:bodyPr>
            <a:normAutofit fontScale="70000" lnSpcReduction="20000"/>
          </a:bodyPr>
          <a:lstStyle/>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Sudden onset</a:t>
            </a:r>
            <a:r>
              <a:rPr lang="en-US" sz="3300" dirty="0" smtClean="0">
                <a:latin typeface="Helvetica"/>
                <a:ea typeface="Gill Sans"/>
                <a:cs typeface="Helvetica"/>
                <a:sym typeface="Gill Sans"/>
              </a:rPr>
              <a:t> such as after </a:t>
            </a:r>
            <a:r>
              <a:rPr lang="en-US" sz="3300" b="1" dirty="0" smtClean="0">
                <a:latin typeface="Helvetica"/>
                <a:ea typeface="Gill Sans"/>
                <a:cs typeface="Helvetica"/>
                <a:sym typeface="Gill Sans"/>
              </a:rPr>
              <a:t>a natural disaster, </a:t>
            </a:r>
            <a:r>
              <a:rPr lang="en-US" sz="3300" dirty="0" smtClean="0">
                <a:latin typeface="Helvetica"/>
                <a:ea typeface="Gill Sans"/>
                <a:cs typeface="Helvetica"/>
                <a:sym typeface="Gill Sans"/>
              </a:rPr>
              <a:t>especially where law and order has broken down (Haiti)</a:t>
            </a:r>
          </a:p>
          <a:p>
            <a:pPr marL="811786"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Ongoing conflict: </a:t>
            </a:r>
            <a:r>
              <a:rPr lang="en-US" sz="3300" dirty="0" smtClean="0">
                <a:latin typeface="Helvetica"/>
                <a:ea typeface="Gill Sans"/>
                <a:cs typeface="Helvetica"/>
                <a:sym typeface="Gill Sans"/>
              </a:rPr>
              <a:t>Syria / Iraq</a:t>
            </a:r>
            <a:endParaRPr lang="en-US" sz="3300" dirty="0" smtClean="0">
              <a:latin typeface="Helvetica"/>
              <a:ea typeface="Gill Sans"/>
              <a:cs typeface="Helvetica"/>
              <a:sym typeface="Gill Sans"/>
            </a:endParaRPr>
          </a:p>
          <a:p>
            <a:pPr marL="811786"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Post-conflict, </a:t>
            </a:r>
            <a:r>
              <a:rPr lang="en-US" sz="3300" dirty="0">
                <a:latin typeface="Helvetica"/>
                <a:ea typeface="Gill Sans"/>
                <a:cs typeface="Helvetica"/>
                <a:sym typeface="Gill Sans"/>
              </a:rPr>
              <a:t>especially where law and order has broken down </a:t>
            </a:r>
            <a:r>
              <a:rPr lang="en-US" sz="3300" dirty="0" smtClean="0">
                <a:latin typeface="Helvetica"/>
                <a:ea typeface="Gill Sans"/>
                <a:cs typeface="Helvetica"/>
                <a:sym typeface="Gill Sans"/>
              </a:rPr>
              <a:t>and/or there is no government (Iraq)</a:t>
            </a:r>
            <a:endParaRPr lang="en-US" sz="3300" dirty="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Longer-term complex situations</a:t>
            </a:r>
            <a:r>
              <a:rPr lang="en-US" sz="3300" dirty="0" smtClean="0">
                <a:latin typeface="Helvetica"/>
                <a:ea typeface="Gill Sans"/>
                <a:cs typeface="Helvetica"/>
                <a:sym typeface="Gill Sans"/>
              </a:rPr>
              <a:t>: </a:t>
            </a:r>
            <a:r>
              <a:rPr lang="en-US" sz="3300" dirty="0" smtClean="0">
                <a:latin typeface="Helvetica"/>
                <a:ea typeface="Gill Sans"/>
                <a:cs typeface="Helvetica"/>
                <a:sym typeface="Gill Sans"/>
              </a:rPr>
              <a:t>internal political issues, </a:t>
            </a:r>
            <a:r>
              <a:rPr lang="en-US" sz="3300" dirty="0" smtClean="0">
                <a:latin typeface="Helvetica"/>
                <a:ea typeface="Gill Sans"/>
                <a:cs typeface="Helvetica"/>
                <a:sym typeface="Gill Sans"/>
              </a:rPr>
              <a:t>excessive control, lack of official support, direct obstruction, maybe compounded by natural disasters </a:t>
            </a:r>
            <a:r>
              <a:rPr lang="en-US" sz="3300" dirty="0" err="1" smtClean="0">
                <a:latin typeface="Helvetica"/>
                <a:ea typeface="Gill Sans"/>
                <a:cs typeface="Helvetica"/>
                <a:sym typeface="Gill Sans"/>
              </a:rPr>
              <a:t>etc</a:t>
            </a:r>
            <a:r>
              <a:rPr lang="en-US" sz="3300" dirty="0" smtClean="0">
                <a:latin typeface="Helvetica"/>
                <a:ea typeface="Gill Sans"/>
                <a:cs typeface="Helvetica"/>
                <a:sym typeface="Gill Sans"/>
              </a:rPr>
              <a:t> (Darfur, </a:t>
            </a:r>
            <a:r>
              <a:rPr lang="en-US" sz="3300" dirty="0" smtClean="0">
                <a:latin typeface="Helvetica"/>
                <a:ea typeface="Gill Sans"/>
                <a:cs typeface="Helvetica"/>
                <a:sym typeface="Gill Sans"/>
              </a:rPr>
              <a:t>Myanmar, parts of Somalia)</a:t>
            </a: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Total breakdown of the state + + : </a:t>
            </a:r>
            <a:r>
              <a:rPr lang="en-US" sz="3300" dirty="0" smtClean="0">
                <a:latin typeface="Helvetica"/>
                <a:ea typeface="Gill Sans"/>
                <a:cs typeface="Helvetica"/>
                <a:sym typeface="Gill Sans"/>
              </a:rPr>
              <a:t>(Somalia)</a:t>
            </a:r>
          </a:p>
        </p:txBody>
      </p:sp>
    </p:spTree>
    <p:extLst>
      <p:ext uri="{BB962C8B-B14F-4D97-AF65-F5344CB8AC3E}">
        <p14:creationId xmlns:p14="http://schemas.microsoft.com/office/powerpoint/2010/main" val="131320179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The contexts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1740471"/>
            <a:ext cx="8541782" cy="4939170"/>
          </a:xfrm>
        </p:spPr>
        <p:txBody>
          <a:bodyPr>
            <a:normAutofit fontScale="85000" lnSpcReduction="10000"/>
          </a:bodyPr>
          <a:lstStyle/>
          <a:p>
            <a:pPr marL="202946" lvl="0" indent="0" defTabSz="549148">
              <a:lnSpc>
                <a:spcPct val="110000"/>
              </a:lnSpc>
              <a:spcBef>
                <a:spcPts val="1800"/>
              </a:spcBef>
              <a:buNone/>
              <a:defRPr sz="1800"/>
            </a:pPr>
            <a:r>
              <a:rPr lang="en-US" sz="3300" dirty="0" smtClean="0">
                <a:latin typeface="Helvetica"/>
                <a:ea typeface="Gill Sans"/>
                <a:cs typeface="Helvetica"/>
                <a:sym typeface="Gill Sans"/>
              </a:rPr>
              <a:t>Countries with humanitarian assistance </a:t>
            </a:r>
            <a:r>
              <a:rPr lang="en-US" sz="3300" dirty="0" err="1" smtClean="0">
                <a:latin typeface="Helvetica"/>
                <a:ea typeface="Gill Sans"/>
                <a:cs typeface="Helvetica"/>
                <a:sym typeface="Gill Sans"/>
              </a:rPr>
              <a:t>programmes</a:t>
            </a:r>
            <a:r>
              <a:rPr lang="en-US" sz="3300" dirty="0" smtClean="0">
                <a:latin typeface="Helvetica"/>
                <a:ea typeface="Gill Sans"/>
                <a:cs typeface="Helvetica"/>
                <a:sym typeface="Gill Sans"/>
              </a:rPr>
              <a:t> are, by definition, </a:t>
            </a:r>
            <a:r>
              <a:rPr lang="en-US" sz="3300" b="1" dirty="0" smtClean="0">
                <a:latin typeface="Helvetica"/>
                <a:ea typeface="Gill Sans"/>
                <a:cs typeface="Helvetica"/>
                <a:sym typeface="Gill Sans"/>
              </a:rPr>
              <a:t>dysfunctional </a:t>
            </a:r>
            <a:r>
              <a:rPr lang="en-US" sz="3300" dirty="0" smtClean="0">
                <a:latin typeface="Helvetica"/>
                <a:ea typeface="Gill Sans"/>
                <a:cs typeface="Helvetica"/>
                <a:sym typeface="Gill Sans"/>
              </a:rPr>
              <a:t>and </a:t>
            </a:r>
            <a:r>
              <a:rPr lang="en-US" sz="3300" b="1" dirty="0" smtClean="0">
                <a:latin typeface="Helvetica"/>
                <a:ea typeface="Gill Sans"/>
                <a:cs typeface="Helvetica"/>
                <a:sym typeface="Gill Sans"/>
              </a:rPr>
              <a:t>unable</a:t>
            </a:r>
            <a:r>
              <a:rPr lang="en-US" sz="3300" dirty="0" smtClean="0">
                <a:latin typeface="Helvetica"/>
                <a:ea typeface="Gill Sans"/>
                <a:cs typeface="Helvetica"/>
                <a:sym typeface="Gill Sans"/>
              </a:rPr>
              <a:t> to deliver such support themselves</a:t>
            </a:r>
          </a:p>
          <a:p>
            <a:pPr marL="811786"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Absence of </a:t>
            </a:r>
            <a:r>
              <a:rPr lang="en-US" sz="3300" dirty="0">
                <a:latin typeface="Helvetica"/>
                <a:ea typeface="Gill Sans"/>
                <a:cs typeface="Helvetica"/>
                <a:sym typeface="Gill Sans"/>
              </a:rPr>
              <a:t>strong official / government </a:t>
            </a:r>
            <a:r>
              <a:rPr lang="en-US" sz="3300" b="1" dirty="0">
                <a:latin typeface="Helvetica"/>
                <a:ea typeface="Gill Sans"/>
                <a:cs typeface="Helvetica"/>
                <a:sym typeface="Gill Sans"/>
              </a:rPr>
              <a:t>structures</a:t>
            </a:r>
            <a:r>
              <a:rPr lang="en-US" sz="3300" dirty="0">
                <a:latin typeface="Helvetica"/>
                <a:ea typeface="Gill Sans"/>
                <a:cs typeface="Helvetica"/>
                <a:sym typeface="Gill Sans"/>
              </a:rPr>
              <a:t> and systems </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Often this breakdown means </a:t>
            </a:r>
            <a:r>
              <a:rPr lang="en-US" sz="3300" b="1" dirty="0" smtClean="0">
                <a:latin typeface="Helvetica"/>
                <a:ea typeface="Gill Sans"/>
                <a:cs typeface="Helvetica"/>
                <a:sym typeface="Gill Sans"/>
              </a:rPr>
              <a:t>lack of access to baseline </a:t>
            </a:r>
            <a:r>
              <a:rPr lang="en-US" sz="3300" dirty="0" smtClean="0">
                <a:latin typeface="Helvetica"/>
                <a:ea typeface="Gill Sans"/>
                <a:cs typeface="Helvetica"/>
                <a:sym typeface="Gill Sans"/>
              </a:rPr>
              <a:t>data </a:t>
            </a:r>
            <a:r>
              <a:rPr lang="en-US" sz="3300" dirty="0" err="1" smtClean="0">
                <a:latin typeface="Helvetica"/>
                <a:ea typeface="Gill Sans"/>
                <a:cs typeface="Helvetica"/>
                <a:sym typeface="Gill Sans"/>
              </a:rPr>
              <a:t>etc</a:t>
            </a:r>
            <a:r>
              <a:rPr lang="en-US" sz="3300" dirty="0" smtClean="0">
                <a:latin typeface="Helvetica"/>
                <a:ea typeface="Gill Sans"/>
                <a:cs typeface="Helvetica"/>
                <a:sym typeface="Gill Sans"/>
              </a:rPr>
              <a:t> or to knowledgeable staff</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Increased </a:t>
            </a:r>
            <a:r>
              <a:rPr lang="en-US" sz="3300" dirty="0" smtClean="0">
                <a:latin typeface="Helvetica"/>
                <a:ea typeface="Gill Sans"/>
                <a:cs typeface="Helvetica"/>
                <a:sym typeface="Gill Sans"/>
              </a:rPr>
              <a:t>external intervention, particularly with </a:t>
            </a:r>
            <a:r>
              <a:rPr lang="en-US" sz="3300" dirty="0" smtClean="0">
                <a:latin typeface="Helvetica"/>
                <a:ea typeface="Gill Sans"/>
                <a:cs typeface="Helvetica"/>
                <a:sym typeface="Gill Sans"/>
              </a:rPr>
              <a:t>expatriates, </a:t>
            </a:r>
            <a:r>
              <a:rPr lang="en-US" sz="3300" dirty="0" smtClean="0">
                <a:latin typeface="Helvetica"/>
                <a:ea typeface="Gill Sans"/>
                <a:cs typeface="Helvetica"/>
                <a:sym typeface="Gill Sans"/>
              </a:rPr>
              <a:t>creates increased </a:t>
            </a:r>
            <a:r>
              <a:rPr lang="en-US" sz="3300" b="1" dirty="0" smtClean="0">
                <a:latin typeface="Helvetica"/>
                <a:ea typeface="Gill Sans"/>
                <a:cs typeface="Helvetica"/>
                <a:sym typeface="Gill Sans"/>
              </a:rPr>
              <a:t>tension</a:t>
            </a:r>
            <a:endParaRPr lang="en-US" sz="3300" b="1" dirty="0" smtClean="0">
              <a:latin typeface="Helvetica"/>
              <a:ea typeface="Gill Sans"/>
              <a:cs typeface="Helvetica"/>
              <a:sym typeface="Gill Sans"/>
            </a:endParaRPr>
          </a:p>
        </p:txBody>
      </p:sp>
    </p:spTree>
    <p:extLst>
      <p:ext uri="{BB962C8B-B14F-4D97-AF65-F5344CB8AC3E}">
        <p14:creationId xmlns:p14="http://schemas.microsoft.com/office/powerpoint/2010/main" val="202094869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The imbalance of power</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2414706"/>
            <a:ext cx="8686800" cy="3794538"/>
          </a:xfrm>
        </p:spPr>
        <p:txBody>
          <a:bodyPr>
            <a:normAutofit/>
          </a:bodyPr>
          <a:lstStyle/>
          <a:p>
            <a:pPr marL="811786" indent="-608840" defTabSz="549148">
              <a:lnSpc>
                <a:spcPct val="110000"/>
              </a:lnSpc>
              <a:spcBef>
                <a:spcPts val="1800"/>
              </a:spcBef>
              <a:buFont typeface="Wingdings" charset="2"/>
              <a:buChar char="²"/>
              <a:defRPr sz="1800"/>
            </a:pPr>
            <a:r>
              <a:rPr lang="en-US" sz="3300" b="1" dirty="0">
                <a:latin typeface="Helvetica"/>
                <a:ea typeface="Gill Sans"/>
                <a:cs typeface="Helvetica"/>
                <a:sym typeface="Gill Sans"/>
              </a:rPr>
              <a:t>Political</a:t>
            </a:r>
            <a:r>
              <a:rPr lang="en-US" sz="3300" dirty="0">
                <a:latin typeface="Helvetica"/>
                <a:ea typeface="Gill Sans"/>
                <a:cs typeface="Helvetica"/>
                <a:sym typeface="Gill Sans"/>
              </a:rPr>
              <a:t> pressures and expectations</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Between</a:t>
            </a:r>
            <a:r>
              <a:rPr lang="en-US" sz="3300" b="1" dirty="0" smtClean="0">
                <a:latin typeface="Helvetica"/>
                <a:ea typeface="Gill Sans"/>
                <a:cs typeface="Helvetica"/>
                <a:sym typeface="Gill Sans"/>
              </a:rPr>
              <a:t> clans / groups</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Between</a:t>
            </a:r>
            <a:r>
              <a:rPr lang="en-US" sz="3300" b="1" dirty="0" smtClean="0">
                <a:latin typeface="Helvetica"/>
                <a:ea typeface="Gill Sans"/>
                <a:cs typeface="Helvetica"/>
                <a:sym typeface="Gill Sans"/>
              </a:rPr>
              <a:t> leaders </a:t>
            </a:r>
            <a:r>
              <a:rPr lang="en-US" sz="3300" dirty="0" smtClean="0">
                <a:latin typeface="Helvetica"/>
                <a:ea typeface="Gill Sans"/>
                <a:cs typeface="Helvetica"/>
                <a:sym typeface="Gill Sans"/>
              </a:rPr>
              <a:t>and the communities</a:t>
            </a:r>
            <a:endParaRPr lang="en-US" sz="3300" b="1"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Within the </a:t>
            </a:r>
            <a:r>
              <a:rPr lang="en-US" sz="3300" b="1" dirty="0" smtClean="0">
                <a:latin typeface="Helvetica"/>
                <a:ea typeface="Gill Sans"/>
                <a:cs typeface="Helvetica"/>
                <a:sym typeface="Gill Sans"/>
              </a:rPr>
              <a:t>communities</a:t>
            </a:r>
            <a:r>
              <a:rPr lang="en-US" sz="3300" dirty="0" smtClean="0">
                <a:latin typeface="Helvetica"/>
                <a:ea typeface="Gill Sans"/>
                <a:cs typeface="Helvetica"/>
                <a:sym typeface="Gill Sans"/>
              </a:rPr>
              <a:t> themselves, esp. around gender and age issues</a:t>
            </a:r>
          </a:p>
        </p:txBody>
      </p:sp>
    </p:spTree>
    <p:extLst>
      <p:ext uri="{BB962C8B-B14F-4D97-AF65-F5344CB8AC3E}">
        <p14:creationId xmlns:p14="http://schemas.microsoft.com/office/powerpoint/2010/main" val="85943804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417638"/>
            <a:ext cx="9144000" cy="3301893"/>
          </a:xfrm>
          <a:prstGeom prst="rect">
            <a:avLst/>
          </a:prstGeom>
        </p:spPr>
      </p:pic>
      <p:sp>
        <p:nvSpPr>
          <p:cNvPr id="5"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The power differentials</a:t>
            </a:r>
            <a:endParaRPr lang="en-US" sz="4200" dirty="0">
              <a:solidFill>
                <a:srgbClr val="0000FF"/>
              </a:solidFill>
              <a:latin typeface="Georgia"/>
              <a:cs typeface="Georgia"/>
            </a:endParaRPr>
          </a:p>
        </p:txBody>
      </p:sp>
      <p:sp>
        <p:nvSpPr>
          <p:cNvPr id="2" name="TextBox 1"/>
          <p:cNvSpPr txBox="1"/>
          <p:nvPr/>
        </p:nvSpPr>
        <p:spPr>
          <a:xfrm>
            <a:off x="799561" y="4327655"/>
            <a:ext cx="8230776" cy="2609945"/>
          </a:xfrm>
          <a:prstGeom prst="rect">
            <a:avLst/>
          </a:prstGeom>
          <a:noFill/>
        </p:spPr>
        <p:txBody>
          <a:bodyPr wrap="square" rtlCol="0">
            <a:spAutoFit/>
          </a:bodyPr>
          <a:lstStyle/>
          <a:p>
            <a:pPr marL="285750" indent="-285750">
              <a:lnSpc>
                <a:spcPct val="130000"/>
              </a:lnSpc>
              <a:buFont typeface="Arial"/>
              <a:buChar char="•"/>
            </a:pPr>
            <a:r>
              <a:rPr lang="en-US" sz="2800" dirty="0">
                <a:solidFill>
                  <a:srgbClr val="000000"/>
                </a:solidFill>
                <a:latin typeface="Helvetica"/>
                <a:cs typeface="Helvetica"/>
              </a:rPr>
              <a:t>Evaluation </a:t>
            </a:r>
            <a:r>
              <a:rPr lang="en-US" sz="2800" dirty="0" smtClean="0">
                <a:solidFill>
                  <a:srgbClr val="000000"/>
                </a:solidFill>
                <a:latin typeface="Helvetica"/>
                <a:cs typeface="Helvetica"/>
              </a:rPr>
              <a:t>‘at gunpoint’?</a:t>
            </a:r>
            <a:endParaRPr lang="en-US" sz="2800" dirty="0">
              <a:solidFill>
                <a:srgbClr val="000000"/>
              </a:solidFill>
              <a:latin typeface="Helvetica"/>
              <a:cs typeface="Helvetica"/>
            </a:endParaRPr>
          </a:p>
          <a:p>
            <a:pPr marL="285750" indent="-285750">
              <a:lnSpc>
                <a:spcPct val="130000"/>
              </a:lnSpc>
              <a:buFont typeface="Arial"/>
              <a:buChar char="•"/>
            </a:pPr>
            <a:r>
              <a:rPr lang="en-US" sz="2800" dirty="0">
                <a:solidFill>
                  <a:srgbClr val="000000"/>
                </a:solidFill>
                <a:latin typeface="Helvetica"/>
                <a:cs typeface="Helvetica"/>
              </a:rPr>
              <a:t>Do we even notice </a:t>
            </a:r>
            <a:r>
              <a:rPr lang="en-US" sz="2800" dirty="0" smtClean="0">
                <a:solidFill>
                  <a:srgbClr val="000000"/>
                </a:solidFill>
                <a:latin typeface="Helvetica"/>
                <a:cs typeface="Helvetica"/>
              </a:rPr>
              <a:t>the weapons? </a:t>
            </a:r>
            <a:endParaRPr lang="en-US" sz="2800" dirty="0">
              <a:solidFill>
                <a:srgbClr val="000000"/>
              </a:solidFill>
              <a:latin typeface="Helvetica"/>
              <a:cs typeface="Helvetica"/>
            </a:endParaRPr>
          </a:p>
          <a:p>
            <a:pPr marL="285750" indent="-285750">
              <a:lnSpc>
                <a:spcPct val="130000"/>
              </a:lnSpc>
              <a:buFont typeface="Arial"/>
              <a:buChar char="•"/>
            </a:pPr>
            <a:r>
              <a:rPr lang="en-US" sz="2800" dirty="0">
                <a:solidFill>
                  <a:srgbClr val="000000"/>
                </a:solidFill>
                <a:latin typeface="Helvetica"/>
                <a:cs typeface="Helvetica"/>
              </a:rPr>
              <a:t>Do they affect what we ask or hear or discuss?</a:t>
            </a:r>
          </a:p>
          <a:p>
            <a:pPr marL="285750" indent="-285750">
              <a:lnSpc>
                <a:spcPct val="130000"/>
              </a:lnSpc>
              <a:buFont typeface="Arial"/>
              <a:buChar char="•"/>
            </a:pPr>
            <a:r>
              <a:rPr lang="en-US" sz="2800" dirty="0">
                <a:solidFill>
                  <a:srgbClr val="000000"/>
                </a:solidFill>
                <a:latin typeface="Helvetica"/>
                <a:cs typeface="Helvetica"/>
              </a:rPr>
              <a:t>How can we mitigate this effect?</a:t>
            </a:r>
          </a:p>
          <a:p>
            <a:endParaRPr lang="en-US" dirty="0"/>
          </a:p>
        </p:txBody>
      </p:sp>
    </p:spTree>
    <p:extLst>
      <p:ext uri="{BB962C8B-B14F-4D97-AF65-F5344CB8AC3E}">
        <p14:creationId xmlns:p14="http://schemas.microsoft.com/office/powerpoint/2010/main" val="214590050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200" b="1" dirty="0" smtClean="0">
                <a:solidFill>
                  <a:srgbClr val="0000FF"/>
                </a:solidFill>
                <a:latin typeface="Georgia"/>
                <a:cs typeface="Georgia"/>
              </a:rPr>
              <a:t>Security considerations</a:t>
            </a:r>
            <a:endParaRPr lang="en-US" sz="4200" dirty="0">
              <a:solidFill>
                <a:srgbClr val="0000FF"/>
              </a:solidFill>
              <a:latin typeface="Georgia"/>
              <a:cs typeface="Georgia"/>
            </a:endParaRPr>
          </a:p>
        </p:txBody>
      </p:sp>
      <p:sp>
        <p:nvSpPr>
          <p:cNvPr id="3" name="Text Placeholder 2"/>
          <p:cNvSpPr>
            <a:spLocks noGrp="1"/>
          </p:cNvSpPr>
          <p:nvPr>
            <p:ph type="body" idx="1"/>
          </p:nvPr>
        </p:nvSpPr>
        <p:spPr>
          <a:xfrm>
            <a:off x="457200" y="1787511"/>
            <a:ext cx="8686800" cy="5070490"/>
          </a:xfrm>
        </p:spPr>
        <p:txBody>
          <a:bodyPr>
            <a:normAutofit fontScale="70000" lnSpcReduction="20000"/>
          </a:bodyPr>
          <a:lstStyle/>
          <a:p>
            <a:pPr marL="202946" lvl="0" indent="0" defTabSz="549148">
              <a:lnSpc>
                <a:spcPct val="110000"/>
              </a:lnSpc>
              <a:spcBef>
                <a:spcPts val="1800"/>
              </a:spcBef>
              <a:buNone/>
              <a:defRPr sz="1800"/>
            </a:pPr>
            <a:r>
              <a:rPr lang="en-US" sz="3300" dirty="0" smtClean="0">
                <a:latin typeface="Helvetica"/>
                <a:ea typeface="Gill Sans"/>
                <a:cs typeface="Helvetica"/>
                <a:sym typeface="Gill Sans"/>
              </a:rPr>
              <a:t>Agencies have a duty of care to their staff, but still have to find ways to operate and evaluate</a:t>
            </a:r>
            <a:endParaRPr lang="en-US" sz="3300" b="1" dirty="0" smtClean="0">
              <a:latin typeface="Helvetica"/>
              <a:ea typeface="Gill Sans"/>
              <a:cs typeface="Helvetica"/>
              <a:sym typeface="Gill Sans"/>
            </a:endParaRPr>
          </a:p>
          <a:p>
            <a:pPr marL="811786" indent="-608840" defTabSz="549148">
              <a:lnSpc>
                <a:spcPct val="110000"/>
              </a:lnSpc>
              <a:spcBef>
                <a:spcPts val="1800"/>
              </a:spcBef>
              <a:buFont typeface="Wingdings" charset="2"/>
              <a:buChar char="²"/>
              <a:defRPr sz="1800"/>
            </a:pPr>
            <a:r>
              <a:rPr lang="en-US" sz="3300" b="1" dirty="0" smtClean="0">
                <a:latin typeface="Helvetica"/>
                <a:ea typeface="Gill Sans"/>
                <a:cs typeface="Helvetica"/>
                <a:sym typeface="Gill Sans"/>
              </a:rPr>
              <a:t>Security regulations are tightened</a:t>
            </a:r>
            <a:r>
              <a:rPr lang="en-US" sz="3300" dirty="0" smtClean="0">
                <a:latin typeface="Helvetica"/>
                <a:ea typeface="Gill Sans"/>
                <a:cs typeface="Helvetica"/>
                <a:sym typeface="Gill Sans"/>
              </a:rPr>
              <a:t> – especially rules for programme staff to </a:t>
            </a:r>
            <a:r>
              <a:rPr lang="en-US" sz="3300" dirty="0">
                <a:latin typeface="Helvetica"/>
                <a:ea typeface="Gill Sans"/>
                <a:cs typeface="Helvetica"/>
                <a:sym typeface="Gill Sans"/>
              </a:rPr>
              <a:t>follow, </a:t>
            </a:r>
            <a:r>
              <a:rPr lang="en-US" sz="3300" dirty="0" smtClean="0">
                <a:latin typeface="Helvetica"/>
                <a:ea typeface="Gill Sans"/>
                <a:cs typeface="Helvetica"/>
                <a:sym typeface="Gill Sans"/>
              </a:rPr>
              <a:t>frequently </a:t>
            </a:r>
            <a:r>
              <a:rPr lang="en-US" sz="3300" dirty="0">
                <a:latin typeface="Helvetica"/>
                <a:ea typeface="Gill Sans"/>
                <a:cs typeface="Helvetica"/>
                <a:sym typeface="Gill Sans"/>
              </a:rPr>
              <a:t>leading to a ‘</a:t>
            </a:r>
            <a:r>
              <a:rPr lang="en-US" sz="3300" b="1" dirty="0">
                <a:latin typeface="Helvetica"/>
                <a:ea typeface="Gill Sans"/>
                <a:cs typeface="Helvetica"/>
                <a:sym typeface="Gill Sans"/>
              </a:rPr>
              <a:t>bunker mentality</a:t>
            </a:r>
            <a:r>
              <a:rPr lang="en-US" sz="3300" b="1" dirty="0" smtClean="0">
                <a:latin typeface="Helvetica"/>
                <a:ea typeface="Gill Sans"/>
                <a:cs typeface="Helvetica"/>
                <a:sym typeface="Gill Sans"/>
              </a:rPr>
              <a:t>’</a:t>
            </a: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UNDSS regulations over access, visits, travel, curfews etc.</a:t>
            </a:r>
          </a:p>
          <a:p>
            <a:pPr marL="811786" indent="-608840" defTabSz="549148">
              <a:lnSpc>
                <a:spcPct val="110000"/>
              </a:lnSpc>
              <a:spcBef>
                <a:spcPts val="1800"/>
              </a:spcBef>
              <a:buFont typeface="Wingdings" charset="2"/>
              <a:buChar char="²"/>
              <a:defRPr sz="1800"/>
            </a:pPr>
            <a:r>
              <a:rPr lang="en-US" sz="3300" dirty="0">
                <a:latin typeface="Helvetica"/>
                <a:ea typeface="Gill Sans"/>
                <a:cs typeface="Helvetica"/>
                <a:sym typeface="Gill Sans"/>
              </a:rPr>
              <a:t>Use of </a:t>
            </a:r>
            <a:r>
              <a:rPr lang="en-US" sz="3300" b="1" dirty="0">
                <a:latin typeface="Helvetica"/>
                <a:ea typeface="Gill Sans"/>
                <a:cs typeface="Helvetica"/>
                <a:sym typeface="Gill Sans"/>
              </a:rPr>
              <a:t>armed </a:t>
            </a:r>
            <a:r>
              <a:rPr lang="en-US" sz="3300" b="1" dirty="0" smtClean="0">
                <a:latin typeface="Helvetica"/>
                <a:ea typeface="Gill Sans"/>
                <a:cs typeface="Helvetica"/>
                <a:sym typeface="Gill Sans"/>
              </a:rPr>
              <a:t>escorts </a:t>
            </a:r>
            <a:r>
              <a:rPr lang="en-US" sz="3300" dirty="0" smtClean="0">
                <a:latin typeface="Helvetica"/>
                <a:ea typeface="Gill Sans"/>
                <a:cs typeface="Helvetica"/>
                <a:sym typeface="Gill Sans"/>
              </a:rPr>
              <a:t>– right or wrong?</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Can / should evaluators go where staff cannot?</a:t>
            </a: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Restrictions on photography </a:t>
            </a:r>
            <a:r>
              <a:rPr lang="en-US" sz="3300" dirty="0" err="1" smtClean="0">
                <a:latin typeface="Helvetica"/>
                <a:ea typeface="Gill Sans"/>
                <a:cs typeface="Helvetica"/>
                <a:sym typeface="Gill Sans"/>
              </a:rPr>
              <a:t>etc</a:t>
            </a:r>
            <a:endParaRPr lang="en-US" sz="3300" dirty="0" smtClean="0">
              <a:latin typeface="Helvetica"/>
              <a:ea typeface="Gill Sans"/>
              <a:cs typeface="Helvetica"/>
              <a:sym typeface="Gill Sans"/>
            </a:endParaRPr>
          </a:p>
          <a:p>
            <a:pPr marL="811786" lvl="0" indent="-608840" defTabSz="549148">
              <a:lnSpc>
                <a:spcPct val="110000"/>
              </a:lnSpc>
              <a:spcBef>
                <a:spcPts val="1800"/>
              </a:spcBef>
              <a:buFont typeface="Wingdings" charset="2"/>
              <a:buChar char="²"/>
              <a:defRPr sz="1800"/>
            </a:pPr>
            <a:r>
              <a:rPr lang="en-US" sz="3300" dirty="0" smtClean="0">
                <a:latin typeface="Helvetica"/>
                <a:ea typeface="Gill Sans"/>
                <a:cs typeface="Helvetica"/>
                <a:sym typeface="Gill Sans"/>
              </a:rPr>
              <a:t>Does advance planning help … or add to … the risks?</a:t>
            </a:r>
          </a:p>
          <a:p>
            <a:pPr marL="811786" indent="-608840" defTabSz="549148">
              <a:lnSpc>
                <a:spcPct val="110000"/>
              </a:lnSpc>
              <a:spcBef>
                <a:spcPts val="1800"/>
              </a:spcBef>
              <a:buFont typeface="Wingdings" charset="2"/>
              <a:buChar char="²"/>
              <a:defRPr sz="1800"/>
            </a:pPr>
            <a:endParaRPr lang="en-US" sz="3300" dirty="0">
              <a:latin typeface="Helvetica"/>
              <a:ea typeface="Gill Sans"/>
              <a:cs typeface="Helvetica"/>
              <a:sym typeface="Gill Sans"/>
            </a:endParaRPr>
          </a:p>
        </p:txBody>
      </p:sp>
    </p:spTree>
    <p:extLst>
      <p:ext uri="{BB962C8B-B14F-4D97-AF65-F5344CB8AC3E}">
        <p14:creationId xmlns:p14="http://schemas.microsoft.com/office/powerpoint/2010/main" val="262817269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20730" r="7173" b="4709"/>
          <a:stretch/>
        </p:blipFill>
        <p:spPr>
          <a:xfrm>
            <a:off x="830917" y="1"/>
            <a:ext cx="6898173" cy="6858000"/>
          </a:xfrm>
          <a:prstGeom prst="rect">
            <a:avLst/>
          </a:prstGeom>
          <a:effectLst/>
        </p:spPr>
      </p:pic>
      <p:sp>
        <p:nvSpPr>
          <p:cNvPr id="2" name="TextBox 1"/>
          <p:cNvSpPr txBox="1"/>
          <p:nvPr/>
        </p:nvSpPr>
        <p:spPr>
          <a:xfrm>
            <a:off x="1614800" y="125439"/>
            <a:ext cx="5299052" cy="830997"/>
          </a:xfrm>
          <a:prstGeom prst="rect">
            <a:avLst/>
          </a:prstGeom>
          <a:noFill/>
        </p:spPr>
        <p:txBody>
          <a:bodyPr wrap="square" rtlCol="0">
            <a:spAutoFit/>
          </a:bodyPr>
          <a:lstStyle/>
          <a:p>
            <a:r>
              <a:rPr lang="en-US" sz="2400" b="1" dirty="0" smtClean="0">
                <a:solidFill>
                  <a:srgbClr val="FFFF00"/>
                </a:solidFill>
              </a:rPr>
              <a:t>IDP Camp, </a:t>
            </a:r>
            <a:r>
              <a:rPr lang="en-US" sz="2400" b="1" dirty="0" err="1" smtClean="0">
                <a:solidFill>
                  <a:srgbClr val="FFFF00"/>
                </a:solidFill>
              </a:rPr>
              <a:t>Galkaiyo</a:t>
            </a:r>
            <a:r>
              <a:rPr lang="en-US" sz="2400" b="1" dirty="0" smtClean="0">
                <a:solidFill>
                  <a:srgbClr val="FFFF00"/>
                </a:solidFill>
              </a:rPr>
              <a:t>, </a:t>
            </a:r>
            <a:r>
              <a:rPr lang="en-US" sz="2400" b="1" dirty="0" err="1" smtClean="0">
                <a:solidFill>
                  <a:srgbClr val="FFFF00"/>
                </a:solidFill>
              </a:rPr>
              <a:t>Puntland</a:t>
            </a:r>
            <a:r>
              <a:rPr lang="en-US" sz="2400" b="1" dirty="0" smtClean="0">
                <a:solidFill>
                  <a:srgbClr val="FFFF00"/>
                </a:solidFill>
              </a:rPr>
              <a:t> (Somalia)</a:t>
            </a:r>
          </a:p>
          <a:p>
            <a:r>
              <a:rPr lang="en-US" sz="2400" b="1" i="1" dirty="0" smtClean="0">
                <a:solidFill>
                  <a:srgbClr val="FFFF00"/>
                </a:solidFill>
              </a:rPr>
              <a:t>November 2011</a:t>
            </a:r>
            <a:endParaRPr lang="en-US" sz="2400" b="1" i="1" dirty="0">
              <a:solidFill>
                <a:srgbClr val="FFFF00"/>
              </a:solidFill>
            </a:endParaRPr>
          </a:p>
        </p:txBody>
      </p:sp>
    </p:spTree>
    <p:extLst>
      <p:ext uri="{BB962C8B-B14F-4D97-AF65-F5344CB8AC3E}">
        <p14:creationId xmlns:p14="http://schemas.microsoft.com/office/powerpoint/2010/main" val="26721890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20730" b="4709"/>
          <a:stretch/>
        </p:blipFill>
        <p:spPr>
          <a:xfrm>
            <a:off x="830917" y="1"/>
            <a:ext cx="7431215" cy="6858000"/>
          </a:xfrm>
          <a:prstGeom prst="rect">
            <a:avLst/>
          </a:prstGeom>
          <a:effectLst/>
        </p:spPr>
      </p:pic>
      <p:sp>
        <p:nvSpPr>
          <p:cNvPr id="6" name="Donut 5"/>
          <p:cNvSpPr/>
          <p:nvPr/>
        </p:nvSpPr>
        <p:spPr>
          <a:xfrm>
            <a:off x="7399860" y="5440928"/>
            <a:ext cx="1238536" cy="1417072"/>
          </a:xfrm>
          <a:prstGeom prst="donut">
            <a:avLst>
              <a:gd name="adj" fmla="val 751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 name="TextBox 1"/>
          <p:cNvSpPr txBox="1"/>
          <p:nvPr/>
        </p:nvSpPr>
        <p:spPr>
          <a:xfrm>
            <a:off x="1614800" y="125439"/>
            <a:ext cx="5299052" cy="830997"/>
          </a:xfrm>
          <a:prstGeom prst="rect">
            <a:avLst/>
          </a:prstGeom>
          <a:noFill/>
        </p:spPr>
        <p:txBody>
          <a:bodyPr wrap="square" rtlCol="0">
            <a:spAutoFit/>
          </a:bodyPr>
          <a:lstStyle/>
          <a:p>
            <a:r>
              <a:rPr lang="en-US" sz="2400" b="1" dirty="0" smtClean="0">
                <a:solidFill>
                  <a:srgbClr val="FFFF00"/>
                </a:solidFill>
              </a:rPr>
              <a:t>IDP Camp, </a:t>
            </a:r>
            <a:r>
              <a:rPr lang="en-US" sz="2400" b="1" dirty="0" err="1" smtClean="0">
                <a:solidFill>
                  <a:srgbClr val="FFFF00"/>
                </a:solidFill>
              </a:rPr>
              <a:t>Galkaiyo</a:t>
            </a:r>
            <a:r>
              <a:rPr lang="en-US" sz="2400" b="1" dirty="0" smtClean="0">
                <a:solidFill>
                  <a:srgbClr val="FFFF00"/>
                </a:solidFill>
              </a:rPr>
              <a:t>, </a:t>
            </a:r>
            <a:r>
              <a:rPr lang="en-US" sz="2400" b="1" dirty="0" err="1" smtClean="0">
                <a:solidFill>
                  <a:srgbClr val="FFFF00"/>
                </a:solidFill>
              </a:rPr>
              <a:t>Puntland</a:t>
            </a:r>
            <a:r>
              <a:rPr lang="en-US" sz="2400" b="1" dirty="0" smtClean="0">
                <a:solidFill>
                  <a:srgbClr val="FFFF00"/>
                </a:solidFill>
              </a:rPr>
              <a:t> (Somalia)</a:t>
            </a:r>
          </a:p>
          <a:p>
            <a:r>
              <a:rPr lang="en-US" sz="2400" b="1" i="1" dirty="0" smtClean="0">
                <a:solidFill>
                  <a:srgbClr val="FFFF00"/>
                </a:solidFill>
              </a:rPr>
              <a:t>November 2011</a:t>
            </a:r>
            <a:endParaRPr lang="en-US" sz="2400" b="1" i="1" dirty="0">
              <a:solidFill>
                <a:srgbClr val="FFFF00"/>
              </a:solidFill>
            </a:endParaRPr>
          </a:p>
        </p:txBody>
      </p:sp>
    </p:spTree>
    <p:extLst>
      <p:ext uri="{BB962C8B-B14F-4D97-AF65-F5344CB8AC3E}">
        <p14:creationId xmlns:p14="http://schemas.microsoft.com/office/powerpoint/2010/main" val="387666910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816</TotalTime>
  <Words>3672</Words>
  <Application>Microsoft Macintosh PowerPoint</Application>
  <PresentationFormat>On-screen Show (4:3)</PresentationFormat>
  <Paragraphs>265</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Humanitarian Evaluation:  Practical challenges</vt:lpstr>
      <vt:lpstr>IFRC:  Iraq (2003 and later)  IFRC: Haiti (2010) – Post-Earthquake Real-Time Evaluation Norwegian Red Cross: Haiti (2010)  Concern Worldwide: Haiti (2012)  IFRC: Myanmar (2011)  Norwegian Refugee Council: Somalia (2011)   WFP:  Somalia 2012  Evaluation of the Country Portfolio  2006-2010  WFP:  Sudan 2013 Evaluation of the Country Portfolio  2010-2012</vt:lpstr>
      <vt:lpstr>What contexts?</vt:lpstr>
      <vt:lpstr>The contexts</vt:lpstr>
      <vt:lpstr>The imbalance of power</vt:lpstr>
      <vt:lpstr>The power differentials</vt:lpstr>
      <vt:lpstr>Security considerations</vt:lpstr>
      <vt:lpstr>PowerPoint Presentation</vt:lpstr>
      <vt:lpstr>PowerPoint Presentation</vt:lpstr>
      <vt:lpstr>The expected constraints</vt:lpstr>
      <vt:lpstr>The expected constraints</vt:lpstr>
      <vt:lpstr>Evaluation in these contexts</vt:lpstr>
      <vt:lpstr>Adapting the methods</vt:lpstr>
      <vt:lpstr>Adapting the methods</vt:lpstr>
      <vt:lpstr>Flexibility is vital</vt:lpstr>
      <vt:lpstr>Evaluation in these contexts</vt:lpstr>
      <vt:lpstr>Evaluation in these contexts</vt:lpstr>
      <vt:lpstr>Frameworks &amp; guidance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Humanitarian Evaluation:  Fit for Use?</dc:title>
  <dc:creator>Martin Fisher</dc:creator>
  <cp:lastModifiedBy>Martin Fisher</cp:lastModifiedBy>
  <cp:revision>83</cp:revision>
  <cp:lastPrinted>2015-02-07T17:07:33Z</cp:lastPrinted>
  <dcterms:created xsi:type="dcterms:W3CDTF">2014-08-02T12:45:30Z</dcterms:created>
  <dcterms:modified xsi:type="dcterms:W3CDTF">2015-03-01T14:25:02Z</dcterms:modified>
</cp:coreProperties>
</file>