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4" r:id="rId1"/>
  </p:sldMasterIdLst>
  <p:notesMasterIdLst>
    <p:notesMasterId r:id="rId20"/>
  </p:notesMasterIdLst>
  <p:sldIdLst>
    <p:sldId id="266" r:id="rId2"/>
    <p:sldId id="267" r:id="rId3"/>
    <p:sldId id="268" r:id="rId4"/>
    <p:sldId id="269" r:id="rId5"/>
    <p:sldId id="270" r:id="rId6"/>
    <p:sldId id="271" r:id="rId7"/>
    <p:sldId id="284" r:id="rId8"/>
    <p:sldId id="273" r:id="rId9"/>
    <p:sldId id="274" r:id="rId10"/>
    <p:sldId id="283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4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7338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  <a:endParaRPr lang="en" sz="1300">
              <a:solidFill>
                <a:schemeClr val="dk1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PublicLab.org" TargetMode="Externa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6984" y="-1"/>
            <a:ext cx="3867016" cy="4203795"/>
          </a:xfrm>
        </p:spPr>
        <p:txBody>
          <a:bodyPr/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Balloon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Mapping: Humanitarian Evaluation Methods</a:t>
            </a:r>
            <a:endParaRPr lang="en-US" sz="3200" dirty="0">
              <a:solidFill>
                <a:schemeClr val="tx2">
                  <a:lumMod val="50000"/>
                </a:schemeClr>
              </a:solidFill>
              <a:latin typeface="Optima"/>
              <a:cs typeface="Optim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00100" y="5805395"/>
            <a:ext cx="3320869" cy="799388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688031"/>
                </a:solidFill>
                <a:latin typeface="Optima"/>
                <a:cs typeface="Optima"/>
              </a:rPr>
              <a:t>Claudia Martinez Mansell</a:t>
            </a:r>
            <a:endParaRPr lang="en-US" sz="2000" b="1" dirty="0">
              <a:solidFill>
                <a:srgbClr val="688031"/>
              </a:solidFill>
              <a:latin typeface="Optima"/>
              <a:cs typeface="Optima"/>
            </a:endParaRPr>
          </a:p>
        </p:txBody>
      </p:sp>
      <p:pic>
        <p:nvPicPr>
          <p:cNvPr id="4" name="Picture 3" descr="IMG_900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12" y="12211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032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5" y="204178"/>
            <a:ext cx="5767727" cy="4324807"/>
          </a:xfrm>
          <a:prstGeom prst="rect">
            <a:avLst/>
          </a:prstGeom>
        </p:spPr>
      </p:pic>
      <p:pic>
        <p:nvPicPr>
          <p:cNvPr id="3" name="Picture 2" descr="Tyre_-_Google_Map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724400"/>
            <a:ext cx="3370425" cy="1912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8390" y="439596"/>
            <a:ext cx="2735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Optima"/>
              </a:rPr>
              <a:t>Image resolution:</a:t>
            </a:r>
          </a:p>
          <a:p>
            <a:endParaRPr lang="en-US" sz="2400" dirty="0" smtClean="0">
              <a:solidFill>
                <a:schemeClr val="tx2">
                  <a:lumMod val="50000"/>
                </a:schemeClr>
              </a:solidFill>
              <a:latin typeface="Optima"/>
            </a:endParaRPr>
          </a:p>
          <a:p>
            <a:endParaRPr lang="en-US" sz="2400" dirty="0" smtClean="0">
              <a:solidFill>
                <a:schemeClr val="tx2">
                  <a:lumMod val="50000"/>
                </a:schemeClr>
              </a:solidFill>
              <a:latin typeface="Optima"/>
            </a:endParaRPr>
          </a:p>
          <a:p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Optima"/>
              </a:rPr>
              <a:t>B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alloon mapping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Opti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54683" y="5678112"/>
            <a:ext cx="2686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Google imagery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88199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0" y="0"/>
            <a:ext cx="51435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0650" y="252547"/>
            <a:ext cx="31173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Optima"/>
                <a:cs typeface="Optima"/>
              </a:rPr>
              <a:t>Lesson 1: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Make sure helium is available.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If not use kites.</a:t>
            </a:r>
            <a:endParaRPr lang="en-US" sz="2800" dirty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4302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42" name="712QzLfTFEL._SL1070_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3200" y="137824"/>
            <a:ext cx="8808400" cy="572957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28600" y="5882545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Optima"/>
                <a:cs typeface="Optima"/>
              </a:rPr>
              <a:t>Lesson 2: </a:t>
            </a:r>
            <a:r>
              <a:rPr lang="en-US" sz="2800" dirty="0" smtClean="0">
                <a:solidFill>
                  <a:srgbClr val="333333"/>
                </a:solidFill>
                <a:latin typeface="Optima"/>
                <a:cs typeface="Optima"/>
              </a:rPr>
              <a:t>Best use is when imagery is not available or you need before / after imagery</a:t>
            </a:r>
            <a:endParaRPr lang="en-US" sz="2800" dirty="0">
              <a:solidFill>
                <a:srgbClr val="333333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63980903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ractive-community-mapp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1" y="0"/>
            <a:ext cx="58790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23737" y="6019800"/>
            <a:ext cx="3172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World Bank Publication</a:t>
            </a:r>
          </a:p>
          <a:p>
            <a:pPr algn="r"/>
            <a:r>
              <a:rPr lang="en-US" sz="20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                      March 2014</a:t>
            </a:r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3737" y="228600"/>
            <a:ext cx="28678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88031"/>
                </a:solidFill>
                <a:latin typeface="Optima"/>
                <a:cs typeface="Optima"/>
              </a:rPr>
              <a:t>Lesson 3: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Know what you want to map &amp; tools available</a:t>
            </a:r>
            <a:endParaRPr lang="en-US" sz="2800" dirty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451739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748" y="29712"/>
            <a:ext cx="9229696" cy="69315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399" y="182215"/>
            <a:ext cx="2739407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Optima"/>
                <a:cs typeface="Optima"/>
              </a:rPr>
              <a:t>Lesson 4: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Work with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communities. </a:t>
            </a:r>
            <a:endParaRPr lang="en-US" sz="2800" dirty="0" smtClean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Tools 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and maps carry different </a:t>
            </a:r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meanings</a:t>
            </a:r>
            <a:r>
              <a:rPr lang="en-US" sz="2800" dirty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 </a:t>
            </a:r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for different stakeholders.</a:t>
            </a:r>
            <a:endParaRPr lang="en-US" sz="2800" dirty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25855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22" y="0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63343" y="143123"/>
            <a:ext cx="22806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688031"/>
                </a:solidFill>
                <a:latin typeface="Optima"/>
                <a:cs typeface="Optima"/>
              </a:rPr>
              <a:t>Lesson 5: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Low tech lowers barriers to participation</a:t>
            </a:r>
            <a:endParaRPr lang="en-US" sz="2800" dirty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26301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68834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304800"/>
            <a:ext cx="32978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Optima"/>
                <a:cs typeface="Optima"/>
              </a:rPr>
              <a:t>Lesson 6: </a:t>
            </a:r>
          </a:p>
          <a:p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The mapper is in the map</a:t>
            </a:r>
            <a:endParaRPr lang="en-US" sz="2800" dirty="0">
              <a:solidFill>
                <a:schemeClr val="tx2">
                  <a:lumMod val="25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686350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348" y="-73267"/>
            <a:ext cx="4223566" cy="75059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04800"/>
            <a:ext cx="2860464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2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5-03-27 16.47.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480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53613" y="4695619"/>
            <a:ext cx="3846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Optima"/>
                <a:cs typeface="Optima"/>
              </a:rPr>
              <a:t>Thank you</a:t>
            </a:r>
            <a:endParaRPr lang="en-US" sz="3600" dirty="0">
              <a:solidFill>
                <a:schemeClr val="accent3">
                  <a:lumMod val="75000"/>
                </a:schemeClr>
              </a:solidFill>
              <a:latin typeface="Optima"/>
              <a:cs typeface="Optima"/>
            </a:endParaRPr>
          </a:p>
          <a:p>
            <a:pPr algn="ctr"/>
            <a:endParaRPr lang="en-US" sz="3600" dirty="0" smtClean="0">
              <a:solidFill>
                <a:schemeClr val="accent3">
                  <a:lumMod val="75000"/>
                </a:schemeClr>
              </a:solidFill>
              <a:latin typeface="Optima"/>
              <a:cs typeface="Optima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Optima"/>
                <a:cs typeface="Optima"/>
              </a:rPr>
              <a:t>Claudia Martinez Mansell </a:t>
            </a:r>
            <a:r>
              <a:rPr lang="en-US" sz="2000" dirty="0" err="1" smtClean="0">
                <a:solidFill>
                  <a:schemeClr val="bg1"/>
                </a:solidFill>
                <a:latin typeface="Optima"/>
                <a:cs typeface="Optima"/>
              </a:rPr>
              <a:t>clauds@gmail.com</a:t>
            </a:r>
            <a:endParaRPr lang="en-US" sz="2000" dirty="0">
              <a:solidFill>
                <a:schemeClr val="bg1"/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107553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066" y="0"/>
            <a:ext cx="544664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1826" y="5410200"/>
            <a:ext cx="1540788" cy="794802"/>
          </a:xfrm>
          <a:prstGeom prst="rightArrow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8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93469"/>
            <a:ext cx="9208509" cy="518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8607" y="1196593"/>
            <a:ext cx="4329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Bourj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 Al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Shamali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 refugee </a:t>
            </a:r>
            <a:r>
              <a:rPr lang="en-US" sz="2400" dirty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c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Georgia"/>
              </a:rPr>
              <a:t>amp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Optim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87374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ourj Al Shamali m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1422" y="1420268"/>
            <a:ext cx="9442058" cy="54545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2143" y="866981"/>
            <a:ext cx="6948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Map from Local Committee in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Bourj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 Al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Shamali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813273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oogle_Ma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04" y="-14009"/>
            <a:ext cx="9189055" cy="53668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37133" y="2850891"/>
            <a:ext cx="1371600" cy="2286000"/>
          </a:xfrm>
          <a:prstGeom prst="upArrow">
            <a:avLst>
              <a:gd name="adj1" fmla="val 58924"/>
              <a:gd name="adj2" fmla="val 50000"/>
            </a:avLst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2459" y="5690324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30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236489030_d5bd7839d1_o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0" y="115450"/>
            <a:ext cx="8758032" cy="627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56620" y="6471828"/>
            <a:ext cx="3396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Optima"/>
              </a:rPr>
              <a:t>Drawings by Jeff Warren, Public Lab</a:t>
            </a:r>
            <a:endParaRPr lang="en-US" i="1" dirty="0">
              <a:solidFill>
                <a:schemeClr val="tx2">
                  <a:lumMod val="50000"/>
                </a:schemeClr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33238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-2072891" y="6709235"/>
            <a:ext cx="9076061" cy="726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defTabSz="321457" rtl="1">
              <a:lnSpc>
                <a:spcPct val="150000"/>
              </a:lnSpc>
              <a:defRPr sz="3000">
                <a:solidFill>
                  <a:srgbClr val="FFFC41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Balloon Mapping toolkit - </a:t>
            </a:r>
            <a:r>
              <a:rPr u="sng">
                <a:hlinkClick r:id="rId2"/>
              </a:rPr>
              <a:t>PublicLab.org</a:t>
            </a:r>
          </a:p>
        </p:txBody>
      </p:sp>
      <p:pic>
        <p:nvPicPr>
          <p:cNvPr id="155" name="toolkit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118"/>
            <a:ext cx="9144000" cy="563466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879665" y="5743917"/>
            <a:ext cx="31768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  <a:cs typeface="Optima"/>
              </a:rPr>
              <a:t>Balloon Mapping Kit</a:t>
            </a:r>
          </a:p>
          <a:p>
            <a:pPr algn="r"/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Photo by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Hagit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 </a:t>
            </a:r>
            <a:r>
              <a:rPr lang="en-US" i="1" dirty="0" err="1" smtClean="0">
                <a:solidFill>
                  <a:schemeClr val="tx2">
                    <a:lumMod val="50000"/>
                  </a:schemeClr>
                </a:solidFill>
                <a:latin typeface="Optima"/>
                <a:cs typeface="Optima"/>
              </a:rPr>
              <a:t>Keysar</a:t>
            </a:r>
            <a:endParaRPr lang="en-US" i="1" dirty="0">
              <a:solidFill>
                <a:schemeClr val="tx2">
                  <a:lumMod val="50000"/>
                </a:schemeClr>
              </a:solidFill>
              <a:latin typeface="Optima"/>
              <a:cs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306344997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bliclab_org_sites_default_files_BalloonMappingQuickStartGuide1English_pd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8" y="144382"/>
            <a:ext cx="8535461" cy="6423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3882" y="6508461"/>
            <a:ext cx="4044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Optima"/>
              </a:rPr>
              <a:t>Balloon mapping instructions by Public Lab</a:t>
            </a:r>
            <a:endParaRPr lang="en-US" i="1" dirty="0">
              <a:solidFill>
                <a:schemeClr val="tx2">
                  <a:lumMod val="50000"/>
                </a:schemeClr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138906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80"/>
            <a:ext cx="9144000" cy="5738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03391" y="5849066"/>
            <a:ext cx="492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Public Lab’s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Mapknitter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Optima"/>
              </a:rPr>
              <a:t>Programme</a:t>
            </a:r>
            <a:endParaRPr lang="en-US" sz="2400" dirty="0">
              <a:solidFill>
                <a:schemeClr val="tx2">
                  <a:lumMod val="25000"/>
                </a:schemeClr>
              </a:solidFill>
              <a:latin typeface="Optima"/>
            </a:endParaRPr>
          </a:p>
        </p:txBody>
      </p:sp>
    </p:spTree>
    <p:extLst>
      <p:ext uri="{BB962C8B-B14F-4D97-AF65-F5344CB8AC3E}">
        <p14:creationId xmlns:p14="http://schemas.microsoft.com/office/powerpoint/2010/main" val="232412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151</Words>
  <Application>Microsoft Macintosh PowerPoint</Application>
  <PresentationFormat>On-screen Show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simple-light</vt:lpstr>
      <vt:lpstr>Balloon Mapping: Humanitarian Evaluation 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Lab</dc:title>
  <cp:lastModifiedBy>Claudia Martinez Mansell</cp:lastModifiedBy>
  <cp:revision>13</cp:revision>
  <dcterms:modified xsi:type="dcterms:W3CDTF">2016-04-25T06:18:35Z</dcterms:modified>
</cp:coreProperties>
</file>