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3"/>
  </p:notesMasterIdLst>
  <p:sldIdLst>
    <p:sldId id="256" r:id="rId2"/>
    <p:sldId id="257" r:id="rId3"/>
    <p:sldId id="258" r:id="rId4"/>
    <p:sldId id="259" r:id="rId5"/>
    <p:sldId id="260" r:id="rId6"/>
    <p:sldId id="262" r:id="rId7"/>
    <p:sldId id="263" r:id="rId8"/>
    <p:sldId id="264" r:id="rId9"/>
    <p:sldId id="265" r:id="rId10"/>
    <p:sldId id="266" r:id="rId11"/>
    <p:sldId id="267" r:id="rId12"/>
  </p:sldIdLst>
  <p:sldSz cx="18288000" cy="10287000"/>
  <p:notesSz cx="6858000" cy="9144000"/>
  <p:embeddedFontLst>
    <p:embeddedFont>
      <p:font typeface="Aprila" panose="020B0604020202020204" charset="0"/>
      <p:regular r:id="rId14"/>
    </p:embeddedFont>
    <p:embeddedFont>
      <p:font typeface="Calibri" panose="020F0502020204030204" pitchFamily="34" charset="0"/>
      <p:regular r:id="rId15"/>
      <p:bold r:id="rId16"/>
      <p:italic r:id="rId17"/>
      <p:boldItalic r:id="rId18"/>
    </p:embeddedFont>
    <p:embeddedFont>
      <p:font typeface="Merriweather Sans Bold" panose="020B0604020202020204" charset="0"/>
      <p:regular r:id="rId19"/>
    </p:embeddedFont>
    <p:embeddedFont>
      <p:font typeface="Montserrat" panose="00000500000000000000" pitchFamily="2" charset="0"/>
      <p:regular r:id="rId20"/>
      <p:bold r:id="rId21"/>
      <p:italic r:id="rId22"/>
      <p:boldItalic r:id="rId23"/>
    </p:embeddedFont>
    <p:embeddedFont>
      <p:font typeface="Montserrat Bold" panose="00000800000000000000" charset="0"/>
      <p:regular r:id="rId24"/>
      <p:bold r:id="rId25"/>
    </p:embeddedFont>
    <p:embeddedFont>
      <p:font typeface="Montserrat Classic Bold" panose="020B0604020202020204" charset="0"/>
      <p:regular r:id="rId26"/>
    </p:embeddedFont>
    <p:embeddedFont>
      <p:font typeface="Montserrat Light" panose="00000400000000000000" pitchFamily="2" charset="0"/>
      <p:regular r:id="rId27"/>
      <p:italic r:id="rId28"/>
    </p:embeddedFont>
    <p:embeddedFont>
      <p:font typeface="Montserrat Light Bold" panose="020B0604020202020204" charset="0"/>
      <p:regular r:id="rId29"/>
    </p:embeddedFont>
    <p:embeddedFont>
      <p:font typeface="Open Sans Bold" panose="020B0604020202020204" charset="0"/>
      <p:regular r:id="rId30"/>
    </p:embeddedFont>
    <p:embeddedFont>
      <p:font typeface="Open Sauce" panose="020B0604020202020204" charset="0"/>
      <p:regular r:id="rId31"/>
    </p:embeddedFont>
    <p:embeddedFont>
      <p:font typeface="Open Sauce Semi-Bold" panose="020B0604020202020204" charset="0"/>
      <p:regular r:id="rId3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82" autoAdjust="0"/>
    <p:restoredTop sz="69636" autoAdjust="0"/>
  </p:normalViewPr>
  <p:slideViewPr>
    <p:cSldViewPr>
      <p:cViewPr varScale="1">
        <p:scale>
          <a:sx n="31" d="100"/>
          <a:sy n="31" d="100"/>
        </p:scale>
        <p:origin x="1320"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font" Target="fonts/font13.fntdata"/><Relationship Id="rId3" Type="http://schemas.openxmlformats.org/officeDocument/2006/relationships/slide" Target="slides/slide2.xml"/><Relationship Id="rId21" Type="http://schemas.openxmlformats.org/officeDocument/2006/relationships/font" Target="fonts/font8.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font" Target="fonts/font1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32" Type="http://schemas.openxmlformats.org/officeDocument/2006/relationships/font" Target="fonts/font19.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font" Target="fonts/font15.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31"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font" Target="fonts/font14.fntdata"/><Relationship Id="rId30" Type="http://schemas.openxmlformats.org/officeDocument/2006/relationships/font" Target="fonts/font17.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7C194CE-8D8B-4665-9468-DB03EB64C0A6}" type="datetimeFigureOut">
              <a:rPr lang="en-GB" smtClean="0"/>
              <a:t>20/10/2023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5BD7C1-B1CC-4CC0-A978-800AFAE0F52F}" type="slidenum">
              <a:rPr lang="en-GB" smtClean="0"/>
              <a:t>‹#›</a:t>
            </a:fld>
            <a:endParaRPr lang="en-GB"/>
          </a:p>
        </p:txBody>
      </p:sp>
    </p:spTree>
    <p:extLst>
      <p:ext uri="{BB962C8B-B14F-4D97-AF65-F5344CB8AC3E}">
        <p14:creationId xmlns:p14="http://schemas.microsoft.com/office/powerpoint/2010/main" val="3102187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75BD7C1-B1CC-4CC0-A978-800AFAE0F52F}" type="slidenum">
              <a:rPr lang="en-GB" smtClean="0"/>
              <a:t>1</a:t>
            </a:fld>
            <a:endParaRPr lang="en-GB"/>
          </a:p>
        </p:txBody>
      </p:sp>
    </p:spTree>
    <p:extLst>
      <p:ext uri="{BB962C8B-B14F-4D97-AF65-F5344CB8AC3E}">
        <p14:creationId xmlns:p14="http://schemas.microsoft.com/office/powerpoint/2010/main" val="445437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800" dirty="0"/>
              <a:t>Operationalization of UNDIS- </a:t>
            </a:r>
            <a:r>
              <a:rPr lang="en-GB" sz="800" b="0" i="0" u="none" strike="noStrike" baseline="0" dirty="0">
                <a:latin typeface="FuturaStd-Light"/>
              </a:rPr>
              <a:t>UN </a:t>
            </a:r>
            <a:r>
              <a:rPr lang="en-US" sz="800" b="0" i="0" u="none" strike="noStrike" baseline="0" dirty="0">
                <a:latin typeface="FuturaStd-Light"/>
              </a:rPr>
              <a:t>Human Rights Disability Rights Policy adopted in 2020 and </a:t>
            </a:r>
            <a:r>
              <a:rPr lang="en-GB" sz="800" b="0" i="0" u="none" strike="noStrike" baseline="0" dirty="0">
                <a:latin typeface="FuturaStd-Light"/>
              </a:rPr>
              <a:t>an accompanying Strategy</a:t>
            </a:r>
          </a:p>
          <a:p>
            <a:pPr marL="285750" indent="-285750" algn="l">
              <a:buFont typeface="Arial" panose="020B0604020202020204" pitchFamily="34" charset="0"/>
              <a:buChar char="•"/>
            </a:pPr>
            <a:r>
              <a:rPr lang="en-GB" sz="800" dirty="0"/>
              <a:t>Other guidelines developed- </a:t>
            </a:r>
            <a:r>
              <a:rPr lang="en-US" sz="800" b="0" i="0" u="none" strike="noStrike" baseline="0" dirty="0">
                <a:latin typeface="FuturaStd-Light"/>
              </a:rPr>
              <a:t>On Mainstreaming</a:t>
            </a:r>
          </a:p>
          <a:p>
            <a:pPr marL="285750" indent="-285750" algn="l">
              <a:buFont typeface="Arial" panose="020B0604020202020204" pitchFamily="34" charset="0"/>
              <a:buChar char="•"/>
            </a:pPr>
            <a:r>
              <a:rPr lang="en-GB" sz="800" b="0" i="0" u="none" strike="noStrike" baseline="0" dirty="0">
                <a:latin typeface="FuturaStd-Light"/>
              </a:rPr>
              <a:t>In order to move </a:t>
            </a:r>
            <a:r>
              <a:rPr lang="en-US" sz="800" b="0" i="0" u="none" strike="noStrike" baseline="0" dirty="0">
                <a:latin typeface="FuturaStd-Light"/>
              </a:rPr>
              <a:t>from "meets" to “exceeds requirements”, the office is conducting this </a:t>
            </a:r>
            <a:r>
              <a:rPr lang="en-GB" sz="800" b="0" i="0" u="none" strike="noStrike" baseline="0" dirty="0">
                <a:latin typeface="FuturaStd-Light"/>
              </a:rPr>
              <a:t>meta-analysis.</a:t>
            </a:r>
          </a:p>
          <a:p>
            <a:pPr marL="285750" indent="-285750" algn="l">
              <a:buFont typeface="Arial" panose="020B0604020202020204" pitchFamily="34" charset="0"/>
              <a:buChar char="•"/>
            </a:pPr>
            <a:r>
              <a:rPr lang="en-US" sz="800" b="0" i="0" u="none" strike="noStrike" baseline="0" dirty="0">
                <a:latin typeface="FuturaStd-Light"/>
              </a:rPr>
              <a:t>Assess the extent to which OHCHR has achieved disability inclusion in evaluations and propose any remedial action that is </a:t>
            </a:r>
            <a:r>
              <a:rPr lang="en-GB" sz="800" b="0" i="0" u="none" strike="noStrike" baseline="0" dirty="0">
                <a:latin typeface="FuturaStd-Light"/>
              </a:rPr>
              <a:t>required.</a:t>
            </a:r>
            <a:endParaRPr lang="en-GB" sz="800" dirty="0"/>
          </a:p>
        </p:txBody>
      </p:sp>
      <p:sp>
        <p:nvSpPr>
          <p:cNvPr id="4" name="Slide Number Placeholder 3"/>
          <p:cNvSpPr>
            <a:spLocks noGrp="1"/>
          </p:cNvSpPr>
          <p:nvPr>
            <p:ph type="sldNum" sz="quarter" idx="5"/>
          </p:nvPr>
        </p:nvSpPr>
        <p:spPr/>
        <p:txBody>
          <a:bodyPr/>
          <a:lstStyle/>
          <a:p>
            <a:fld id="{975BD7C1-B1CC-4CC0-A978-800AFAE0F52F}" type="slidenum">
              <a:rPr lang="en-GB" smtClean="0"/>
              <a:t>2</a:t>
            </a:fld>
            <a:endParaRPr lang="en-GB"/>
          </a:p>
        </p:txBody>
      </p:sp>
    </p:spTree>
    <p:extLst>
      <p:ext uri="{BB962C8B-B14F-4D97-AF65-F5344CB8AC3E}">
        <p14:creationId xmlns:p14="http://schemas.microsoft.com/office/powerpoint/2010/main" val="1075091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800" dirty="0"/>
              <a:t>Consultations within the evaluation team, Human Rights and Disability Team and Project Management Team</a:t>
            </a:r>
          </a:p>
          <a:p>
            <a:pPr marL="171450" indent="-171450">
              <a:buFont typeface="Arial" panose="020B0604020202020204" pitchFamily="34" charset="0"/>
              <a:buChar char="•"/>
            </a:pPr>
            <a:r>
              <a:rPr lang="en-US" sz="800" b="0" i="0" u="none" strike="noStrike" baseline="0" dirty="0">
                <a:latin typeface="FuturaStd-Light"/>
              </a:rPr>
              <a:t>While limitation concern remains valid, the meta-analysis referred to OHCHR guidelines, policies, and existing frameworks that provided some guidance on the inclusion of PWDs in programming, implementation, monitoring, reporting, and evaluation during this period.</a:t>
            </a:r>
            <a:endParaRPr lang="en-GB" sz="800" dirty="0"/>
          </a:p>
        </p:txBody>
      </p:sp>
      <p:sp>
        <p:nvSpPr>
          <p:cNvPr id="4" name="Slide Number Placeholder 3"/>
          <p:cNvSpPr>
            <a:spLocks noGrp="1"/>
          </p:cNvSpPr>
          <p:nvPr>
            <p:ph type="sldNum" sz="quarter" idx="5"/>
          </p:nvPr>
        </p:nvSpPr>
        <p:spPr/>
        <p:txBody>
          <a:bodyPr/>
          <a:lstStyle/>
          <a:p>
            <a:fld id="{975BD7C1-B1CC-4CC0-A978-800AFAE0F52F}" type="slidenum">
              <a:rPr lang="en-GB" smtClean="0"/>
              <a:t>3</a:t>
            </a:fld>
            <a:endParaRPr lang="en-GB"/>
          </a:p>
        </p:txBody>
      </p:sp>
    </p:spTree>
    <p:extLst>
      <p:ext uri="{BB962C8B-B14F-4D97-AF65-F5344CB8AC3E}">
        <p14:creationId xmlns:p14="http://schemas.microsoft.com/office/powerpoint/2010/main" val="18829130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800" b="0" i="0" u="none" strike="noStrike" baseline="0" dirty="0">
                <a:latin typeface="FuturaStd-Light"/>
              </a:rPr>
              <a:t>To “approach the requirements” of the UNDIS Entity Accountability Framework, evaluation guidelines must contain guidance on how to address disability inclusion.</a:t>
            </a:r>
            <a:endParaRPr lang="en-GB" dirty="0"/>
          </a:p>
        </p:txBody>
      </p:sp>
      <p:sp>
        <p:nvSpPr>
          <p:cNvPr id="4" name="Slide Number Placeholder 3"/>
          <p:cNvSpPr>
            <a:spLocks noGrp="1"/>
          </p:cNvSpPr>
          <p:nvPr>
            <p:ph type="sldNum" sz="quarter" idx="5"/>
          </p:nvPr>
        </p:nvSpPr>
        <p:spPr/>
        <p:txBody>
          <a:bodyPr/>
          <a:lstStyle/>
          <a:p>
            <a:fld id="{975BD7C1-B1CC-4CC0-A978-800AFAE0F52F}" type="slidenum">
              <a:rPr lang="en-GB" smtClean="0"/>
              <a:t>4</a:t>
            </a:fld>
            <a:endParaRPr lang="en-GB"/>
          </a:p>
        </p:txBody>
      </p:sp>
    </p:spTree>
    <p:extLst>
      <p:ext uri="{BB962C8B-B14F-4D97-AF65-F5344CB8AC3E}">
        <p14:creationId xmlns:p14="http://schemas.microsoft.com/office/powerpoint/2010/main" val="422344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lvl="0" indent="-285750">
              <a:buFont typeface="Arial" panose="020B0604020202020204" pitchFamily="34" charset="0"/>
              <a:buChar char="•"/>
            </a:pPr>
            <a:r>
              <a:rPr lang="en-GB" sz="1800" b="0" i="0" u="none" strike="noStrike" baseline="0" dirty="0">
                <a:latin typeface="FuturaStd-Light"/>
              </a:rPr>
              <a:t>The engagement </a:t>
            </a:r>
            <a:r>
              <a:rPr lang="en-US" sz="1800" b="0" i="0" u="none" strike="noStrike" baseline="0" dirty="0">
                <a:latin typeface="FuturaStd-Light"/>
              </a:rPr>
              <a:t>of evaluators with experience and knowledge of disability inclusion has improved the formulation of disability inclusive and responsive evaluation questions, analyses, and </a:t>
            </a:r>
            <a:r>
              <a:rPr lang="en-GB" sz="1800" b="0" i="0" u="none" strike="noStrike" baseline="0" dirty="0">
                <a:latin typeface="FuturaStd-Light"/>
              </a:rPr>
              <a:t>outcomes.</a:t>
            </a:r>
          </a:p>
          <a:p>
            <a:pPr marL="285750" indent="-285750" algn="l">
              <a:buFont typeface="Arial" panose="020B0604020202020204" pitchFamily="34" charset="0"/>
              <a:buChar char="•"/>
            </a:pPr>
            <a:r>
              <a:rPr lang="en-US" sz="1800" b="0" i="0" u="none" strike="noStrike" baseline="0" dirty="0">
                <a:latin typeface="FuturaStd-Light"/>
              </a:rPr>
              <a:t>EQ- This includes, d</a:t>
            </a:r>
            <a:r>
              <a:rPr lang="en-US" sz="1800" b="0" i="0" u="none" strike="noStrike" baseline="0" dirty="0">
                <a:solidFill>
                  <a:srgbClr val="006FB8"/>
                </a:solidFill>
                <a:latin typeface="FuturaStd-Light"/>
              </a:rPr>
              <a:t>id planned/achieved results contribute to gender equality and disability inclusion?, were PWDs consulted, data disaggregation, do benefits accrue equally, among others. </a:t>
            </a:r>
          </a:p>
          <a:p>
            <a:pPr marL="285750" indent="-285750" algn="l">
              <a:buFont typeface="Arial" panose="020B0604020202020204" pitchFamily="34" charset="0"/>
              <a:buChar char="•"/>
            </a:pPr>
            <a:r>
              <a:rPr lang="en-US" sz="1800" b="0" i="0" u="none" strike="noStrike" baseline="0" dirty="0">
                <a:solidFill>
                  <a:srgbClr val="006FB8"/>
                </a:solidFill>
                <a:latin typeface="FuturaStd-Light"/>
              </a:rPr>
              <a:t>Some evaluations had good practices of how to include forward-looking evaluation questions that could particularly be useful for </a:t>
            </a:r>
            <a:r>
              <a:rPr lang="en-US" sz="1800" b="0" i="0" u="none" strike="noStrike" baseline="0" dirty="0" err="1">
                <a:solidFill>
                  <a:srgbClr val="006FB8"/>
                </a:solidFill>
                <a:latin typeface="FuturaStd-Light"/>
              </a:rPr>
              <a:t>programmes</a:t>
            </a:r>
            <a:r>
              <a:rPr lang="en-US" sz="1800" b="0" i="0" u="none" strike="noStrike" baseline="0" dirty="0">
                <a:solidFill>
                  <a:srgbClr val="006FB8"/>
                </a:solidFill>
                <a:latin typeface="FuturaStd-Light"/>
              </a:rPr>
              <a:t>/projects that had not included activities, outputs or outcomes which were explicitly geared towards disability inclusion .e.g. What strategies relevant to the integration of disability inclusion could be/should be adopted by the Office for future interventions in the areas covered by the project? What </a:t>
            </a:r>
            <a:r>
              <a:rPr lang="en-US" sz="1800" b="0" i="0" u="none" strike="noStrike" baseline="0" dirty="0" err="1">
                <a:solidFill>
                  <a:srgbClr val="006FB8"/>
                </a:solidFill>
                <a:latin typeface="FuturaStd-Light"/>
              </a:rPr>
              <a:t>Programme</a:t>
            </a:r>
            <a:r>
              <a:rPr lang="en-US" sz="1800" b="0" i="0" u="none" strike="noStrike" baseline="0" dirty="0">
                <a:solidFill>
                  <a:srgbClr val="006FB8"/>
                </a:solidFill>
                <a:latin typeface="FuturaStd-Light"/>
              </a:rPr>
              <a:t> results could be planned to contribute to disability inclusion. (Youth and Human Rights Evaluation and Asia Pacific Evaluation)</a:t>
            </a:r>
          </a:p>
          <a:p>
            <a:pPr marL="285750" indent="-285750" algn="l">
              <a:buFont typeface="Arial" panose="020B0604020202020204" pitchFamily="34" charset="0"/>
              <a:buChar char="•"/>
            </a:pPr>
            <a:endParaRPr lang="en-US" sz="1800" b="0" i="0" u="none" strike="noStrike" baseline="0" dirty="0">
              <a:solidFill>
                <a:srgbClr val="006FB8"/>
              </a:solidFill>
              <a:latin typeface="FuturaStd-Light"/>
            </a:endParaRPr>
          </a:p>
          <a:p>
            <a:pPr marL="285750" indent="-285750" algn="l">
              <a:buFont typeface="Arial" panose="020B0604020202020204" pitchFamily="34" charset="0"/>
              <a:buChar char="•"/>
            </a:pPr>
            <a:endParaRPr lang="en-US" sz="1800" b="0" i="0" u="none" strike="noStrike" baseline="0" dirty="0">
              <a:latin typeface="FuturaStd-Light"/>
            </a:endParaRP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975BD7C1-B1CC-4CC0-A978-800AFAE0F52F}" type="slidenum">
              <a:rPr lang="en-GB" smtClean="0"/>
              <a:t>5</a:t>
            </a:fld>
            <a:endParaRPr lang="en-GB"/>
          </a:p>
        </p:txBody>
      </p:sp>
    </p:spTree>
    <p:extLst>
      <p:ext uri="{BB962C8B-B14F-4D97-AF65-F5344CB8AC3E}">
        <p14:creationId xmlns:p14="http://schemas.microsoft.com/office/powerpoint/2010/main" val="23677792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lgn="l">
              <a:buFont typeface="Arial" panose="020B0604020202020204" pitchFamily="34" charset="0"/>
              <a:buChar char="•"/>
            </a:pPr>
            <a:r>
              <a:rPr lang="en-US" sz="1800" b="0" i="0" u="none" strike="noStrike" baseline="0" dirty="0">
                <a:latin typeface="FuturaStd-Light"/>
              </a:rPr>
              <a:t>Integration of disability inclusion, along with environmental issues, was first introduced during the OIOS 2020-2021 </a:t>
            </a:r>
            <a:r>
              <a:rPr lang="en-GB" sz="1800" b="0" i="0" u="none" strike="noStrike" baseline="0" dirty="0">
                <a:latin typeface="FuturaStd-Light"/>
              </a:rPr>
              <a:t>biennial review</a:t>
            </a:r>
          </a:p>
          <a:p>
            <a:pPr marL="285750" indent="-285750" algn="l">
              <a:buFont typeface="Arial" panose="020B0604020202020204" pitchFamily="34" charset="0"/>
              <a:buChar char="•"/>
            </a:pPr>
            <a:r>
              <a:rPr lang="en-GB" sz="1800" b="0" i="0" u="none" strike="noStrike" baseline="0" dirty="0">
                <a:solidFill>
                  <a:srgbClr val="006FB8"/>
                </a:solidFill>
                <a:latin typeface="FuturaStd-Light"/>
              </a:rPr>
              <a:t>Good practices: </a:t>
            </a:r>
            <a:r>
              <a:rPr lang="en-US" sz="1800" b="0" i="0" u="none" strike="noStrike" baseline="0" dirty="0">
                <a:solidFill>
                  <a:srgbClr val="006FB8"/>
                </a:solidFill>
                <a:latin typeface="FuturaStd-Light"/>
              </a:rPr>
              <a:t>In the evaluation of the Cambodia country </a:t>
            </a:r>
            <a:r>
              <a:rPr lang="en-US" sz="1800" b="0" i="0" u="none" strike="noStrike" baseline="0" dirty="0" err="1">
                <a:solidFill>
                  <a:srgbClr val="006FB8"/>
                </a:solidFill>
                <a:latin typeface="FuturaStd-Light"/>
              </a:rPr>
              <a:t>programme</a:t>
            </a:r>
            <a:r>
              <a:rPr lang="en-US" sz="1800" b="0" i="0" u="none" strike="noStrike" baseline="0" dirty="0">
                <a:solidFill>
                  <a:srgbClr val="006FB8"/>
                </a:solidFill>
                <a:latin typeface="FuturaStd-Light"/>
              </a:rPr>
              <a:t> 2017–2020 by OHCHR, an excellent description of the human rights context was provided, and gender, human rights and disability inclusion were added as specific evaluation criteria and explored as specific questions under all core lines of </a:t>
            </a:r>
            <a:r>
              <a:rPr lang="en-GB" sz="1800" b="0" i="0" u="none" strike="noStrike" baseline="0" dirty="0">
                <a:solidFill>
                  <a:srgbClr val="006FB8"/>
                </a:solidFill>
                <a:latin typeface="FuturaStd-Light"/>
              </a:rPr>
              <a:t>enquiry with stakeholders</a:t>
            </a:r>
            <a:endParaRPr lang="en-GB" dirty="0"/>
          </a:p>
        </p:txBody>
      </p:sp>
      <p:sp>
        <p:nvSpPr>
          <p:cNvPr id="4" name="Slide Number Placeholder 3"/>
          <p:cNvSpPr>
            <a:spLocks noGrp="1"/>
          </p:cNvSpPr>
          <p:nvPr>
            <p:ph type="sldNum" sz="quarter" idx="5"/>
          </p:nvPr>
        </p:nvSpPr>
        <p:spPr/>
        <p:txBody>
          <a:bodyPr/>
          <a:lstStyle/>
          <a:p>
            <a:fld id="{975BD7C1-B1CC-4CC0-A978-800AFAE0F52F}" type="slidenum">
              <a:rPr lang="en-GB" smtClean="0"/>
              <a:t>6</a:t>
            </a:fld>
            <a:endParaRPr lang="en-GB"/>
          </a:p>
        </p:txBody>
      </p:sp>
    </p:spTree>
    <p:extLst>
      <p:ext uri="{BB962C8B-B14F-4D97-AF65-F5344CB8AC3E}">
        <p14:creationId xmlns:p14="http://schemas.microsoft.com/office/powerpoint/2010/main" val="19462745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75BD7C1-B1CC-4CC0-A978-800AFAE0F52F}" type="slidenum">
              <a:rPr lang="en-GB" smtClean="0"/>
              <a:t>11</a:t>
            </a:fld>
            <a:endParaRPr lang="en-GB"/>
          </a:p>
        </p:txBody>
      </p:sp>
    </p:spTree>
    <p:extLst>
      <p:ext uri="{BB962C8B-B14F-4D97-AF65-F5344CB8AC3E}">
        <p14:creationId xmlns:p14="http://schemas.microsoft.com/office/powerpoint/2010/main" val="3294304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10/20/2023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10/20/2023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svg"/><Relationship Id="rId13"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sv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4.svg"/><Relationship Id="rId11" Type="http://schemas.openxmlformats.org/officeDocument/2006/relationships/image" Target="../media/image9.png"/><Relationship Id="rId5" Type="http://schemas.openxmlformats.org/officeDocument/2006/relationships/image" Target="../media/image3.png"/><Relationship Id="rId15" Type="http://schemas.openxmlformats.org/officeDocument/2006/relationships/image" Target="../media/image13.png"/><Relationship Id="rId10" Type="http://schemas.openxmlformats.org/officeDocument/2006/relationships/image" Target="../media/image8.sv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sv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7.svg"/><Relationship Id="rId3" Type="http://schemas.openxmlformats.org/officeDocument/2006/relationships/image" Target="../media/image1.png"/><Relationship Id="rId7"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png"/><Relationship Id="rId7"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2.png"/><Relationship Id="rId9" Type="http://schemas.openxmlformats.org/officeDocument/2006/relationships/image" Target="../media/image19.sv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sp>
        <p:nvSpPr>
          <p:cNvPr id="4" name="TextBox 4"/>
          <p:cNvSpPr txBox="1"/>
          <p:nvPr/>
        </p:nvSpPr>
        <p:spPr>
          <a:xfrm>
            <a:off x="1249131" y="3548514"/>
            <a:ext cx="16933305" cy="2242217"/>
          </a:xfrm>
          <a:prstGeom prst="rect">
            <a:avLst/>
          </a:prstGeom>
        </p:spPr>
        <p:txBody>
          <a:bodyPr lIns="0" tIns="0" rIns="0" bIns="0" rtlCol="0" anchor="t">
            <a:spAutoFit/>
          </a:bodyPr>
          <a:lstStyle/>
          <a:p>
            <a:pPr>
              <a:lnSpc>
                <a:spcPts val="5856"/>
              </a:lnSpc>
            </a:pPr>
            <a:r>
              <a:rPr lang="en-US" sz="4880" spc="63" dirty="0">
                <a:solidFill>
                  <a:srgbClr val="FFFFFF"/>
                </a:solidFill>
                <a:latin typeface="Open Sans Bold"/>
              </a:rPr>
              <a:t>Meta-analysis of Evaluation Findings, Conclusions and Recommendations relating to Disability Inclusion in OHCHR Evaluations</a:t>
            </a:r>
          </a:p>
        </p:txBody>
      </p:sp>
      <p:sp>
        <p:nvSpPr>
          <p:cNvPr id="5" name="Freeform 5"/>
          <p:cNvSpPr/>
          <p:nvPr/>
        </p:nvSpPr>
        <p:spPr>
          <a:xfrm>
            <a:off x="7967152" y="7123984"/>
            <a:ext cx="1965059" cy="2964450"/>
          </a:xfrm>
          <a:custGeom>
            <a:avLst/>
            <a:gdLst/>
            <a:ahLst/>
            <a:cxnLst/>
            <a:rect l="l" t="t" r="r" b="b"/>
            <a:pathLst>
              <a:path w="1965059" h="2964450">
                <a:moveTo>
                  <a:pt x="0" y="0"/>
                </a:moveTo>
                <a:lnTo>
                  <a:pt x="1965059" y="0"/>
                </a:lnTo>
                <a:lnTo>
                  <a:pt x="1965059" y="2964450"/>
                </a:lnTo>
                <a:lnTo>
                  <a:pt x="0" y="2964450"/>
                </a:lnTo>
                <a:lnTo>
                  <a:pt x="0" y="0"/>
                </a:lnTo>
                <a:close/>
              </a:path>
            </a:pathLst>
          </a:custGeom>
          <a:blipFill>
            <a:blip r:embed="rId5">
              <a:extLst>
                <a:ext uri="{96DAC541-7B7A-43D3-8B79-37D633B846F1}">
                  <asvg:svgBlip xmlns:asvg="http://schemas.microsoft.com/office/drawing/2016/SVG/main" r:embed="rId6"/>
                </a:ext>
              </a:extLst>
            </a:blip>
            <a:stretch>
              <a:fillRect l="-30707" r="-17027" b="-487"/>
            </a:stretch>
          </a:blipFill>
        </p:spPr>
      </p:sp>
      <p:sp>
        <p:nvSpPr>
          <p:cNvPr id="6" name="Freeform 6"/>
          <p:cNvSpPr/>
          <p:nvPr/>
        </p:nvSpPr>
        <p:spPr>
          <a:xfrm>
            <a:off x="12716721" y="7341945"/>
            <a:ext cx="1779225" cy="2535165"/>
          </a:xfrm>
          <a:custGeom>
            <a:avLst/>
            <a:gdLst/>
            <a:ahLst/>
            <a:cxnLst/>
            <a:rect l="l" t="t" r="r" b="b"/>
            <a:pathLst>
              <a:path w="1779225" h="2535165">
                <a:moveTo>
                  <a:pt x="0" y="0"/>
                </a:moveTo>
                <a:lnTo>
                  <a:pt x="1779225" y="0"/>
                </a:lnTo>
                <a:lnTo>
                  <a:pt x="1779225" y="2535165"/>
                </a:lnTo>
                <a:lnTo>
                  <a:pt x="0" y="2535165"/>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sp>
      <p:sp>
        <p:nvSpPr>
          <p:cNvPr id="7" name="Freeform 7"/>
          <p:cNvSpPr/>
          <p:nvPr/>
        </p:nvSpPr>
        <p:spPr>
          <a:xfrm>
            <a:off x="10091411" y="7676623"/>
            <a:ext cx="2625310" cy="2200487"/>
          </a:xfrm>
          <a:custGeom>
            <a:avLst/>
            <a:gdLst/>
            <a:ahLst/>
            <a:cxnLst/>
            <a:rect l="l" t="t" r="r" b="b"/>
            <a:pathLst>
              <a:path w="2625310" h="2200487">
                <a:moveTo>
                  <a:pt x="0" y="0"/>
                </a:moveTo>
                <a:lnTo>
                  <a:pt x="2625310" y="0"/>
                </a:lnTo>
                <a:lnTo>
                  <a:pt x="2625310" y="2200487"/>
                </a:lnTo>
                <a:lnTo>
                  <a:pt x="0" y="2200487"/>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sp>
      <p:sp>
        <p:nvSpPr>
          <p:cNvPr id="8" name="Freeform 8"/>
          <p:cNvSpPr/>
          <p:nvPr/>
        </p:nvSpPr>
        <p:spPr>
          <a:xfrm flipH="1">
            <a:off x="16398772" y="7123984"/>
            <a:ext cx="1332656" cy="2776367"/>
          </a:xfrm>
          <a:custGeom>
            <a:avLst/>
            <a:gdLst/>
            <a:ahLst/>
            <a:cxnLst/>
            <a:rect l="l" t="t" r="r" b="b"/>
            <a:pathLst>
              <a:path w="1332656" h="2776367">
                <a:moveTo>
                  <a:pt x="1332657" y="0"/>
                </a:moveTo>
                <a:lnTo>
                  <a:pt x="0" y="0"/>
                </a:lnTo>
                <a:lnTo>
                  <a:pt x="0" y="2776368"/>
                </a:lnTo>
                <a:lnTo>
                  <a:pt x="1332657" y="2776368"/>
                </a:lnTo>
                <a:lnTo>
                  <a:pt x="1332657" y="0"/>
                </a:lnTo>
                <a:close/>
              </a:path>
            </a:pathLst>
          </a:custGeom>
          <a:blipFill>
            <a:blip r:embed="rId11">
              <a:extLst>
                <a:ext uri="{96DAC541-7B7A-43D3-8B79-37D633B846F1}">
                  <asvg:svgBlip xmlns:asvg="http://schemas.microsoft.com/office/drawing/2016/SVG/main" r:embed="rId12"/>
                </a:ext>
              </a:extLst>
            </a:blip>
            <a:stretch>
              <a:fillRect/>
            </a:stretch>
          </a:blipFill>
        </p:spPr>
      </p:sp>
      <p:sp>
        <p:nvSpPr>
          <p:cNvPr id="9" name="Freeform 9"/>
          <p:cNvSpPr/>
          <p:nvPr/>
        </p:nvSpPr>
        <p:spPr>
          <a:xfrm>
            <a:off x="14510335" y="7123984"/>
            <a:ext cx="1874048" cy="2776367"/>
          </a:xfrm>
          <a:custGeom>
            <a:avLst/>
            <a:gdLst/>
            <a:ahLst/>
            <a:cxnLst/>
            <a:rect l="l" t="t" r="r" b="b"/>
            <a:pathLst>
              <a:path w="1874048" h="2776367">
                <a:moveTo>
                  <a:pt x="0" y="0"/>
                </a:moveTo>
                <a:lnTo>
                  <a:pt x="1874048" y="0"/>
                </a:lnTo>
                <a:lnTo>
                  <a:pt x="1874048" y="2776368"/>
                </a:lnTo>
                <a:lnTo>
                  <a:pt x="0" y="277636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sp>
      <p:sp>
        <p:nvSpPr>
          <p:cNvPr id="10" name="Freeform 10"/>
          <p:cNvSpPr/>
          <p:nvPr/>
        </p:nvSpPr>
        <p:spPr>
          <a:xfrm>
            <a:off x="11681686" y="6101214"/>
            <a:ext cx="6219601" cy="897062"/>
          </a:xfrm>
          <a:custGeom>
            <a:avLst/>
            <a:gdLst/>
            <a:ahLst/>
            <a:cxnLst/>
            <a:rect l="l" t="t" r="r" b="b"/>
            <a:pathLst>
              <a:path w="6219601" h="897062">
                <a:moveTo>
                  <a:pt x="0" y="0"/>
                </a:moveTo>
                <a:lnTo>
                  <a:pt x="6219601" y="0"/>
                </a:lnTo>
                <a:lnTo>
                  <a:pt x="6219601" y="897062"/>
                </a:lnTo>
                <a:lnTo>
                  <a:pt x="0" y="897062"/>
                </a:lnTo>
                <a:lnTo>
                  <a:pt x="0" y="0"/>
                </a:lnTo>
                <a:close/>
              </a:path>
            </a:pathLst>
          </a:custGeom>
          <a:blipFill>
            <a:blip r:embed="rId15"/>
            <a:stretch>
              <a:fillRect t="-39172" b="-37214"/>
            </a:stretch>
          </a:blipFill>
        </p:spPr>
      </p:sp>
      <p:sp>
        <p:nvSpPr>
          <p:cNvPr id="11" name="Freeform 11"/>
          <p:cNvSpPr/>
          <p:nvPr/>
        </p:nvSpPr>
        <p:spPr>
          <a:xfrm>
            <a:off x="1249131" y="516800"/>
            <a:ext cx="3369487" cy="1152322"/>
          </a:xfrm>
          <a:custGeom>
            <a:avLst/>
            <a:gdLst/>
            <a:ahLst/>
            <a:cxnLst/>
            <a:rect l="l" t="t" r="r" b="b"/>
            <a:pathLst>
              <a:path w="3369487" h="1152322">
                <a:moveTo>
                  <a:pt x="0" y="0"/>
                </a:moveTo>
                <a:lnTo>
                  <a:pt x="3369486" y="0"/>
                </a:lnTo>
                <a:lnTo>
                  <a:pt x="3369486" y="1152322"/>
                </a:lnTo>
                <a:lnTo>
                  <a:pt x="0" y="1152322"/>
                </a:lnTo>
                <a:lnTo>
                  <a:pt x="0" y="0"/>
                </a:lnTo>
                <a:close/>
              </a:path>
            </a:pathLst>
          </a:custGeom>
          <a:blipFill>
            <a:blip r:embed="rId16"/>
            <a:stretch>
              <a:fillRect/>
            </a:stretch>
          </a:blipFill>
        </p:spPr>
      </p:sp>
      <p:sp>
        <p:nvSpPr>
          <p:cNvPr id="12" name="TextBox 11">
            <a:extLst>
              <a:ext uri="{FF2B5EF4-FFF2-40B4-BE49-F238E27FC236}">
                <a16:creationId xmlns:a16="http://schemas.microsoft.com/office/drawing/2014/main" id="{F363DDD6-EA45-CEE8-E5EB-83D3E8BC38CB}"/>
              </a:ext>
            </a:extLst>
          </p:cNvPr>
          <p:cNvSpPr txBox="1"/>
          <p:nvPr/>
        </p:nvSpPr>
        <p:spPr>
          <a:xfrm flipH="1">
            <a:off x="143464" y="8021433"/>
            <a:ext cx="7664487" cy="1169551"/>
          </a:xfrm>
          <a:prstGeom prst="rect">
            <a:avLst/>
          </a:prstGeom>
          <a:noFill/>
        </p:spPr>
        <p:txBody>
          <a:bodyPr wrap="square" rtlCol="0">
            <a:spAutoFit/>
          </a:bodyPr>
          <a:lstStyle/>
          <a:p>
            <a:pPr algn="ctr">
              <a:lnSpc>
                <a:spcPct val="150000"/>
              </a:lnSpc>
            </a:pPr>
            <a:r>
              <a:rPr lang="en-GB" sz="2800" b="0" i="0" u="none" strike="noStrike" baseline="0" dirty="0">
                <a:solidFill>
                  <a:schemeClr val="bg1"/>
                </a:solidFill>
                <a:latin typeface="Open Sans Bold" panose="020B0604020202020204" charset="0"/>
                <a:ea typeface="Open Sans Bold" panose="020B0604020202020204" charset="0"/>
                <a:cs typeface="Open Sans Bold" panose="020B0604020202020204" charset="0"/>
              </a:rPr>
              <a:t>Agnes Nyaga (OHCHR)</a:t>
            </a:r>
          </a:p>
          <a:p>
            <a:pPr algn="ctr"/>
            <a:r>
              <a:rPr lang="en-GB" sz="2800" dirty="0">
                <a:solidFill>
                  <a:schemeClr val="bg1"/>
                </a:solidFill>
                <a:latin typeface="Open Sans Bold" panose="020B0604020202020204" charset="0"/>
                <a:ea typeface="Open Sans Bold" panose="020B0604020202020204" charset="0"/>
                <a:cs typeface="Open Sans Bold" panose="020B0604020202020204" charset="0"/>
              </a:rPr>
              <a:t>anyaga@un.org</a:t>
            </a:r>
            <a:endParaRPr lang="en-GB" sz="2800" b="0" i="0" u="none" strike="noStrike" baseline="0" dirty="0">
              <a:solidFill>
                <a:schemeClr val="bg1"/>
              </a:solidFill>
              <a:latin typeface="Open Sans Bold" panose="020B0604020202020204" charset="0"/>
              <a:ea typeface="Open Sans Bold" panose="020B0604020202020204" charset="0"/>
              <a:cs typeface="Open Sans Bold" panose="020B060402020202020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1524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3">
              <a:alphaModFix amt="71000"/>
            </a:blip>
            <a:stretch>
              <a:fillRect l="-75814" r="-75814" b="-153395"/>
            </a:stretch>
          </a:blipFill>
        </p:spPr>
      </p:sp>
      <p:grpSp>
        <p:nvGrpSpPr>
          <p:cNvPr id="4" name="Group 4"/>
          <p:cNvGrpSpPr/>
          <p:nvPr/>
        </p:nvGrpSpPr>
        <p:grpSpPr>
          <a:xfrm>
            <a:off x="628881" y="346671"/>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grpSp>
        <p:nvGrpSpPr>
          <p:cNvPr id="6" name="Group 6"/>
          <p:cNvGrpSpPr/>
          <p:nvPr/>
        </p:nvGrpSpPr>
        <p:grpSpPr>
          <a:xfrm>
            <a:off x="2895600" y="2007056"/>
            <a:ext cx="3532802" cy="4076265"/>
            <a:chOff x="0" y="0"/>
            <a:chExt cx="1293189" cy="1492125"/>
          </a:xfrm>
        </p:grpSpPr>
        <p:sp>
          <p:nvSpPr>
            <p:cNvPr id="7" name="Freeform 7"/>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8" name="TextBox 8"/>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9" name="Group 9"/>
          <p:cNvGrpSpPr/>
          <p:nvPr/>
        </p:nvGrpSpPr>
        <p:grpSpPr>
          <a:xfrm>
            <a:off x="2292661" y="2484383"/>
            <a:ext cx="4616169" cy="6942172"/>
            <a:chOff x="0" y="0"/>
            <a:chExt cx="2569364" cy="4064106"/>
          </a:xfrm>
        </p:grpSpPr>
        <p:sp>
          <p:nvSpPr>
            <p:cNvPr id="10" name="Freeform 10"/>
            <p:cNvSpPr/>
            <p:nvPr/>
          </p:nvSpPr>
          <p:spPr>
            <a:xfrm>
              <a:off x="0" y="0"/>
              <a:ext cx="2569364" cy="4064106"/>
            </a:xfrm>
            <a:custGeom>
              <a:avLst/>
              <a:gdLst/>
              <a:ahLst/>
              <a:cxnLst/>
              <a:rect l="l" t="t" r="r" b="b"/>
              <a:pathLst>
                <a:path w="2569364" h="4064106">
                  <a:moveTo>
                    <a:pt x="27392" y="0"/>
                  </a:moveTo>
                  <a:lnTo>
                    <a:pt x="2541972" y="0"/>
                  </a:lnTo>
                  <a:cubicBezTo>
                    <a:pt x="2557100" y="0"/>
                    <a:pt x="2569364" y="12264"/>
                    <a:pt x="2569364" y="27392"/>
                  </a:cubicBezTo>
                  <a:lnTo>
                    <a:pt x="2569364" y="4036714"/>
                  </a:lnTo>
                  <a:cubicBezTo>
                    <a:pt x="2569364" y="4051842"/>
                    <a:pt x="2557100" y="4064106"/>
                    <a:pt x="2541972" y="4064106"/>
                  </a:cubicBezTo>
                  <a:lnTo>
                    <a:pt x="27392" y="4064106"/>
                  </a:lnTo>
                  <a:cubicBezTo>
                    <a:pt x="12264" y="4064106"/>
                    <a:pt x="0" y="4051842"/>
                    <a:pt x="0" y="4036714"/>
                  </a:cubicBezTo>
                  <a:lnTo>
                    <a:pt x="0" y="27392"/>
                  </a:lnTo>
                  <a:cubicBezTo>
                    <a:pt x="0" y="12264"/>
                    <a:pt x="12264" y="0"/>
                    <a:pt x="27392" y="0"/>
                  </a:cubicBezTo>
                  <a:close/>
                </a:path>
              </a:pathLst>
            </a:custGeom>
            <a:solidFill>
              <a:srgbClr val="FFFFFF"/>
            </a:solidFill>
            <a:ln cap="sq">
              <a:noFill/>
              <a:prstDash val="solid"/>
              <a:miter/>
            </a:ln>
          </p:spPr>
        </p:sp>
        <p:sp>
          <p:nvSpPr>
            <p:cNvPr id="11" name="TextBox 11"/>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grpSp>
        <p:nvGrpSpPr>
          <p:cNvPr id="12" name="Group 12"/>
          <p:cNvGrpSpPr/>
          <p:nvPr/>
        </p:nvGrpSpPr>
        <p:grpSpPr>
          <a:xfrm>
            <a:off x="7313681" y="2007056"/>
            <a:ext cx="3532802" cy="4076265"/>
            <a:chOff x="0" y="0"/>
            <a:chExt cx="1293189" cy="1492125"/>
          </a:xfrm>
        </p:grpSpPr>
        <p:sp>
          <p:nvSpPr>
            <p:cNvPr id="13" name="Freeform 13"/>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14" name="TextBox 14"/>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15" name="Group 15"/>
          <p:cNvGrpSpPr/>
          <p:nvPr/>
        </p:nvGrpSpPr>
        <p:grpSpPr>
          <a:xfrm>
            <a:off x="7064061" y="2531197"/>
            <a:ext cx="4135742" cy="6895357"/>
            <a:chOff x="0" y="0"/>
            <a:chExt cx="2569364" cy="3958828"/>
          </a:xfrm>
        </p:grpSpPr>
        <p:sp>
          <p:nvSpPr>
            <p:cNvPr id="16" name="Freeform 16"/>
            <p:cNvSpPr/>
            <p:nvPr/>
          </p:nvSpPr>
          <p:spPr>
            <a:xfrm>
              <a:off x="0" y="0"/>
              <a:ext cx="2569364" cy="3958828"/>
            </a:xfrm>
            <a:custGeom>
              <a:avLst/>
              <a:gdLst/>
              <a:ahLst/>
              <a:cxnLst/>
              <a:rect l="l" t="t" r="r" b="b"/>
              <a:pathLst>
                <a:path w="2569364" h="3958828">
                  <a:moveTo>
                    <a:pt x="27392" y="0"/>
                  </a:moveTo>
                  <a:lnTo>
                    <a:pt x="2541972" y="0"/>
                  </a:lnTo>
                  <a:cubicBezTo>
                    <a:pt x="2557100" y="0"/>
                    <a:pt x="2569364" y="12264"/>
                    <a:pt x="2569364" y="27392"/>
                  </a:cubicBezTo>
                  <a:lnTo>
                    <a:pt x="2569364" y="3931435"/>
                  </a:lnTo>
                  <a:cubicBezTo>
                    <a:pt x="2569364" y="3946564"/>
                    <a:pt x="2557100" y="3958828"/>
                    <a:pt x="2541972" y="3958828"/>
                  </a:cubicBezTo>
                  <a:lnTo>
                    <a:pt x="27392" y="3958828"/>
                  </a:lnTo>
                  <a:cubicBezTo>
                    <a:pt x="12264" y="3958828"/>
                    <a:pt x="0" y="3946564"/>
                    <a:pt x="0" y="3931435"/>
                  </a:cubicBezTo>
                  <a:lnTo>
                    <a:pt x="0" y="27392"/>
                  </a:lnTo>
                  <a:cubicBezTo>
                    <a:pt x="0" y="12264"/>
                    <a:pt x="12264" y="0"/>
                    <a:pt x="27392" y="0"/>
                  </a:cubicBezTo>
                  <a:close/>
                </a:path>
              </a:pathLst>
            </a:custGeom>
            <a:solidFill>
              <a:srgbClr val="FFFFFF"/>
            </a:solidFill>
            <a:ln cap="sq">
              <a:noFill/>
              <a:prstDash val="solid"/>
              <a:miter/>
            </a:ln>
          </p:spPr>
        </p:sp>
        <p:sp>
          <p:nvSpPr>
            <p:cNvPr id="17" name="TextBox 17"/>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grpSp>
        <p:nvGrpSpPr>
          <p:cNvPr id="18" name="Group 18"/>
          <p:cNvGrpSpPr/>
          <p:nvPr/>
        </p:nvGrpSpPr>
        <p:grpSpPr>
          <a:xfrm>
            <a:off x="11731762" y="2007056"/>
            <a:ext cx="3532802" cy="4076265"/>
            <a:chOff x="0" y="0"/>
            <a:chExt cx="1293189" cy="1492125"/>
          </a:xfrm>
        </p:grpSpPr>
        <p:sp>
          <p:nvSpPr>
            <p:cNvPr id="19" name="Freeform 19"/>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20" name="TextBox 20"/>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21" name="Group 21"/>
          <p:cNvGrpSpPr/>
          <p:nvPr/>
        </p:nvGrpSpPr>
        <p:grpSpPr>
          <a:xfrm>
            <a:off x="11378441" y="2531198"/>
            <a:ext cx="4239443" cy="6895356"/>
            <a:chOff x="0" y="0"/>
            <a:chExt cx="2569364" cy="3958828"/>
          </a:xfrm>
        </p:grpSpPr>
        <p:sp>
          <p:nvSpPr>
            <p:cNvPr id="22" name="Freeform 22"/>
            <p:cNvSpPr/>
            <p:nvPr/>
          </p:nvSpPr>
          <p:spPr>
            <a:xfrm>
              <a:off x="0" y="0"/>
              <a:ext cx="2569364" cy="3958828"/>
            </a:xfrm>
            <a:custGeom>
              <a:avLst/>
              <a:gdLst/>
              <a:ahLst/>
              <a:cxnLst/>
              <a:rect l="l" t="t" r="r" b="b"/>
              <a:pathLst>
                <a:path w="2569364" h="3958828">
                  <a:moveTo>
                    <a:pt x="27392" y="0"/>
                  </a:moveTo>
                  <a:lnTo>
                    <a:pt x="2541972" y="0"/>
                  </a:lnTo>
                  <a:cubicBezTo>
                    <a:pt x="2557100" y="0"/>
                    <a:pt x="2569364" y="12264"/>
                    <a:pt x="2569364" y="27392"/>
                  </a:cubicBezTo>
                  <a:lnTo>
                    <a:pt x="2569364" y="3931435"/>
                  </a:lnTo>
                  <a:cubicBezTo>
                    <a:pt x="2569364" y="3946564"/>
                    <a:pt x="2557100" y="3958828"/>
                    <a:pt x="2541972" y="3958828"/>
                  </a:cubicBezTo>
                  <a:lnTo>
                    <a:pt x="27392" y="3958828"/>
                  </a:lnTo>
                  <a:cubicBezTo>
                    <a:pt x="12264" y="3958828"/>
                    <a:pt x="0" y="3946564"/>
                    <a:pt x="0" y="3931435"/>
                  </a:cubicBezTo>
                  <a:lnTo>
                    <a:pt x="0" y="27392"/>
                  </a:lnTo>
                  <a:cubicBezTo>
                    <a:pt x="0" y="12264"/>
                    <a:pt x="12264" y="0"/>
                    <a:pt x="27392" y="0"/>
                  </a:cubicBezTo>
                  <a:close/>
                </a:path>
              </a:pathLst>
            </a:custGeom>
            <a:solidFill>
              <a:srgbClr val="FFFFFF"/>
            </a:solidFill>
            <a:ln cap="sq">
              <a:noFill/>
              <a:prstDash val="solid"/>
              <a:miter/>
            </a:ln>
          </p:spPr>
        </p:sp>
        <p:sp>
          <p:nvSpPr>
            <p:cNvPr id="23" name="TextBox 23"/>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sp>
        <p:nvSpPr>
          <p:cNvPr id="24" name="TextBox 24"/>
          <p:cNvSpPr txBox="1"/>
          <p:nvPr/>
        </p:nvSpPr>
        <p:spPr>
          <a:xfrm>
            <a:off x="2895600" y="2016512"/>
            <a:ext cx="3236142" cy="527050"/>
          </a:xfrm>
          <a:prstGeom prst="rect">
            <a:avLst/>
          </a:prstGeom>
        </p:spPr>
        <p:txBody>
          <a:bodyPr lIns="0" tIns="0" rIns="0" bIns="0" rtlCol="0" anchor="t">
            <a:spAutoFit/>
          </a:bodyPr>
          <a:lstStyle/>
          <a:p>
            <a:pPr algn="r">
              <a:lnSpc>
                <a:spcPts val="2048"/>
              </a:lnSpc>
              <a:spcBef>
                <a:spcPct val="0"/>
              </a:spcBef>
            </a:pPr>
            <a:r>
              <a:rPr lang="en-US" sz="1706" dirty="0" err="1">
                <a:solidFill>
                  <a:srgbClr val="FFFFFF"/>
                </a:solidFill>
                <a:latin typeface="Montserrat Light Bold"/>
              </a:rPr>
              <a:t>Programme</a:t>
            </a:r>
            <a:r>
              <a:rPr lang="en-US" sz="1706" dirty="0">
                <a:solidFill>
                  <a:srgbClr val="FFFFFF"/>
                </a:solidFill>
                <a:latin typeface="Montserrat Light Bold"/>
              </a:rPr>
              <a:t>/project design/plan and budgeting</a:t>
            </a:r>
          </a:p>
        </p:txBody>
      </p:sp>
      <p:sp>
        <p:nvSpPr>
          <p:cNvPr id="25" name="TextBox 25"/>
          <p:cNvSpPr txBox="1"/>
          <p:nvPr/>
        </p:nvSpPr>
        <p:spPr>
          <a:xfrm>
            <a:off x="7313681" y="2016512"/>
            <a:ext cx="3236142" cy="527050"/>
          </a:xfrm>
          <a:prstGeom prst="rect">
            <a:avLst/>
          </a:prstGeom>
        </p:spPr>
        <p:txBody>
          <a:bodyPr lIns="0" tIns="0" rIns="0" bIns="0" rtlCol="0" anchor="t">
            <a:spAutoFit/>
          </a:bodyPr>
          <a:lstStyle/>
          <a:p>
            <a:pPr algn="r">
              <a:lnSpc>
                <a:spcPts val="2048"/>
              </a:lnSpc>
              <a:spcBef>
                <a:spcPct val="0"/>
              </a:spcBef>
            </a:pPr>
            <a:r>
              <a:rPr lang="en-US" sz="1706">
                <a:solidFill>
                  <a:srgbClr val="FFFFFF"/>
                </a:solidFill>
                <a:latin typeface="Montserrat Light Bold"/>
              </a:rPr>
              <a:t>Reasonable accommodation for PWDs</a:t>
            </a:r>
          </a:p>
        </p:txBody>
      </p:sp>
      <p:sp>
        <p:nvSpPr>
          <p:cNvPr id="26" name="TextBox 26"/>
          <p:cNvSpPr txBox="1"/>
          <p:nvPr/>
        </p:nvSpPr>
        <p:spPr>
          <a:xfrm>
            <a:off x="12310945" y="2143512"/>
            <a:ext cx="2656959" cy="273050"/>
          </a:xfrm>
          <a:prstGeom prst="rect">
            <a:avLst/>
          </a:prstGeom>
        </p:spPr>
        <p:txBody>
          <a:bodyPr lIns="0" tIns="0" rIns="0" bIns="0" rtlCol="0" anchor="t">
            <a:spAutoFit/>
          </a:bodyPr>
          <a:lstStyle/>
          <a:p>
            <a:pPr algn="r">
              <a:lnSpc>
                <a:spcPts val="2168"/>
              </a:lnSpc>
              <a:spcBef>
                <a:spcPct val="0"/>
              </a:spcBef>
            </a:pPr>
            <a:r>
              <a:rPr lang="en-US" sz="1806">
                <a:solidFill>
                  <a:srgbClr val="FFFFFF"/>
                </a:solidFill>
                <a:latin typeface="Montserrat Light Bold"/>
              </a:rPr>
              <a:t>OHCHR opportunities</a:t>
            </a:r>
          </a:p>
        </p:txBody>
      </p:sp>
      <p:sp>
        <p:nvSpPr>
          <p:cNvPr id="27" name="TextBox 27"/>
          <p:cNvSpPr txBox="1"/>
          <p:nvPr/>
        </p:nvSpPr>
        <p:spPr>
          <a:xfrm>
            <a:off x="7313681" y="2825674"/>
            <a:ext cx="3532802" cy="2980816"/>
          </a:xfrm>
          <a:prstGeom prst="rect">
            <a:avLst/>
          </a:prstGeom>
        </p:spPr>
        <p:txBody>
          <a:bodyPr lIns="0" tIns="0" rIns="0" bIns="0" rtlCol="0" anchor="t">
            <a:spAutoFit/>
          </a:bodyPr>
          <a:lstStyle/>
          <a:p>
            <a:pPr marL="377824" lvl="1" indent="-188912">
              <a:lnSpc>
                <a:spcPts val="2624"/>
              </a:lnSpc>
              <a:buFont typeface="Arial"/>
              <a:buChar char="•"/>
            </a:pPr>
            <a:r>
              <a:rPr lang="en-US" sz="2000" spc="22" dirty="0">
                <a:solidFill>
                  <a:srgbClr val="000000"/>
                </a:solidFill>
                <a:latin typeface="Montserrat Light"/>
              </a:rPr>
              <a:t>Disability inclusive planning and budgeting to ensure </a:t>
            </a:r>
            <a:r>
              <a:rPr lang="en-US" sz="2000" spc="22" dirty="0">
                <a:solidFill>
                  <a:srgbClr val="000000"/>
                </a:solidFill>
                <a:latin typeface="Montserrat Light Bold"/>
              </a:rPr>
              <a:t>reasonable accommodation</a:t>
            </a:r>
            <a:r>
              <a:rPr lang="en-US" sz="2000" spc="22" dirty="0">
                <a:solidFill>
                  <a:srgbClr val="000000"/>
                </a:solidFill>
                <a:latin typeface="Montserrat Light"/>
              </a:rPr>
              <a:t> </a:t>
            </a:r>
            <a:r>
              <a:rPr lang="en-US" sz="2000" spc="22" dirty="0" err="1">
                <a:solidFill>
                  <a:srgbClr val="000000"/>
                </a:solidFill>
                <a:latin typeface="Montserrat Light"/>
              </a:rPr>
              <a:t>i.e</a:t>
            </a:r>
            <a:r>
              <a:rPr lang="en-US" sz="2000" spc="22" dirty="0">
                <a:solidFill>
                  <a:srgbClr val="000000"/>
                </a:solidFill>
                <a:latin typeface="Montserrat Light"/>
              </a:rPr>
              <a:t> ensure that facilities, infrastructure, goods and services are accessible for PWDs.</a:t>
            </a:r>
          </a:p>
        </p:txBody>
      </p:sp>
      <p:sp>
        <p:nvSpPr>
          <p:cNvPr id="28" name="TextBox 28"/>
          <p:cNvSpPr txBox="1"/>
          <p:nvPr/>
        </p:nvSpPr>
        <p:spPr>
          <a:xfrm>
            <a:off x="11568941" y="2825674"/>
            <a:ext cx="3695623" cy="4314514"/>
          </a:xfrm>
          <a:prstGeom prst="rect">
            <a:avLst/>
          </a:prstGeom>
        </p:spPr>
        <p:txBody>
          <a:bodyPr lIns="0" tIns="0" rIns="0" bIns="0" rtlCol="0" anchor="t">
            <a:spAutoFit/>
          </a:bodyPr>
          <a:lstStyle/>
          <a:p>
            <a:pPr marL="377824" lvl="1" indent="-188912">
              <a:lnSpc>
                <a:spcPts val="2624"/>
              </a:lnSpc>
              <a:buFont typeface="Arial"/>
              <a:buChar char="•"/>
            </a:pPr>
            <a:r>
              <a:rPr lang="en-US" sz="2000" spc="22" dirty="0">
                <a:solidFill>
                  <a:srgbClr val="000000"/>
                </a:solidFill>
                <a:latin typeface="Montserrat Light"/>
              </a:rPr>
              <a:t>DI is adequately mainstreamed in all</a:t>
            </a:r>
            <a:r>
              <a:rPr lang="en-US" sz="2000" spc="22" dirty="0">
                <a:solidFill>
                  <a:srgbClr val="000000"/>
                </a:solidFill>
                <a:latin typeface="Montserrat Light Bold"/>
              </a:rPr>
              <a:t> OHCHR opportunities </a:t>
            </a:r>
            <a:r>
              <a:rPr lang="en-US" sz="2000" spc="22" dirty="0">
                <a:solidFill>
                  <a:srgbClr val="000000"/>
                </a:solidFill>
                <a:latin typeface="Montserrat Light"/>
              </a:rPr>
              <a:t>such as fellowships, internships, volunteers and employment opportunities. </a:t>
            </a:r>
          </a:p>
          <a:p>
            <a:pPr marL="377824" lvl="1" indent="-188912">
              <a:lnSpc>
                <a:spcPts val="2624"/>
              </a:lnSpc>
              <a:buFont typeface="Arial"/>
              <a:buChar char="•"/>
            </a:pPr>
            <a:r>
              <a:rPr lang="en-US" sz="2000" spc="22" dirty="0">
                <a:solidFill>
                  <a:srgbClr val="000000"/>
                </a:solidFill>
                <a:latin typeface="Montserrat Light"/>
              </a:rPr>
              <a:t>An internal mapping/identification exercise with staff which will inform the engagement, should be conducted.</a:t>
            </a:r>
          </a:p>
        </p:txBody>
      </p:sp>
      <p:sp>
        <p:nvSpPr>
          <p:cNvPr id="29" name="TextBox 29"/>
          <p:cNvSpPr txBox="1"/>
          <p:nvPr/>
        </p:nvSpPr>
        <p:spPr>
          <a:xfrm>
            <a:off x="2429192" y="2741684"/>
            <a:ext cx="4418080" cy="6715813"/>
          </a:xfrm>
          <a:prstGeom prst="rect">
            <a:avLst/>
          </a:prstGeom>
        </p:spPr>
        <p:txBody>
          <a:bodyPr wrap="square" lIns="0" tIns="0" rIns="0" bIns="0" rtlCol="0" anchor="t">
            <a:spAutoFit/>
          </a:bodyPr>
          <a:lstStyle/>
          <a:p>
            <a:pPr marL="356235" lvl="1" indent="-178118">
              <a:lnSpc>
                <a:spcPts val="2475"/>
              </a:lnSpc>
              <a:buFont typeface="Arial"/>
              <a:buChar char="•"/>
            </a:pPr>
            <a:r>
              <a:rPr lang="en-US" sz="2000" spc="21" dirty="0">
                <a:solidFill>
                  <a:srgbClr val="000000"/>
                </a:solidFill>
                <a:latin typeface="Montserrat Light"/>
              </a:rPr>
              <a:t>DI is </a:t>
            </a:r>
            <a:r>
              <a:rPr lang="en-US" sz="2000" spc="21" dirty="0">
                <a:solidFill>
                  <a:srgbClr val="000000"/>
                </a:solidFill>
                <a:latin typeface="Montserrat Light Bold"/>
              </a:rPr>
              <a:t>integrated</a:t>
            </a:r>
            <a:r>
              <a:rPr lang="en-US" sz="2000" spc="21" dirty="0">
                <a:solidFill>
                  <a:srgbClr val="000000"/>
                </a:solidFill>
                <a:latin typeface="Montserrat Light"/>
              </a:rPr>
              <a:t> in the </a:t>
            </a:r>
            <a:r>
              <a:rPr lang="en-US" sz="2000" spc="21" dirty="0" err="1">
                <a:solidFill>
                  <a:srgbClr val="000000"/>
                </a:solidFill>
                <a:latin typeface="Montserrat Light"/>
              </a:rPr>
              <a:t>programme</a:t>
            </a:r>
            <a:r>
              <a:rPr lang="en-US" sz="2000" spc="21" dirty="0">
                <a:solidFill>
                  <a:srgbClr val="000000"/>
                </a:solidFill>
                <a:latin typeface="Montserrat Light"/>
              </a:rPr>
              <a:t>/project design, guidance and review processes. Target  groups to include </a:t>
            </a:r>
            <a:r>
              <a:rPr lang="en-US" sz="2000" spc="21" dirty="0">
                <a:solidFill>
                  <a:srgbClr val="000000"/>
                </a:solidFill>
                <a:latin typeface="Montserrat Light Bold"/>
              </a:rPr>
              <a:t>PWDs (intersectionality)</a:t>
            </a:r>
          </a:p>
          <a:p>
            <a:pPr marL="356235" lvl="1" indent="-178118">
              <a:lnSpc>
                <a:spcPts val="2475"/>
              </a:lnSpc>
              <a:buFont typeface="Arial"/>
              <a:buChar char="•"/>
            </a:pPr>
            <a:r>
              <a:rPr lang="en-US" sz="2000" spc="21" dirty="0">
                <a:solidFill>
                  <a:srgbClr val="000000"/>
                </a:solidFill>
                <a:latin typeface="Montserrat Light"/>
              </a:rPr>
              <a:t>DI is integrated in </a:t>
            </a:r>
            <a:r>
              <a:rPr lang="en-US" sz="2000" spc="21" dirty="0">
                <a:solidFill>
                  <a:srgbClr val="000000"/>
                </a:solidFill>
                <a:latin typeface="Montserrat Light Bold"/>
              </a:rPr>
              <a:t>reporting processes</a:t>
            </a:r>
            <a:r>
              <a:rPr lang="en-US" sz="2000" spc="21" dirty="0">
                <a:solidFill>
                  <a:srgbClr val="000000"/>
                </a:solidFill>
                <a:latin typeface="Montserrat Light"/>
              </a:rPr>
              <a:t> eg.mid-year reviews, end of year reports etc.</a:t>
            </a:r>
          </a:p>
          <a:p>
            <a:pPr marL="356235" lvl="1" indent="-178118">
              <a:lnSpc>
                <a:spcPts val="2475"/>
              </a:lnSpc>
              <a:buFont typeface="Arial"/>
              <a:buChar char="•"/>
            </a:pPr>
            <a:r>
              <a:rPr lang="en-US" sz="2000" spc="21" dirty="0">
                <a:solidFill>
                  <a:srgbClr val="000000"/>
                </a:solidFill>
                <a:latin typeface="Montserrat Light Bold"/>
              </a:rPr>
              <a:t>Capacity building/training</a:t>
            </a:r>
            <a:r>
              <a:rPr lang="en-US" sz="2000" spc="21" dirty="0">
                <a:solidFill>
                  <a:srgbClr val="000000"/>
                </a:solidFill>
                <a:latin typeface="Montserrat Light"/>
              </a:rPr>
              <a:t>  on mainstreaming DI within the work of the office, including in communication messages, advocacy and outreach activities</a:t>
            </a:r>
          </a:p>
          <a:p>
            <a:pPr marL="356235" lvl="1" indent="-178118">
              <a:lnSpc>
                <a:spcPts val="2475"/>
              </a:lnSpc>
              <a:buFont typeface="Arial"/>
              <a:buChar char="•"/>
            </a:pPr>
            <a:r>
              <a:rPr lang="en-US" sz="2000" spc="21" dirty="0">
                <a:solidFill>
                  <a:srgbClr val="000000"/>
                </a:solidFill>
                <a:latin typeface="Montserrat Light Bold"/>
              </a:rPr>
              <a:t>Widely disseminat</a:t>
            </a:r>
            <a:r>
              <a:rPr lang="en-US" sz="2000" spc="21" dirty="0">
                <a:solidFill>
                  <a:srgbClr val="000000"/>
                </a:solidFill>
                <a:latin typeface="Montserrat Light"/>
              </a:rPr>
              <a:t>e and ensure the </a:t>
            </a:r>
            <a:r>
              <a:rPr lang="en-US" sz="2000" spc="21" dirty="0">
                <a:solidFill>
                  <a:srgbClr val="000000"/>
                </a:solidFill>
                <a:latin typeface="Montserrat Light Bold"/>
              </a:rPr>
              <a:t>effective use</a:t>
            </a:r>
            <a:r>
              <a:rPr lang="en-US" sz="2000" spc="21" dirty="0">
                <a:solidFill>
                  <a:srgbClr val="000000"/>
                </a:solidFill>
                <a:latin typeface="Montserrat Light"/>
              </a:rPr>
              <a:t> of the available key guidelines, strategies and frameworks on Disability</a:t>
            </a:r>
          </a:p>
          <a:p>
            <a:pPr>
              <a:lnSpc>
                <a:spcPts val="2475"/>
              </a:lnSpc>
            </a:pPr>
            <a:endParaRPr lang="en-US" sz="2000" spc="21" dirty="0">
              <a:solidFill>
                <a:srgbClr val="000000"/>
              </a:solidFill>
              <a:latin typeface="Montserrat Light"/>
            </a:endParaRPr>
          </a:p>
        </p:txBody>
      </p:sp>
      <p:sp>
        <p:nvSpPr>
          <p:cNvPr id="30" name="TextBox 30"/>
          <p:cNvSpPr txBox="1"/>
          <p:nvPr/>
        </p:nvSpPr>
        <p:spPr>
          <a:xfrm>
            <a:off x="1295400" y="860445"/>
            <a:ext cx="15217409" cy="738664"/>
          </a:xfrm>
          <a:prstGeom prst="rect">
            <a:avLst/>
          </a:prstGeom>
        </p:spPr>
        <p:txBody>
          <a:bodyPr lIns="0" tIns="0" rIns="0" bIns="0" rtlCol="0" anchor="t">
            <a:spAutoFit/>
          </a:bodyPr>
          <a:lstStyle/>
          <a:p>
            <a:pPr algn="ctr"/>
            <a:r>
              <a:rPr lang="en-US" sz="2400" spc="-79" dirty="0">
                <a:solidFill>
                  <a:srgbClr val="000000"/>
                </a:solidFill>
                <a:latin typeface="Montserrat"/>
              </a:rPr>
              <a:t>In order to achieve evaluability in terms of disability inclusion, below are some office wide programming</a:t>
            </a:r>
          </a:p>
          <a:p>
            <a:pPr algn="ctr"/>
            <a:r>
              <a:rPr lang="en-US" sz="2400" spc="-79" dirty="0">
                <a:solidFill>
                  <a:srgbClr val="000000"/>
                </a:solidFill>
                <a:latin typeface="Montserrat"/>
              </a:rPr>
              <a:t>recommendations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sp>
        <p:nvSpPr>
          <p:cNvPr id="22" name="TextBox 6">
            <a:extLst>
              <a:ext uri="{FF2B5EF4-FFF2-40B4-BE49-F238E27FC236}">
                <a16:creationId xmlns:a16="http://schemas.microsoft.com/office/drawing/2014/main" id="{C33BE6F0-BD7D-72FC-6423-176DC81766AF}"/>
              </a:ext>
            </a:extLst>
          </p:cNvPr>
          <p:cNvSpPr txBox="1"/>
          <p:nvPr/>
        </p:nvSpPr>
        <p:spPr>
          <a:xfrm>
            <a:off x="6119998" y="2761240"/>
            <a:ext cx="6048000" cy="1090042"/>
          </a:xfrm>
          <a:prstGeom prst="rect">
            <a:avLst/>
          </a:prstGeom>
        </p:spPr>
        <p:txBody>
          <a:bodyPr lIns="0" tIns="0" rIns="0" bIns="0" rtlCol="0" anchor="t">
            <a:spAutoFit/>
          </a:bodyPr>
          <a:lstStyle/>
          <a:p>
            <a:pPr algn="ctr">
              <a:lnSpc>
                <a:spcPts val="8520"/>
              </a:lnSpc>
            </a:pPr>
            <a:r>
              <a:rPr lang="en-US" sz="8520" dirty="0">
                <a:solidFill>
                  <a:srgbClr val="FFFFFF"/>
                </a:solidFill>
                <a:latin typeface="Aprila"/>
              </a:rPr>
              <a:t>Thank You!</a:t>
            </a:r>
          </a:p>
        </p:txBody>
      </p:sp>
      <p:sp>
        <p:nvSpPr>
          <p:cNvPr id="23" name="Freeform 7">
            <a:extLst>
              <a:ext uri="{FF2B5EF4-FFF2-40B4-BE49-F238E27FC236}">
                <a16:creationId xmlns:a16="http://schemas.microsoft.com/office/drawing/2014/main" id="{6FD23D7E-70BB-DBE5-E4E4-BD71756ABA3E}"/>
              </a:ext>
            </a:extLst>
          </p:cNvPr>
          <p:cNvSpPr/>
          <p:nvPr/>
        </p:nvSpPr>
        <p:spPr>
          <a:xfrm rot="2200975">
            <a:off x="7516427" y="3437249"/>
            <a:ext cx="3255144" cy="2425082"/>
          </a:xfrm>
          <a:custGeom>
            <a:avLst/>
            <a:gdLst/>
            <a:ahLst/>
            <a:cxnLst/>
            <a:rect l="l" t="t" r="r" b="b"/>
            <a:pathLst>
              <a:path w="3255144" h="2425082">
                <a:moveTo>
                  <a:pt x="0" y="0"/>
                </a:moveTo>
                <a:lnTo>
                  <a:pt x="3255144" y="0"/>
                </a:lnTo>
                <a:lnTo>
                  <a:pt x="3255144" y="2425082"/>
                </a:lnTo>
                <a:lnTo>
                  <a:pt x="0" y="2425082"/>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24" name="Freeform 5">
            <a:extLst>
              <a:ext uri="{FF2B5EF4-FFF2-40B4-BE49-F238E27FC236}">
                <a16:creationId xmlns:a16="http://schemas.microsoft.com/office/drawing/2014/main" id="{5E2AF340-C44A-8568-02DA-163975BE6E33}"/>
              </a:ext>
            </a:extLst>
          </p:cNvPr>
          <p:cNvSpPr/>
          <p:nvPr/>
        </p:nvSpPr>
        <p:spPr>
          <a:xfrm>
            <a:off x="3581400" y="6134100"/>
            <a:ext cx="11720382" cy="3960000"/>
          </a:xfrm>
          <a:custGeom>
            <a:avLst/>
            <a:gdLst/>
            <a:ahLst/>
            <a:cxnLst/>
            <a:rect l="l" t="t" r="r" b="b"/>
            <a:pathLst>
              <a:path w="10364736" h="5143500">
                <a:moveTo>
                  <a:pt x="0" y="0"/>
                </a:moveTo>
                <a:lnTo>
                  <a:pt x="10364736" y="0"/>
                </a:lnTo>
                <a:lnTo>
                  <a:pt x="10364736" y="5143500"/>
                </a:lnTo>
                <a:lnTo>
                  <a:pt x="0" y="5143500"/>
                </a:lnTo>
                <a:lnTo>
                  <a:pt x="0" y="0"/>
                </a:lnTo>
                <a:close/>
              </a:path>
            </a:pathLst>
          </a:custGeom>
          <a:blipFill>
            <a:blip r:embed="rId7">
              <a:extLst>
                <a:ext uri="{96DAC541-7B7A-43D3-8B79-37D633B846F1}">
                  <asvg:svgBlip xmlns:asvg="http://schemas.microsoft.com/office/drawing/2016/SVG/main" r:embed="rId8"/>
                </a:ext>
              </a:extLst>
            </a:blip>
            <a:stretch>
              <a:fillRect l="955" t="3" r="-955" b="-27791"/>
            </a:stretch>
          </a:blipFill>
        </p:spPr>
        <p:txBody>
          <a:bodyPr/>
          <a:lstStyle/>
          <a:p>
            <a:endParaRPr lang="en-GB" dirty="0"/>
          </a:p>
        </p:txBody>
      </p:sp>
      <p:sp>
        <p:nvSpPr>
          <p:cNvPr id="6" name="TextBox 5">
            <a:extLst>
              <a:ext uri="{FF2B5EF4-FFF2-40B4-BE49-F238E27FC236}">
                <a16:creationId xmlns:a16="http://schemas.microsoft.com/office/drawing/2014/main" id="{77DFBF9A-220A-DF9C-3603-EBE80F5F4629}"/>
              </a:ext>
            </a:extLst>
          </p:cNvPr>
          <p:cNvSpPr txBox="1"/>
          <p:nvPr/>
        </p:nvSpPr>
        <p:spPr>
          <a:xfrm flipH="1">
            <a:off x="6298497" y="609583"/>
            <a:ext cx="5691001" cy="954107"/>
          </a:xfrm>
          <a:prstGeom prst="rect">
            <a:avLst/>
          </a:prstGeom>
          <a:noFill/>
        </p:spPr>
        <p:txBody>
          <a:bodyPr wrap="square" rtlCol="0">
            <a:spAutoFit/>
          </a:bodyPr>
          <a:lstStyle/>
          <a:p>
            <a:pPr algn="ctr"/>
            <a:r>
              <a:rPr lang="en-GB" sz="2800" b="0" i="0" u="none" strike="noStrike" baseline="0" dirty="0">
                <a:solidFill>
                  <a:schemeClr val="bg1"/>
                </a:solidFill>
                <a:latin typeface="FuturaStd-Book"/>
              </a:rPr>
              <a:t>Reach the Evaluation team at: </a:t>
            </a:r>
          </a:p>
          <a:p>
            <a:pPr algn="ctr"/>
            <a:r>
              <a:rPr lang="en-GB" sz="2800" b="0" i="0" u="none" strike="noStrike" baseline="0" dirty="0">
                <a:solidFill>
                  <a:schemeClr val="bg1"/>
                </a:solidFill>
                <a:latin typeface="FuturaStd-Book"/>
              </a:rPr>
              <a:t>ohchr-evaluations@un.org</a:t>
            </a:r>
          </a:p>
        </p:txBody>
      </p:sp>
    </p:spTree>
    <p:extLst>
      <p:ext uri="{BB962C8B-B14F-4D97-AF65-F5344CB8AC3E}">
        <p14:creationId xmlns:p14="http://schemas.microsoft.com/office/powerpoint/2010/main" val="2149940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grpSp>
        <p:nvGrpSpPr>
          <p:cNvPr id="4" name="Group 4"/>
          <p:cNvGrpSpPr/>
          <p:nvPr/>
        </p:nvGrpSpPr>
        <p:grpSpPr>
          <a:xfrm>
            <a:off x="685800" y="382885"/>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grpSp>
        <p:nvGrpSpPr>
          <p:cNvPr id="6" name="Group 6"/>
          <p:cNvGrpSpPr/>
          <p:nvPr/>
        </p:nvGrpSpPr>
        <p:grpSpPr>
          <a:xfrm>
            <a:off x="1739474" y="5299869"/>
            <a:ext cx="4595005" cy="3573491"/>
            <a:chOff x="0" y="0"/>
            <a:chExt cx="1210207" cy="941166"/>
          </a:xfrm>
        </p:grpSpPr>
        <p:sp>
          <p:nvSpPr>
            <p:cNvPr id="7" name="Freeform 7"/>
            <p:cNvSpPr/>
            <p:nvPr/>
          </p:nvSpPr>
          <p:spPr>
            <a:xfrm>
              <a:off x="0" y="0"/>
              <a:ext cx="1210207" cy="941166"/>
            </a:xfrm>
            <a:custGeom>
              <a:avLst/>
              <a:gdLst/>
              <a:ahLst/>
              <a:cxnLst/>
              <a:rect l="l" t="t" r="r" b="b"/>
              <a:pathLst>
                <a:path w="1210207" h="941166">
                  <a:moveTo>
                    <a:pt x="33697" y="0"/>
                  </a:moveTo>
                  <a:lnTo>
                    <a:pt x="1176510" y="0"/>
                  </a:lnTo>
                  <a:cubicBezTo>
                    <a:pt x="1195120" y="0"/>
                    <a:pt x="1210207" y="15087"/>
                    <a:pt x="1210207" y="33697"/>
                  </a:cubicBezTo>
                  <a:lnTo>
                    <a:pt x="1210207" y="907469"/>
                  </a:lnTo>
                  <a:cubicBezTo>
                    <a:pt x="1210207" y="916406"/>
                    <a:pt x="1206657" y="924977"/>
                    <a:pt x="1200337" y="931297"/>
                  </a:cubicBezTo>
                  <a:cubicBezTo>
                    <a:pt x="1194018" y="937616"/>
                    <a:pt x="1185447" y="941166"/>
                    <a:pt x="1176510" y="941166"/>
                  </a:cubicBezTo>
                  <a:lnTo>
                    <a:pt x="33697" y="941166"/>
                  </a:lnTo>
                  <a:cubicBezTo>
                    <a:pt x="24760" y="941166"/>
                    <a:pt x="16189" y="937616"/>
                    <a:pt x="9870" y="931297"/>
                  </a:cubicBezTo>
                  <a:cubicBezTo>
                    <a:pt x="3550" y="924977"/>
                    <a:pt x="0" y="916406"/>
                    <a:pt x="0" y="907469"/>
                  </a:cubicBezTo>
                  <a:lnTo>
                    <a:pt x="0" y="33697"/>
                  </a:lnTo>
                  <a:cubicBezTo>
                    <a:pt x="0" y="24760"/>
                    <a:pt x="3550" y="16189"/>
                    <a:pt x="9870" y="9870"/>
                  </a:cubicBezTo>
                  <a:cubicBezTo>
                    <a:pt x="16189" y="3550"/>
                    <a:pt x="24760" y="0"/>
                    <a:pt x="33697" y="0"/>
                  </a:cubicBezTo>
                  <a:close/>
                </a:path>
              </a:pathLst>
            </a:custGeom>
            <a:solidFill>
              <a:srgbClr val="FFFFFF"/>
            </a:solidFill>
            <a:ln w="38100" cap="sq">
              <a:solidFill>
                <a:srgbClr val="106FB5"/>
              </a:solidFill>
              <a:prstDash val="solid"/>
              <a:miter/>
            </a:ln>
          </p:spPr>
        </p:sp>
        <p:sp>
          <p:nvSpPr>
            <p:cNvPr id="8" name="TextBox 8"/>
            <p:cNvSpPr txBox="1"/>
            <p:nvPr/>
          </p:nvSpPr>
          <p:spPr>
            <a:xfrm>
              <a:off x="0" y="-19050"/>
              <a:ext cx="812800" cy="831850"/>
            </a:xfrm>
            <a:prstGeom prst="rect">
              <a:avLst/>
            </a:prstGeom>
          </p:spPr>
          <p:txBody>
            <a:bodyPr lIns="50800" tIns="50800" rIns="50800" bIns="50800" rtlCol="0" anchor="ctr"/>
            <a:lstStyle/>
            <a:p>
              <a:pPr algn="ctr">
                <a:lnSpc>
                  <a:spcPts val="2859"/>
                </a:lnSpc>
              </a:pPr>
              <a:endParaRPr/>
            </a:p>
          </p:txBody>
        </p:sp>
      </p:grpSp>
      <p:grpSp>
        <p:nvGrpSpPr>
          <p:cNvPr id="9" name="Group 9"/>
          <p:cNvGrpSpPr/>
          <p:nvPr/>
        </p:nvGrpSpPr>
        <p:grpSpPr>
          <a:xfrm>
            <a:off x="2954088" y="5143500"/>
            <a:ext cx="157787" cy="156369"/>
            <a:chOff x="0" y="0"/>
            <a:chExt cx="320400" cy="317520"/>
          </a:xfrm>
        </p:grpSpPr>
        <p:sp>
          <p:nvSpPr>
            <p:cNvPr id="10" name="Freeform 10"/>
            <p:cNvSpPr/>
            <p:nvPr/>
          </p:nvSpPr>
          <p:spPr>
            <a:xfrm>
              <a:off x="0" y="0"/>
              <a:ext cx="320421" cy="329184"/>
            </a:xfrm>
            <a:custGeom>
              <a:avLst/>
              <a:gdLst/>
              <a:ahLst/>
              <a:cxnLst/>
              <a:rect l="l" t="t" r="r" b="b"/>
              <a:pathLst>
                <a:path w="320421" h="329184">
                  <a:moveTo>
                    <a:pt x="320421" y="329184"/>
                  </a:moveTo>
                  <a:lnTo>
                    <a:pt x="0" y="329184"/>
                  </a:lnTo>
                  <a:lnTo>
                    <a:pt x="0" y="158750"/>
                  </a:lnTo>
                  <a:cubicBezTo>
                    <a:pt x="0" y="70866"/>
                    <a:pt x="71501" y="0"/>
                    <a:pt x="160147" y="0"/>
                  </a:cubicBezTo>
                  <a:cubicBezTo>
                    <a:pt x="248793" y="0"/>
                    <a:pt x="320421" y="70866"/>
                    <a:pt x="320421" y="158750"/>
                  </a:cubicBezTo>
                  <a:lnTo>
                    <a:pt x="320421" y="329184"/>
                  </a:lnTo>
                  <a:close/>
                </a:path>
              </a:pathLst>
            </a:custGeom>
            <a:solidFill>
              <a:srgbClr val="106FB5"/>
            </a:solidFill>
          </p:spPr>
        </p:sp>
      </p:grpSp>
      <p:grpSp>
        <p:nvGrpSpPr>
          <p:cNvPr id="11" name="Group 11"/>
          <p:cNvGrpSpPr/>
          <p:nvPr/>
        </p:nvGrpSpPr>
        <p:grpSpPr>
          <a:xfrm>
            <a:off x="1981480" y="5143500"/>
            <a:ext cx="1047779" cy="1124013"/>
            <a:chOff x="0" y="0"/>
            <a:chExt cx="2127600" cy="2282400"/>
          </a:xfrm>
        </p:grpSpPr>
        <p:sp>
          <p:nvSpPr>
            <p:cNvPr id="12" name="Freeform 12"/>
            <p:cNvSpPr/>
            <p:nvPr/>
          </p:nvSpPr>
          <p:spPr>
            <a:xfrm>
              <a:off x="0" y="0"/>
              <a:ext cx="2136648" cy="2334387"/>
            </a:xfrm>
            <a:custGeom>
              <a:avLst/>
              <a:gdLst/>
              <a:ahLst/>
              <a:cxnLst/>
              <a:rect l="l" t="t" r="r" b="b"/>
              <a:pathLst>
                <a:path w="2136648" h="2334387">
                  <a:moveTo>
                    <a:pt x="1983994" y="0"/>
                  </a:moveTo>
                  <a:lnTo>
                    <a:pt x="144145" y="0"/>
                  </a:lnTo>
                  <a:cubicBezTo>
                    <a:pt x="64389" y="0"/>
                    <a:pt x="0" y="64262"/>
                    <a:pt x="0" y="143891"/>
                  </a:cubicBezTo>
                  <a:lnTo>
                    <a:pt x="0" y="2334387"/>
                  </a:lnTo>
                  <a:lnTo>
                    <a:pt x="991997" y="1949577"/>
                  </a:lnTo>
                  <a:lnTo>
                    <a:pt x="1983994" y="2334387"/>
                  </a:lnTo>
                  <a:lnTo>
                    <a:pt x="1983994" y="152400"/>
                  </a:lnTo>
                  <a:cubicBezTo>
                    <a:pt x="1983994" y="67945"/>
                    <a:pt x="2052574" y="0"/>
                    <a:pt x="2136648" y="0"/>
                  </a:cubicBezTo>
                  <a:lnTo>
                    <a:pt x="1983994" y="0"/>
                  </a:lnTo>
                  <a:close/>
                </a:path>
              </a:pathLst>
            </a:custGeom>
            <a:solidFill>
              <a:srgbClr val="106FB5"/>
            </a:solidFill>
          </p:spPr>
        </p:sp>
      </p:grpSp>
      <p:grpSp>
        <p:nvGrpSpPr>
          <p:cNvPr id="13" name="Group 13"/>
          <p:cNvGrpSpPr/>
          <p:nvPr/>
        </p:nvGrpSpPr>
        <p:grpSpPr>
          <a:xfrm>
            <a:off x="6844166" y="5299869"/>
            <a:ext cx="4595005" cy="3573491"/>
            <a:chOff x="0" y="0"/>
            <a:chExt cx="1210207" cy="941166"/>
          </a:xfrm>
        </p:grpSpPr>
        <p:sp>
          <p:nvSpPr>
            <p:cNvPr id="14" name="Freeform 14"/>
            <p:cNvSpPr/>
            <p:nvPr/>
          </p:nvSpPr>
          <p:spPr>
            <a:xfrm>
              <a:off x="0" y="0"/>
              <a:ext cx="1210207" cy="941166"/>
            </a:xfrm>
            <a:custGeom>
              <a:avLst/>
              <a:gdLst/>
              <a:ahLst/>
              <a:cxnLst/>
              <a:rect l="l" t="t" r="r" b="b"/>
              <a:pathLst>
                <a:path w="1210207" h="941166">
                  <a:moveTo>
                    <a:pt x="33697" y="0"/>
                  </a:moveTo>
                  <a:lnTo>
                    <a:pt x="1176510" y="0"/>
                  </a:lnTo>
                  <a:cubicBezTo>
                    <a:pt x="1195120" y="0"/>
                    <a:pt x="1210207" y="15087"/>
                    <a:pt x="1210207" y="33697"/>
                  </a:cubicBezTo>
                  <a:lnTo>
                    <a:pt x="1210207" y="907469"/>
                  </a:lnTo>
                  <a:cubicBezTo>
                    <a:pt x="1210207" y="916406"/>
                    <a:pt x="1206657" y="924977"/>
                    <a:pt x="1200337" y="931297"/>
                  </a:cubicBezTo>
                  <a:cubicBezTo>
                    <a:pt x="1194018" y="937616"/>
                    <a:pt x="1185447" y="941166"/>
                    <a:pt x="1176510" y="941166"/>
                  </a:cubicBezTo>
                  <a:lnTo>
                    <a:pt x="33697" y="941166"/>
                  </a:lnTo>
                  <a:cubicBezTo>
                    <a:pt x="24760" y="941166"/>
                    <a:pt x="16189" y="937616"/>
                    <a:pt x="9870" y="931297"/>
                  </a:cubicBezTo>
                  <a:cubicBezTo>
                    <a:pt x="3550" y="924977"/>
                    <a:pt x="0" y="916406"/>
                    <a:pt x="0" y="907469"/>
                  </a:cubicBezTo>
                  <a:lnTo>
                    <a:pt x="0" y="33697"/>
                  </a:lnTo>
                  <a:cubicBezTo>
                    <a:pt x="0" y="24760"/>
                    <a:pt x="3550" y="16189"/>
                    <a:pt x="9870" y="9870"/>
                  </a:cubicBezTo>
                  <a:cubicBezTo>
                    <a:pt x="16189" y="3550"/>
                    <a:pt x="24760" y="0"/>
                    <a:pt x="33697" y="0"/>
                  </a:cubicBezTo>
                  <a:close/>
                </a:path>
              </a:pathLst>
            </a:custGeom>
            <a:solidFill>
              <a:srgbClr val="FFFFFF"/>
            </a:solidFill>
            <a:ln w="38100" cap="sq">
              <a:solidFill>
                <a:srgbClr val="106FB5"/>
              </a:solidFill>
              <a:prstDash val="solid"/>
              <a:miter/>
            </a:ln>
          </p:spPr>
        </p:sp>
        <p:sp>
          <p:nvSpPr>
            <p:cNvPr id="15" name="TextBox 15"/>
            <p:cNvSpPr txBox="1"/>
            <p:nvPr/>
          </p:nvSpPr>
          <p:spPr>
            <a:xfrm>
              <a:off x="0" y="-19050"/>
              <a:ext cx="812800" cy="831850"/>
            </a:xfrm>
            <a:prstGeom prst="rect">
              <a:avLst/>
            </a:prstGeom>
          </p:spPr>
          <p:txBody>
            <a:bodyPr lIns="50800" tIns="50800" rIns="50800" bIns="50800" rtlCol="0" anchor="ctr"/>
            <a:lstStyle/>
            <a:p>
              <a:pPr algn="ctr">
                <a:lnSpc>
                  <a:spcPts val="2859"/>
                </a:lnSpc>
              </a:pPr>
              <a:endParaRPr/>
            </a:p>
          </p:txBody>
        </p:sp>
      </p:grpSp>
      <p:grpSp>
        <p:nvGrpSpPr>
          <p:cNvPr id="16" name="Group 16"/>
          <p:cNvGrpSpPr/>
          <p:nvPr/>
        </p:nvGrpSpPr>
        <p:grpSpPr>
          <a:xfrm>
            <a:off x="8058780" y="5143500"/>
            <a:ext cx="157787" cy="156369"/>
            <a:chOff x="0" y="0"/>
            <a:chExt cx="320400" cy="317520"/>
          </a:xfrm>
        </p:grpSpPr>
        <p:sp>
          <p:nvSpPr>
            <p:cNvPr id="17" name="Freeform 17"/>
            <p:cNvSpPr/>
            <p:nvPr/>
          </p:nvSpPr>
          <p:spPr>
            <a:xfrm>
              <a:off x="0" y="0"/>
              <a:ext cx="320421" cy="329184"/>
            </a:xfrm>
            <a:custGeom>
              <a:avLst/>
              <a:gdLst/>
              <a:ahLst/>
              <a:cxnLst/>
              <a:rect l="l" t="t" r="r" b="b"/>
              <a:pathLst>
                <a:path w="320421" h="329184">
                  <a:moveTo>
                    <a:pt x="320421" y="329184"/>
                  </a:moveTo>
                  <a:lnTo>
                    <a:pt x="0" y="329184"/>
                  </a:lnTo>
                  <a:lnTo>
                    <a:pt x="0" y="158750"/>
                  </a:lnTo>
                  <a:cubicBezTo>
                    <a:pt x="0" y="70866"/>
                    <a:pt x="71501" y="0"/>
                    <a:pt x="160147" y="0"/>
                  </a:cubicBezTo>
                  <a:cubicBezTo>
                    <a:pt x="248793" y="0"/>
                    <a:pt x="320421" y="70866"/>
                    <a:pt x="320421" y="158750"/>
                  </a:cubicBezTo>
                  <a:lnTo>
                    <a:pt x="320421" y="329184"/>
                  </a:lnTo>
                  <a:close/>
                </a:path>
              </a:pathLst>
            </a:custGeom>
            <a:solidFill>
              <a:srgbClr val="106FB5"/>
            </a:solidFill>
          </p:spPr>
        </p:sp>
      </p:grpSp>
      <p:grpSp>
        <p:nvGrpSpPr>
          <p:cNvPr id="18" name="Group 18"/>
          <p:cNvGrpSpPr/>
          <p:nvPr/>
        </p:nvGrpSpPr>
        <p:grpSpPr>
          <a:xfrm>
            <a:off x="7086172" y="5143500"/>
            <a:ext cx="1047779" cy="1124013"/>
            <a:chOff x="0" y="0"/>
            <a:chExt cx="2127600" cy="2282400"/>
          </a:xfrm>
        </p:grpSpPr>
        <p:sp>
          <p:nvSpPr>
            <p:cNvPr id="19" name="Freeform 19"/>
            <p:cNvSpPr/>
            <p:nvPr/>
          </p:nvSpPr>
          <p:spPr>
            <a:xfrm>
              <a:off x="0" y="0"/>
              <a:ext cx="2136648" cy="2334387"/>
            </a:xfrm>
            <a:custGeom>
              <a:avLst/>
              <a:gdLst/>
              <a:ahLst/>
              <a:cxnLst/>
              <a:rect l="l" t="t" r="r" b="b"/>
              <a:pathLst>
                <a:path w="2136648" h="2334387">
                  <a:moveTo>
                    <a:pt x="1983994" y="0"/>
                  </a:moveTo>
                  <a:lnTo>
                    <a:pt x="144145" y="0"/>
                  </a:lnTo>
                  <a:cubicBezTo>
                    <a:pt x="64389" y="0"/>
                    <a:pt x="0" y="64262"/>
                    <a:pt x="0" y="143891"/>
                  </a:cubicBezTo>
                  <a:lnTo>
                    <a:pt x="0" y="2334387"/>
                  </a:lnTo>
                  <a:lnTo>
                    <a:pt x="991997" y="1949577"/>
                  </a:lnTo>
                  <a:lnTo>
                    <a:pt x="1983994" y="2334387"/>
                  </a:lnTo>
                  <a:lnTo>
                    <a:pt x="1983994" y="152400"/>
                  </a:lnTo>
                  <a:cubicBezTo>
                    <a:pt x="1983994" y="67945"/>
                    <a:pt x="2052574" y="0"/>
                    <a:pt x="2136648" y="0"/>
                  </a:cubicBezTo>
                  <a:lnTo>
                    <a:pt x="1983994" y="0"/>
                  </a:lnTo>
                  <a:close/>
                </a:path>
              </a:pathLst>
            </a:custGeom>
            <a:solidFill>
              <a:srgbClr val="106FB5"/>
            </a:solidFill>
          </p:spPr>
        </p:sp>
      </p:grpSp>
      <p:grpSp>
        <p:nvGrpSpPr>
          <p:cNvPr id="20" name="Group 20"/>
          <p:cNvGrpSpPr/>
          <p:nvPr/>
        </p:nvGrpSpPr>
        <p:grpSpPr>
          <a:xfrm>
            <a:off x="11953521" y="5299869"/>
            <a:ext cx="4595005" cy="3573491"/>
            <a:chOff x="0" y="0"/>
            <a:chExt cx="1210207" cy="941166"/>
          </a:xfrm>
        </p:grpSpPr>
        <p:sp>
          <p:nvSpPr>
            <p:cNvPr id="21" name="Freeform 21"/>
            <p:cNvSpPr/>
            <p:nvPr/>
          </p:nvSpPr>
          <p:spPr>
            <a:xfrm>
              <a:off x="0" y="0"/>
              <a:ext cx="1210207" cy="941166"/>
            </a:xfrm>
            <a:custGeom>
              <a:avLst/>
              <a:gdLst/>
              <a:ahLst/>
              <a:cxnLst/>
              <a:rect l="l" t="t" r="r" b="b"/>
              <a:pathLst>
                <a:path w="1210207" h="941166">
                  <a:moveTo>
                    <a:pt x="33697" y="0"/>
                  </a:moveTo>
                  <a:lnTo>
                    <a:pt x="1176510" y="0"/>
                  </a:lnTo>
                  <a:cubicBezTo>
                    <a:pt x="1195120" y="0"/>
                    <a:pt x="1210207" y="15087"/>
                    <a:pt x="1210207" y="33697"/>
                  </a:cubicBezTo>
                  <a:lnTo>
                    <a:pt x="1210207" y="907469"/>
                  </a:lnTo>
                  <a:cubicBezTo>
                    <a:pt x="1210207" y="916406"/>
                    <a:pt x="1206657" y="924977"/>
                    <a:pt x="1200337" y="931297"/>
                  </a:cubicBezTo>
                  <a:cubicBezTo>
                    <a:pt x="1194018" y="937616"/>
                    <a:pt x="1185447" y="941166"/>
                    <a:pt x="1176510" y="941166"/>
                  </a:cubicBezTo>
                  <a:lnTo>
                    <a:pt x="33697" y="941166"/>
                  </a:lnTo>
                  <a:cubicBezTo>
                    <a:pt x="24760" y="941166"/>
                    <a:pt x="16189" y="937616"/>
                    <a:pt x="9870" y="931297"/>
                  </a:cubicBezTo>
                  <a:cubicBezTo>
                    <a:pt x="3550" y="924977"/>
                    <a:pt x="0" y="916406"/>
                    <a:pt x="0" y="907469"/>
                  </a:cubicBezTo>
                  <a:lnTo>
                    <a:pt x="0" y="33697"/>
                  </a:lnTo>
                  <a:cubicBezTo>
                    <a:pt x="0" y="24760"/>
                    <a:pt x="3550" y="16189"/>
                    <a:pt x="9870" y="9870"/>
                  </a:cubicBezTo>
                  <a:cubicBezTo>
                    <a:pt x="16189" y="3550"/>
                    <a:pt x="24760" y="0"/>
                    <a:pt x="33697" y="0"/>
                  </a:cubicBezTo>
                  <a:close/>
                </a:path>
              </a:pathLst>
            </a:custGeom>
            <a:solidFill>
              <a:srgbClr val="FFFFFF"/>
            </a:solidFill>
            <a:ln w="38100" cap="sq">
              <a:solidFill>
                <a:srgbClr val="106FB5"/>
              </a:solidFill>
              <a:prstDash val="solid"/>
              <a:miter/>
            </a:ln>
          </p:spPr>
        </p:sp>
        <p:sp>
          <p:nvSpPr>
            <p:cNvPr id="22" name="TextBox 22"/>
            <p:cNvSpPr txBox="1"/>
            <p:nvPr/>
          </p:nvSpPr>
          <p:spPr>
            <a:xfrm>
              <a:off x="0" y="-19050"/>
              <a:ext cx="812800" cy="831850"/>
            </a:xfrm>
            <a:prstGeom prst="rect">
              <a:avLst/>
            </a:prstGeom>
          </p:spPr>
          <p:txBody>
            <a:bodyPr lIns="50800" tIns="50800" rIns="50800" bIns="50800" rtlCol="0" anchor="ctr"/>
            <a:lstStyle/>
            <a:p>
              <a:pPr algn="ctr">
                <a:lnSpc>
                  <a:spcPts val="2859"/>
                </a:lnSpc>
              </a:pPr>
              <a:endParaRPr/>
            </a:p>
          </p:txBody>
        </p:sp>
      </p:grpSp>
      <p:grpSp>
        <p:nvGrpSpPr>
          <p:cNvPr id="23" name="Group 23"/>
          <p:cNvGrpSpPr/>
          <p:nvPr/>
        </p:nvGrpSpPr>
        <p:grpSpPr>
          <a:xfrm>
            <a:off x="13168135" y="5143500"/>
            <a:ext cx="157787" cy="156369"/>
            <a:chOff x="0" y="0"/>
            <a:chExt cx="320400" cy="317520"/>
          </a:xfrm>
        </p:grpSpPr>
        <p:sp>
          <p:nvSpPr>
            <p:cNvPr id="24" name="Freeform 24"/>
            <p:cNvSpPr/>
            <p:nvPr/>
          </p:nvSpPr>
          <p:spPr>
            <a:xfrm>
              <a:off x="0" y="0"/>
              <a:ext cx="320421" cy="329184"/>
            </a:xfrm>
            <a:custGeom>
              <a:avLst/>
              <a:gdLst/>
              <a:ahLst/>
              <a:cxnLst/>
              <a:rect l="l" t="t" r="r" b="b"/>
              <a:pathLst>
                <a:path w="320421" h="329184">
                  <a:moveTo>
                    <a:pt x="320421" y="329184"/>
                  </a:moveTo>
                  <a:lnTo>
                    <a:pt x="0" y="329184"/>
                  </a:lnTo>
                  <a:lnTo>
                    <a:pt x="0" y="158750"/>
                  </a:lnTo>
                  <a:cubicBezTo>
                    <a:pt x="0" y="70866"/>
                    <a:pt x="71501" y="0"/>
                    <a:pt x="160147" y="0"/>
                  </a:cubicBezTo>
                  <a:cubicBezTo>
                    <a:pt x="248793" y="0"/>
                    <a:pt x="320421" y="70866"/>
                    <a:pt x="320421" y="158750"/>
                  </a:cubicBezTo>
                  <a:lnTo>
                    <a:pt x="320421" y="329184"/>
                  </a:lnTo>
                  <a:close/>
                </a:path>
              </a:pathLst>
            </a:custGeom>
            <a:solidFill>
              <a:srgbClr val="106FB5"/>
            </a:solidFill>
          </p:spPr>
        </p:sp>
      </p:grpSp>
      <p:grpSp>
        <p:nvGrpSpPr>
          <p:cNvPr id="25" name="Group 25"/>
          <p:cNvGrpSpPr/>
          <p:nvPr/>
        </p:nvGrpSpPr>
        <p:grpSpPr>
          <a:xfrm>
            <a:off x="12195527" y="5143500"/>
            <a:ext cx="1047779" cy="1124013"/>
            <a:chOff x="0" y="0"/>
            <a:chExt cx="2127600" cy="2282400"/>
          </a:xfrm>
        </p:grpSpPr>
        <p:sp>
          <p:nvSpPr>
            <p:cNvPr id="26" name="Freeform 26"/>
            <p:cNvSpPr/>
            <p:nvPr/>
          </p:nvSpPr>
          <p:spPr>
            <a:xfrm>
              <a:off x="0" y="0"/>
              <a:ext cx="2136648" cy="2334387"/>
            </a:xfrm>
            <a:custGeom>
              <a:avLst/>
              <a:gdLst/>
              <a:ahLst/>
              <a:cxnLst/>
              <a:rect l="l" t="t" r="r" b="b"/>
              <a:pathLst>
                <a:path w="2136648" h="2334387">
                  <a:moveTo>
                    <a:pt x="1983994" y="0"/>
                  </a:moveTo>
                  <a:lnTo>
                    <a:pt x="144145" y="0"/>
                  </a:lnTo>
                  <a:cubicBezTo>
                    <a:pt x="64389" y="0"/>
                    <a:pt x="0" y="64262"/>
                    <a:pt x="0" y="143891"/>
                  </a:cubicBezTo>
                  <a:lnTo>
                    <a:pt x="0" y="2334387"/>
                  </a:lnTo>
                  <a:lnTo>
                    <a:pt x="991997" y="1949577"/>
                  </a:lnTo>
                  <a:lnTo>
                    <a:pt x="1983994" y="2334387"/>
                  </a:lnTo>
                  <a:lnTo>
                    <a:pt x="1983994" y="152400"/>
                  </a:lnTo>
                  <a:cubicBezTo>
                    <a:pt x="1983994" y="67945"/>
                    <a:pt x="2052574" y="0"/>
                    <a:pt x="2136648" y="0"/>
                  </a:cubicBezTo>
                  <a:lnTo>
                    <a:pt x="1983994" y="0"/>
                  </a:lnTo>
                  <a:close/>
                </a:path>
              </a:pathLst>
            </a:custGeom>
            <a:solidFill>
              <a:srgbClr val="106FB5"/>
            </a:solidFill>
          </p:spPr>
        </p:sp>
      </p:grpSp>
      <p:sp>
        <p:nvSpPr>
          <p:cNvPr id="27" name="TextBox 27"/>
          <p:cNvSpPr txBox="1"/>
          <p:nvPr/>
        </p:nvSpPr>
        <p:spPr>
          <a:xfrm>
            <a:off x="4691953" y="1640882"/>
            <a:ext cx="8904094" cy="955548"/>
          </a:xfrm>
          <a:prstGeom prst="rect">
            <a:avLst/>
          </a:prstGeom>
        </p:spPr>
        <p:txBody>
          <a:bodyPr lIns="0" tIns="0" rIns="0" bIns="0" rtlCol="0" anchor="t">
            <a:spAutoFit/>
          </a:bodyPr>
          <a:lstStyle/>
          <a:p>
            <a:pPr marL="0" lvl="0" indent="0" algn="ctr">
              <a:lnSpc>
                <a:spcPts val="7866"/>
              </a:lnSpc>
              <a:spcBef>
                <a:spcPct val="0"/>
              </a:spcBef>
            </a:pPr>
            <a:r>
              <a:rPr lang="en-US" sz="5700" spc="199">
                <a:solidFill>
                  <a:srgbClr val="006FB7"/>
                </a:solidFill>
                <a:latin typeface="Montserrat Bold"/>
              </a:rPr>
              <a:t>Introduction</a:t>
            </a:r>
          </a:p>
        </p:txBody>
      </p:sp>
      <p:sp>
        <p:nvSpPr>
          <p:cNvPr id="28" name="TextBox 28"/>
          <p:cNvSpPr txBox="1"/>
          <p:nvPr/>
        </p:nvSpPr>
        <p:spPr>
          <a:xfrm>
            <a:off x="2435791" y="3300055"/>
            <a:ext cx="14506235" cy="1077218"/>
          </a:xfrm>
          <a:prstGeom prst="rect">
            <a:avLst/>
          </a:prstGeom>
        </p:spPr>
        <p:txBody>
          <a:bodyPr lIns="0" tIns="0" rIns="0" bIns="0" rtlCol="0" anchor="t">
            <a:spAutoFit/>
          </a:bodyPr>
          <a:lstStyle/>
          <a:p>
            <a:pPr algn="just">
              <a:lnSpc>
                <a:spcPts val="2800"/>
              </a:lnSpc>
            </a:pPr>
            <a:r>
              <a:rPr lang="en-US" sz="2400" dirty="0">
                <a:solidFill>
                  <a:srgbClr val="100F0D"/>
                </a:solidFill>
                <a:latin typeface="Montserrat Light"/>
              </a:rPr>
              <a:t>As part of its evaluation policy, the Policy, Planning, Monitoring and Evaluation Service (PPMES) conducts a comprehensive meta-analysis of all evaluation findings at the end of each programming cycle, to inform the development of the next OHCHR Management Plan (OMP).</a:t>
            </a:r>
          </a:p>
        </p:txBody>
      </p:sp>
      <p:sp>
        <p:nvSpPr>
          <p:cNvPr id="29" name="TextBox 29"/>
          <p:cNvSpPr txBox="1"/>
          <p:nvPr/>
        </p:nvSpPr>
        <p:spPr>
          <a:xfrm>
            <a:off x="3211520" y="5523493"/>
            <a:ext cx="2745392" cy="358174"/>
          </a:xfrm>
          <a:prstGeom prst="rect">
            <a:avLst/>
          </a:prstGeom>
        </p:spPr>
        <p:txBody>
          <a:bodyPr lIns="0" tIns="0" rIns="0" bIns="0" rtlCol="0" anchor="t">
            <a:spAutoFit/>
          </a:bodyPr>
          <a:lstStyle/>
          <a:p>
            <a:pPr marL="0" lvl="1" indent="0" algn="l">
              <a:lnSpc>
                <a:spcPts val="2992"/>
              </a:lnSpc>
              <a:spcBef>
                <a:spcPct val="0"/>
              </a:spcBef>
            </a:pPr>
            <a:r>
              <a:rPr lang="en-US" sz="2168" spc="212">
                <a:solidFill>
                  <a:srgbClr val="000000"/>
                </a:solidFill>
                <a:latin typeface="Montserrat Classic Bold"/>
              </a:rPr>
              <a:t>Background</a:t>
            </a:r>
          </a:p>
        </p:txBody>
      </p:sp>
      <p:sp>
        <p:nvSpPr>
          <p:cNvPr id="30" name="TextBox 30"/>
          <p:cNvSpPr txBox="1"/>
          <p:nvPr/>
        </p:nvSpPr>
        <p:spPr>
          <a:xfrm>
            <a:off x="2435791" y="6334188"/>
            <a:ext cx="3695188" cy="2566373"/>
          </a:xfrm>
          <a:prstGeom prst="rect">
            <a:avLst/>
          </a:prstGeom>
        </p:spPr>
        <p:txBody>
          <a:bodyPr lIns="0" tIns="0" rIns="0" bIns="0" rtlCol="0" anchor="t">
            <a:spAutoFit/>
          </a:bodyPr>
          <a:lstStyle/>
          <a:p>
            <a:pPr marL="320655" lvl="1" indent="-160328">
              <a:lnSpc>
                <a:spcPts val="2049"/>
              </a:lnSpc>
              <a:buFont typeface="Arial"/>
              <a:buChar char="•"/>
            </a:pPr>
            <a:r>
              <a:rPr lang="en-US" sz="1600" spc="145" dirty="0">
                <a:solidFill>
                  <a:srgbClr val="000000"/>
                </a:solidFill>
                <a:latin typeface="Montserrat Light"/>
              </a:rPr>
              <a:t>Overall meta-analysis for OHCHR Evaluations</a:t>
            </a:r>
          </a:p>
          <a:p>
            <a:pPr marL="320655" lvl="1" indent="-160328">
              <a:lnSpc>
                <a:spcPts val="2049"/>
              </a:lnSpc>
              <a:buFont typeface="Arial"/>
              <a:buChar char="•"/>
            </a:pPr>
            <a:r>
              <a:rPr lang="en-US" sz="1600" spc="145" dirty="0">
                <a:solidFill>
                  <a:srgbClr val="000000"/>
                </a:solidFill>
                <a:latin typeface="Montserrat Light"/>
              </a:rPr>
              <a:t>Non-discrimination pillar and Diversity and Inclusion OEAP assessed</a:t>
            </a:r>
          </a:p>
          <a:p>
            <a:pPr marL="320655" lvl="1" indent="-160328">
              <a:lnSpc>
                <a:spcPts val="2049"/>
              </a:lnSpc>
              <a:buFont typeface="Arial"/>
              <a:buChar char="•"/>
            </a:pPr>
            <a:r>
              <a:rPr lang="en-US" sz="1600" spc="145" dirty="0">
                <a:solidFill>
                  <a:srgbClr val="000000"/>
                </a:solidFill>
                <a:latin typeface="Montserrat Light"/>
              </a:rPr>
              <a:t>Persons with disabilities as a spotlight population</a:t>
            </a:r>
          </a:p>
          <a:p>
            <a:pPr marL="320655" lvl="1" indent="-160328">
              <a:lnSpc>
                <a:spcPts val="2049"/>
              </a:lnSpc>
              <a:buFont typeface="Arial"/>
              <a:buChar char="•"/>
            </a:pPr>
            <a:r>
              <a:rPr lang="en-US" sz="1600" spc="145" dirty="0">
                <a:solidFill>
                  <a:srgbClr val="000000"/>
                </a:solidFill>
                <a:latin typeface="Montserrat Light"/>
              </a:rPr>
              <a:t>Operationalization of UNDIS at OHCHR</a:t>
            </a:r>
          </a:p>
          <a:p>
            <a:pPr>
              <a:lnSpc>
                <a:spcPts val="2049"/>
              </a:lnSpc>
            </a:pPr>
            <a:endParaRPr lang="en-US" spc="145" dirty="0">
              <a:solidFill>
                <a:srgbClr val="000000"/>
              </a:solidFill>
              <a:latin typeface="Montserrat Light"/>
            </a:endParaRPr>
          </a:p>
        </p:txBody>
      </p:sp>
      <p:sp>
        <p:nvSpPr>
          <p:cNvPr id="31" name="TextBox 31"/>
          <p:cNvSpPr txBox="1"/>
          <p:nvPr/>
        </p:nvSpPr>
        <p:spPr>
          <a:xfrm>
            <a:off x="8316212" y="5523493"/>
            <a:ext cx="2745392" cy="358174"/>
          </a:xfrm>
          <a:prstGeom prst="rect">
            <a:avLst/>
          </a:prstGeom>
        </p:spPr>
        <p:txBody>
          <a:bodyPr lIns="0" tIns="0" rIns="0" bIns="0" rtlCol="0" anchor="t">
            <a:spAutoFit/>
          </a:bodyPr>
          <a:lstStyle/>
          <a:p>
            <a:pPr marL="0" lvl="1" indent="0" algn="l">
              <a:lnSpc>
                <a:spcPts val="2992"/>
              </a:lnSpc>
              <a:spcBef>
                <a:spcPct val="0"/>
              </a:spcBef>
            </a:pPr>
            <a:r>
              <a:rPr lang="en-US" sz="2168" spc="212">
                <a:solidFill>
                  <a:srgbClr val="000000"/>
                </a:solidFill>
                <a:latin typeface="Montserrat Classic Bold"/>
              </a:rPr>
              <a:t>Objectives</a:t>
            </a:r>
          </a:p>
        </p:txBody>
      </p:sp>
      <p:sp>
        <p:nvSpPr>
          <p:cNvPr id="32" name="TextBox 32"/>
          <p:cNvSpPr txBox="1"/>
          <p:nvPr/>
        </p:nvSpPr>
        <p:spPr>
          <a:xfrm>
            <a:off x="7467600" y="6210300"/>
            <a:ext cx="3834493" cy="2551339"/>
          </a:xfrm>
          <a:prstGeom prst="rect">
            <a:avLst/>
          </a:prstGeom>
        </p:spPr>
        <p:txBody>
          <a:bodyPr wrap="square" lIns="0" tIns="0" rIns="0" bIns="0" rtlCol="0" anchor="t">
            <a:spAutoFit/>
          </a:bodyPr>
          <a:lstStyle/>
          <a:p>
            <a:pPr marL="320655" lvl="1" indent="-160328">
              <a:lnSpc>
                <a:spcPts val="2049"/>
              </a:lnSpc>
              <a:buFont typeface="Arial"/>
              <a:buChar char="•"/>
            </a:pPr>
            <a:r>
              <a:rPr lang="en-US" sz="1600" spc="145" dirty="0">
                <a:solidFill>
                  <a:srgbClr val="000000"/>
                </a:solidFill>
                <a:latin typeface="Montserrat Light"/>
              </a:rPr>
              <a:t>Assess quality of the integration of disability inclusion in evaluation reports in line with UNDIS guidance.</a:t>
            </a:r>
          </a:p>
          <a:p>
            <a:pPr marL="320655" lvl="1" indent="-160328">
              <a:lnSpc>
                <a:spcPts val="2049"/>
              </a:lnSpc>
              <a:buFont typeface="Arial"/>
              <a:buChar char="•"/>
            </a:pPr>
            <a:r>
              <a:rPr lang="en-US" sz="1600" spc="145" dirty="0">
                <a:solidFill>
                  <a:srgbClr val="000000"/>
                </a:solidFill>
                <a:latin typeface="Montserrat Light"/>
              </a:rPr>
              <a:t>Provide input for 2024-2027 OMP, and propose relevant recommendations</a:t>
            </a:r>
          </a:p>
          <a:p>
            <a:pPr marL="320655" lvl="1" indent="-160328">
              <a:lnSpc>
                <a:spcPts val="2049"/>
              </a:lnSpc>
              <a:buFont typeface="Arial"/>
              <a:buChar char="•"/>
            </a:pPr>
            <a:r>
              <a:rPr lang="en-US" sz="1600" spc="145" dirty="0">
                <a:solidFill>
                  <a:srgbClr val="000000"/>
                </a:solidFill>
                <a:latin typeface="Montserrat Light"/>
              </a:rPr>
              <a:t>Exceeding requirements of UNDIS Indicator 10</a:t>
            </a:r>
          </a:p>
        </p:txBody>
      </p:sp>
      <p:sp>
        <p:nvSpPr>
          <p:cNvPr id="33" name="TextBox 33"/>
          <p:cNvSpPr txBox="1"/>
          <p:nvPr/>
        </p:nvSpPr>
        <p:spPr>
          <a:xfrm>
            <a:off x="13425567" y="5523493"/>
            <a:ext cx="2745392" cy="358174"/>
          </a:xfrm>
          <a:prstGeom prst="rect">
            <a:avLst/>
          </a:prstGeom>
        </p:spPr>
        <p:txBody>
          <a:bodyPr lIns="0" tIns="0" rIns="0" bIns="0" rtlCol="0" anchor="t">
            <a:spAutoFit/>
          </a:bodyPr>
          <a:lstStyle/>
          <a:p>
            <a:pPr marL="0" lvl="1" indent="0" algn="l">
              <a:lnSpc>
                <a:spcPts val="2992"/>
              </a:lnSpc>
              <a:spcBef>
                <a:spcPct val="0"/>
              </a:spcBef>
            </a:pPr>
            <a:r>
              <a:rPr lang="en-US" sz="2168" spc="212">
                <a:solidFill>
                  <a:srgbClr val="000000"/>
                </a:solidFill>
                <a:latin typeface="Montserrat Classic Bold"/>
              </a:rPr>
              <a:t>Audience</a:t>
            </a:r>
          </a:p>
        </p:txBody>
      </p:sp>
      <p:sp>
        <p:nvSpPr>
          <p:cNvPr id="34" name="TextBox 34"/>
          <p:cNvSpPr txBox="1"/>
          <p:nvPr/>
        </p:nvSpPr>
        <p:spPr>
          <a:xfrm>
            <a:off x="12715521" y="6577981"/>
            <a:ext cx="3629505" cy="2038379"/>
          </a:xfrm>
          <a:prstGeom prst="rect">
            <a:avLst/>
          </a:prstGeom>
        </p:spPr>
        <p:txBody>
          <a:bodyPr lIns="0" tIns="0" rIns="0" bIns="0" rtlCol="0" anchor="t">
            <a:spAutoFit/>
          </a:bodyPr>
          <a:lstStyle/>
          <a:p>
            <a:pPr marL="320655" lvl="1" indent="-160328">
              <a:lnSpc>
                <a:spcPts val="2049"/>
              </a:lnSpc>
              <a:buFont typeface="Arial"/>
              <a:buChar char="•"/>
            </a:pPr>
            <a:r>
              <a:rPr lang="en-US" sz="1600" spc="145" dirty="0">
                <a:solidFill>
                  <a:srgbClr val="000000"/>
                </a:solidFill>
                <a:latin typeface="Montserrat Light"/>
              </a:rPr>
              <a:t>OHCHR’s colleagues </a:t>
            </a:r>
            <a:r>
              <a:rPr lang="en-US" sz="1600" spc="145" dirty="0" err="1">
                <a:solidFill>
                  <a:srgbClr val="000000"/>
                </a:solidFill>
                <a:latin typeface="Montserrat Light"/>
              </a:rPr>
              <a:t>eg.</a:t>
            </a:r>
            <a:r>
              <a:rPr lang="en-US" sz="1600" spc="145" dirty="0">
                <a:solidFill>
                  <a:srgbClr val="000000"/>
                </a:solidFill>
                <a:latin typeface="Montserrat Light"/>
              </a:rPr>
              <a:t> PPMES, Human Rights and Disability Unit, Project leads etc. to mainstream disability into programming monitoring, reporting evaluation processes.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grpSp>
        <p:nvGrpSpPr>
          <p:cNvPr id="4" name="Group 4"/>
          <p:cNvGrpSpPr/>
          <p:nvPr/>
        </p:nvGrpSpPr>
        <p:grpSpPr>
          <a:xfrm>
            <a:off x="790322" y="422871"/>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sp>
        <p:nvSpPr>
          <p:cNvPr id="6" name="TextBox 6"/>
          <p:cNvSpPr txBox="1"/>
          <p:nvPr/>
        </p:nvSpPr>
        <p:spPr>
          <a:xfrm>
            <a:off x="1466029" y="3726883"/>
            <a:ext cx="7195263" cy="969645"/>
          </a:xfrm>
          <a:prstGeom prst="rect">
            <a:avLst/>
          </a:prstGeom>
        </p:spPr>
        <p:txBody>
          <a:bodyPr lIns="0" tIns="0" rIns="0" bIns="0" rtlCol="0" anchor="t">
            <a:spAutoFit/>
          </a:bodyPr>
          <a:lstStyle/>
          <a:p>
            <a:pPr marL="0" lvl="0" indent="0" algn="l">
              <a:lnSpc>
                <a:spcPts val="7980"/>
              </a:lnSpc>
              <a:spcBef>
                <a:spcPct val="0"/>
              </a:spcBef>
            </a:pPr>
            <a:r>
              <a:rPr lang="en-US" sz="5700">
                <a:solidFill>
                  <a:srgbClr val="006FB7"/>
                </a:solidFill>
                <a:latin typeface="Montserrat Bold"/>
              </a:rPr>
              <a:t>Methodology</a:t>
            </a:r>
          </a:p>
        </p:txBody>
      </p:sp>
      <p:sp>
        <p:nvSpPr>
          <p:cNvPr id="7" name="TextBox 7"/>
          <p:cNvSpPr txBox="1"/>
          <p:nvPr/>
        </p:nvSpPr>
        <p:spPr>
          <a:xfrm>
            <a:off x="1466029" y="5240072"/>
            <a:ext cx="7195263" cy="3181961"/>
          </a:xfrm>
          <a:prstGeom prst="rect">
            <a:avLst/>
          </a:prstGeom>
        </p:spPr>
        <p:txBody>
          <a:bodyPr lIns="0" tIns="0" rIns="0" bIns="0" rtlCol="0" anchor="t">
            <a:spAutoFit/>
          </a:bodyPr>
          <a:lstStyle/>
          <a:p>
            <a:pPr marL="382143" lvl="1" indent="-191072">
              <a:lnSpc>
                <a:spcPts val="2478"/>
              </a:lnSpc>
              <a:buFont typeface="Arial"/>
              <a:buChar char="•"/>
            </a:pPr>
            <a:r>
              <a:rPr lang="en-US" sz="1770" spc="1" dirty="0">
                <a:solidFill>
                  <a:srgbClr val="101010"/>
                </a:solidFill>
                <a:latin typeface="Montserrat Light"/>
              </a:rPr>
              <a:t>A </a:t>
            </a:r>
            <a:r>
              <a:rPr lang="en-US" sz="1770" b="1" spc="1" dirty="0">
                <a:solidFill>
                  <a:srgbClr val="101010"/>
                </a:solidFill>
                <a:latin typeface="Montserrat Light"/>
              </a:rPr>
              <a:t>mixed-method approach </a:t>
            </a:r>
            <a:r>
              <a:rPr lang="en-US" sz="1770" spc="1" dirty="0">
                <a:solidFill>
                  <a:srgbClr val="101010"/>
                </a:solidFill>
                <a:latin typeface="Montserrat Light"/>
              </a:rPr>
              <a:t>( qualitative and quantitative data)</a:t>
            </a:r>
          </a:p>
          <a:p>
            <a:pPr marL="382143" lvl="1" indent="-191072">
              <a:lnSpc>
                <a:spcPts val="2478"/>
              </a:lnSpc>
              <a:buFont typeface="Arial"/>
              <a:buChar char="•"/>
            </a:pPr>
            <a:r>
              <a:rPr lang="en-US" sz="1770" b="1" spc="1" dirty="0">
                <a:solidFill>
                  <a:srgbClr val="101010"/>
                </a:solidFill>
                <a:latin typeface="Montserrat Light"/>
              </a:rPr>
              <a:t>Data collection and collation: </a:t>
            </a:r>
            <a:r>
              <a:rPr lang="en-US" sz="1770" spc="1" dirty="0">
                <a:solidFill>
                  <a:srgbClr val="101010"/>
                </a:solidFill>
                <a:latin typeface="Montserrat Light"/>
              </a:rPr>
              <a:t>All relevant findings from all types of evaluation reports, including project evaluations, thematic evaluations and global/regional/country evaluations, Internal reviews, UNDIS report 2021,2022 and OIOS 2020-2021 Biennial report and evaluation dashboard.</a:t>
            </a:r>
          </a:p>
          <a:p>
            <a:pPr marL="382143" lvl="1" indent="-191072" algn="l">
              <a:lnSpc>
                <a:spcPts val="2478"/>
              </a:lnSpc>
              <a:buFont typeface="Arial"/>
              <a:buChar char="•"/>
            </a:pPr>
            <a:r>
              <a:rPr lang="en-US" sz="1770" b="1" spc="1" dirty="0">
                <a:solidFill>
                  <a:srgbClr val="101010"/>
                </a:solidFill>
                <a:latin typeface="Montserrat Light"/>
              </a:rPr>
              <a:t>Analysis and database building: </a:t>
            </a:r>
            <a:r>
              <a:rPr lang="en-US" sz="1770" spc="1" dirty="0">
                <a:solidFill>
                  <a:srgbClr val="101010"/>
                </a:solidFill>
                <a:latin typeface="Montserrat Light"/>
              </a:rPr>
              <a:t>Evaluation findings, uploaded on the Evaluation Module of the PMS and </a:t>
            </a:r>
            <a:r>
              <a:rPr lang="en-US" sz="1770" spc="1" dirty="0" err="1">
                <a:solidFill>
                  <a:srgbClr val="101010"/>
                </a:solidFill>
                <a:latin typeface="Montserrat Light"/>
              </a:rPr>
              <a:t>analysed</a:t>
            </a:r>
            <a:r>
              <a:rPr lang="en-US" sz="1770" spc="1" dirty="0">
                <a:solidFill>
                  <a:srgbClr val="101010"/>
                </a:solidFill>
                <a:latin typeface="Montserrat Light"/>
              </a:rPr>
              <a:t> into this report</a:t>
            </a:r>
          </a:p>
        </p:txBody>
      </p:sp>
      <p:sp>
        <p:nvSpPr>
          <p:cNvPr id="8" name="TextBox 8"/>
          <p:cNvSpPr txBox="1"/>
          <p:nvPr/>
        </p:nvSpPr>
        <p:spPr>
          <a:xfrm>
            <a:off x="10197640" y="5249597"/>
            <a:ext cx="6211668" cy="2540760"/>
          </a:xfrm>
          <a:prstGeom prst="rect">
            <a:avLst/>
          </a:prstGeom>
        </p:spPr>
        <p:txBody>
          <a:bodyPr lIns="0" tIns="0" rIns="0" bIns="0" rtlCol="0" anchor="t">
            <a:spAutoFit/>
          </a:bodyPr>
          <a:lstStyle/>
          <a:p>
            <a:pPr marL="382143" lvl="1" indent="-191072">
              <a:lnSpc>
                <a:spcPts val="2478"/>
              </a:lnSpc>
              <a:buFont typeface="Arial"/>
              <a:buChar char="•"/>
            </a:pPr>
            <a:r>
              <a:rPr lang="en-US" sz="1770" spc="1" dirty="0">
                <a:solidFill>
                  <a:srgbClr val="101010"/>
                </a:solidFill>
                <a:latin typeface="Montserrat Light"/>
              </a:rPr>
              <a:t>The Guidance on integrating disability inclusion in evaluations and reporting on the UNDIS Entity Accountability Framework Evaluation Indicator was </a:t>
            </a:r>
            <a:r>
              <a:rPr lang="en-US" sz="1770" b="1" spc="1" dirty="0">
                <a:solidFill>
                  <a:srgbClr val="101010"/>
                </a:solidFill>
                <a:latin typeface="Montserrat Light"/>
              </a:rPr>
              <a:t>introduced 2022</a:t>
            </a:r>
          </a:p>
          <a:p>
            <a:pPr marL="382143" lvl="1" indent="-191072" algn="l">
              <a:lnSpc>
                <a:spcPts val="2478"/>
              </a:lnSpc>
              <a:buFont typeface="Arial"/>
              <a:buChar char="•"/>
            </a:pPr>
            <a:r>
              <a:rPr lang="en-US" sz="1770" spc="1" dirty="0">
                <a:solidFill>
                  <a:srgbClr val="101010"/>
                </a:solidFill>
                <a:latin typeface="Montserrat Light"/>
              </a:rPr>
              <a:t>Limitations in disability inclusion in evaluations may be attributed to the </a:t>
            </a:r>
            <a:r>
              <a:rPr lang="en-US" sz="1770" b="1" spc="1" dirty="0">
                <a:solidFill>
                  <a:srgbClr val="101010"/>
                </a:solidFill>
                <a:latin typeface="Montserrat Light"/>
              </a:rPr>
              <a:t>lack of clear guidance </a:t>
            </a:r>
            <a:r>
              <a:rPr lang="en-US" sz="1770" spc="1" dirty="0">
                <a:solidFill>
                  <a:srgbClr val="101010"/>
                </a:solidFill>
                <a:latin typeface="Montserrat Light"/>
              </a:rPr>
              <a:t>previously..</a:t>
            </a:r>
          </a:p>
          <a:p>
            <a:pPr marL="382143" lvl="1" indent="-191072" algn="l">
              <a:lnSpc>
                <a:spcPts val="2478"/>
              </a:lnSpc>
              <a:buFont typeface="Arial"/>
              <a:buChar char="•"/>
            </a:pPr>
            <a:endParaRPr lang="en-US" sz="1770" spc="1" dirty="0">
              <a:solidFill>
                <a:srgbClr val="101010"/>
              </a:solidFill>
              <a:latin typeface="Montserrat Light"/>
            </a:endParaRPr>
          </a:p>
        </p:txBody>
      </p:sp>
      <p:sp>
        <p:nvSpPr>
          <p:cNvPr id="9" name="AutoShape 9"/>
          <p:cNvSpPr/>
          <p:nvPr/>
        </p:nvSpPr>
        <p:spPr>
          <a:xfrm>
            <a:off x="9308966" y="4877087"/>
            <a:ext cx="0" cy="3843312"/>
          </a:xfrm>
          <a:prstGeom prst="line">
            <a:avLst/>
          </a:prstGeom>
          <a:ln w="38100" cap="flat">
            <a:solidFill>
              <a:srgbClr val="000000"/>
            </a:solidFill>
            <a:prstDash val="solid"/>
            <a:headEnd type="none" w="sm" len="sm"/>
            <a:tailEnd type="none" w="sm" len="sm"/>
          </a:ln>
        </p:spPr>
      </p:sp>
      <p:sp>
        <p:nvSpPr>
          <p:cNvPr id="10" name="TextBox 10"/>
          <p:cNvSpPr txBox="1"/>
          <p:nvPr/>
        </p:nvSpPr>
        <p:spPr>
          <a:xfrm>
            <a:off x="10302415" y="3690371"/>
            <a:ext cx="7195263" cy="969645"/>
          </a:xfrm>
          <a:prstGeom prst="rect">
            <a:avLst/>
          </a:prstGeom>
        </p:spPr>
        <p:txBody>
          <a:bodyPr lIns="0" tIns="0" rIns="0" bIns="0" rtlCol="0" anchor="t">
            <a:spAutoFit/>
          </a:bodyPr>
          <a:lstStyle/>
          <a:p>
            <a:pPr marL="0" lvl="0" indent="0" algn="l">
              <a:lnSpc>
                <a:spcPts val="7980"/>
              </a:lnSpc>
              <a:spcBef>
                <a:spcPct val="0"/>
              </a:spcBef>
            </a:pPr>
            <a:r>
              <a:rPr lang="en-US" sz="5700">
                <a:solidFill>
                  <a:srgbClr val="006FB7"/>
                </a:solidFill>
                <a:latin typeface="Montserrat Bold"/>
              </a:rPr>
              <a:t>Limitations</a:t>
            </a:r>
          </a:p>
        </p:txBody>
      </p:sp>
      <p:sp>
        <p:nvSpPr>
          <p:cNvPr id="11" name="Freeform 11"/>
          <p:cNvSpPr/>
          <p:nvPr/>
        </p:nvSpPr>
        <p:spPr>
          <a:xfrm>
            <a:off x="2170525" y="1392177"/>
            <a:ext cx="1468495" cy="1513912"/>
          </a:xfrm>
          <a:custGeom>
            <a:avLst/>
            <a:gdLst/>
            <a:ahLst/>
            <a:cxnLst/>
            <a:rect l="l" t="t" r="r" b="b"/>
            <a:pathLst>
              <a:path w="1468495" h="1513912">
                <a:moveTo>
                  <a:pt x="0" y="0"/>
                </a:moveTo>
                <a:lnTo>
                  <a:pt x="1468495" y="0"/>
                </a:lnTo>
                <a:lnTo>
                  <a:pt x="1468495" y="1513911"/>
                </a:lnTo>
                <a:lnTo>
                  <a:pt x="0" y="151391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
        <p:nvSpPr>
          <p:cNvPr id="12" name="Freeform 12"/>
          <p:cNvSpPr/>
          <p:nvPr/>
        </p:nvSpPr>
        <p:spPr>
          <a:xfrm>
            <a:off x="7203117" y="1392177"/>
            <a:ext cx="1320480" cy="1640348"/>
          </a:xfrm>
          <a:custGeom>
            <a:avLst/>
            <a:gdLst/>
            <a:ahLst/>
            <a:cxnLst/>
            <a:rect l="l" t="t" r="r" b="b"/>
            <a:pathLst>
              <a:path w="1320480" h="1640348">
                <a:moveTo>
                  <a:pt x="0" y="0"/>
                </a:moveTo>
                <a:lnTo>
                  <a:pt x="1320480" y="0"/>
                </a:lnTo>
                <a:lnTo>
                  <a:pt x="1320480" y="1640348"/>
                </a:lnTo>
                <a:lnTo>
                  <a:pt x="0" y="1640348"/>
                </a:lnTo>
                <a:lnTo>
                  <a:pt x="0" y="0"/>
                </a:lnTo>
                <a:close/>
              </a:path>
            </a:pathLst>
          </a:custGeom>
          <a:blipFill>
            <a:blip r:embed="rId7"/>
            <a:stretch>
              <a:fillRect/>
            </a:stretch>
          </a:blipFill>
        </p:spPr>
      </p:sp>
      <p:sp>
        <p:nvSpPr>
          <p:cNvPr id="13" name="Freeform 13"/>
          <p:cNvSpPr/>
          <p:nvPr/>
        </p:nvSpPr>
        <p:spPr>
          <a:xfrm>
            <a:off x="11162890" y="1444790"/>
            <a:ext cx="2611691" cy="1403784"/>
          </a:xfrm>
          <a:custGeom>
            <a:avLst/>
            <a:gdLst/>
            <a:ahLst/>
            <a:cxnLst/>
            <a:rect l="l" t="t" r="r" b="b"/>
            <a:pathLst>
              <a:path w="2611691" h="1403784">
                <a:moveTo>
                  <a:pt x="0" y="0"/>
                </a:moveTo>
                <a:lnTo>
                  <a:pt x="2611691" y="0"/>
                </a:lnTo>
                <a:lnTo>
                  <a:pt x="2611691" y="1403783"/>
                </a:lnTo>
                <a:lnTo>
                  <a:pt x="0" y="1403783"/>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sp>
      <p:sp>
        <p:nvSpPr>
          <p:cNvPr id="15" name="TextBox 15"/>
          <p:cNvSpPr txBox="1"/>
          <p:nvPr/>
        </p:nvSpPr>
        <p:spPr>
          <a:xfrm>
            <a:off x="4009420" y="2067354"/>
            <a:ext cx="2336968" cy="374141"/>
          </a:xfrm>
          <a:prstGeom prst="rect">
            <a:avLst/>
          </a:prstGeom>
        </p:spPr>
        <p:txBody>
          <a:bodyPr lIns="0" tIns="0" rIns="0" bIns="0" rtlCol="0" anchor="t">
            <a:spAutoFit/>
          </a:bodyPr>
          <a:lstStyle/>
          <a:p>
            <a:pPr>
              <a:lnSpc>
                <a:spcPts val="3093"/>
              </a:lnSpc>
            </a:pPr>
            <a:r>
              <a:rPr lang="en-US" sz="2577" dirty="0">
                <a:solidFill>
                  <a:srgbClr val="106FB5"/>
                </a:solidFill>
                <a:latin typeface="Open Sauce"/>
              </a:rPr>
              <a:t>Consultations </a:t>
            </a:r>
          </a:p>
        </p:txBody>
      </p:sp>
      <p:sp>
        <p:nvSpPr>
          <p:cNvPr id="16" name="TextBox 16"/>
          <p:cNvSpPr txBox="1"/>
          <p:nvPr/>
        </p:nvSpPr>
        <p:spPr>
          <a:xfrm>
            <a:off x="8556307" y="2067354"/>
            <a:ext cx="2828337" cy="766492"/>
          </a:xfrm>
          <a:prstGeom prst="rect">
            <a:avLst/>
          </a:prstGeom>
        </p:spPr>
        <p:txBody>
          <a:bodyPr lIns="0" tIns="0" rIns="0" bIns="0" rtlCol="0" anchor="t">
            <a:spAutoFit/>
          </a:bodyPr>
          <a:lstStyle/>
          <a:p>
            <a:pPr>
              <a:lnSpc>
                <a:spcPts val="3093"/>
              </a:lnSpc>
            </a:pPr>
            <a:r>
              <a:rPr lang="en-US" sz="2400" dirty="0">
                <a:solidFill>
                  <a:srgbClr val="106FB5"/>
                </a:solidFill>
                <a:latin typeface="Open Sauce"/>
              </a:rPr>
              <a:t>Documents reviewed</a:t>
            </a:r>
          </a:p>
        </p:txBody>
      </p:sp>
      <p:sp>
        <p:nvSpPr>
          <p:cNvPr id="17" name="TextBox 17"/>
          <p:cNvSpPr txBox="1"/>
          <p:nvPr/>
        </p:nvSpPr>
        <p:spPr>
          <a:xfrm>
            <a:off x="13621634" y="1562100"/>
            <a:ext cx="3066166" cy="1164037"/>
          </a:xfrm>
          <a:prstGeom prst="rect">
            <a:avLst/>
          </a:prstGeom>
        </p:spPr>
        <p:txBody>
          <a:bodyPr lIns="0" tIns="0" rIns="0" bIns="0" rtlCol="0" anchor="t">
            <a:spAutoFit/>
          </a:bodyPr>
          <a:lstStyle/>
          <a:p>
            <a:pPr algn="ctr">
              <a:lnSpc>
                <a:spcPts val="3093"/>
              </a:lnSpc>
            </a:pPr>
            <a:r>
              <a:rPr lang="en-US" sz="2400" dirty="0">
                <a:solidFill>
                  <a:srgbClr val="106FB5"/>
                </a:solidFill>
                <a:latin typeface="Open Sauce"/>
              </a:rPr>
              <a:t>Global, Country, Regional and thematic evaluations</a:t>
            </a:r>
          </a:p>
        </p:txBody>
      </p:sp>
      <p:sp>
        <p:nvSpPr>
          <p:cNvPr id="18" name="TextBox 18"/>
          <p:cNvSpPr txBox="1"/>
          <p:nvPr/>
        </p:nvSpPr>
        <p:spPr>
          <a:xfrm>
            <a:off x="8556307" y="1499180"/>
            <a:ext cx="2336968" cy="558649"/>
          </a:xfrm>
          <a:prstGeom prst="rect">
            <a:avLst/>
          </a:prstGeom>
        </p:spPr>
        <p:txBody>
          <a:bodyPr lIns="0" tIns="0" rIns="0" bIns="0" rtlCol="0" anchor="t">
            <a:spAutoFit/>
          </a:bodyPr>
          <a:lstStyle/>
          <a:p>
            <a:pPr marL="0" lvl="0" indent="0">
              <a:lnSpc>
                <a:spcPts val="4218"/>
              </a:lnSpc>
              <a:spcBef>
                <a:spcPct val="0"/>
              </a:spcBef>
            </a:pPr>
            <a:r>
              <a:rPr lang="en-US" sz="4687" spc="-351" dirty="0">
                <a:solidFill>
                  <a:srgbClr val="106FB5"/>
                </a:solidFill>
                <a:latin typeface="Open Sauce Semi-Bold"/>
              </a:rPr>
              <a:t>44</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grpSp>
        <p:nvGrpSpPr>
          <p:cNvPr id="4" name="Group 4"/>
          <p:cNvGrpSpPr/>
          <p:nvPr/>
        </p:nvGrpSpPr>
        <p:grpSpPr>
          <a:xfrm>
            <a:off x="653559" y="251547"/>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grpSp>
        <p:nvGrpSpPr>
          <p:cNvPr id="6" name="Group 6"/>
          <p:cNvGrpSpPr/>
          <p:nvPr/>
        </p:nvGrpSpPr>
        <p:grpSpPr>
          <a:xfrm>
            <a:off x="1813555" y="2067761"/>
            <a:ext cx="6218139" cy="6218139"/>
            <a:chOff x="0" y="0"/>
            <a:chExt cx="812800" cy="812800"/>
          </a:xfrm>
        </p:grpSpPr>
        <p:sp>
          <p:nvSpPr>
            <p:cNvPr id="7" name="Freeform 7"/>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solidFill>
              <a:srgbClr val="3486BF"/>
            </a:solidFill>
            <a:ln cap="sq">
              <a:noFill/>
              <a:prstDash val="solid"/>
              <a:miter/>
            </a:ln>
          </p:spPr>
        </p:sp>
        <p:sp>
          <p:nvSpPr>
            <p:cNvPr id="8" name="TextBox 8"/>
            <p:cNvSpPr txBox="1"/>
            <p:nvPr/>
          </p:nvSpPr>
          <p:spPr>
            <a:xfrm>
              <a:off x="76200" y="28575"/>
              <a:ext cx="660400" cy="708025"/>
            </a:xfrm>
            <a:prstGeom prst="rect">
              <a:avLst/>
            </a:prstGeom>
          </p:spPr>
          <p:txBody>
            <a:bodyPr lIns="0" tIns="0" rIns="0" bIns="0" rtlCol="0" anchor="ctr"/>
            <a:lstStyle/>
            <a:p>
              <a:pPr algn="ctr">
                <a:lnSpc>
                  <a:spcPts val="3640"/>
                </a:lnSpc>
              </a:pPr>
              <a:endParaRPr/>
            </a:p>
          </p:txBody>
        </p:sp>
      </p:grpSp>
      <p:grpSp>
        <p:nvGrpSpPr>
          <p:cNvPr id="9" name="Group 9"/>
          <p:cNvGrpSpPr/>
          <p:nvPr/>
        </p:nvGrpSpPr>
        <p:grpSpPr>
          <a:xfrm>
            <a:off x="2071287" y="2344840"/>
            <a:ext cx="5685609" cy="5688763"/>
            <a:chOff x="0" y="0"/>
            <a:chExt cx="6489360" cy="6492960"/>
          </a:xfrm>
        </p:grpSpPr>
        <p:sp>
          <p:nvSpPr>
            <p:cNvPr id="10" name="Freeform 10"/>
            <p:cNvSpPr/>
            <p:nvPr/>
          </p:nvSpPr>
          <p:spPr>
            <a:xfrm>
              <a:off x="0" y="0"/>
              <a:ext cx="6489446" cy="6493002"/>
            </a:xfrm>
            <a:custGeom>
              <a:avLst/>
              <a:gdLst/>
              <a:ahLst/>
              <a:cxnLst/>
              <a:rect l="l" t="t" r="r" b="b"/>
              <a:pathLst>
                <a:path w="6489446" h="6493002">
                  <a:moveTo>
                    <a:pt x="3244723" y="6493002"/>
                  </a:moveTo>
                  <a:cubicBezTo>
                    <a:pt x="3221863" y="6493002"/>
                    <a:pt x="3206623" y="6470142"/>
                    <a:pt x="3206623" y="6454902"/>
                  </a:cubicBezTo>
                  <a:cubicBezTo>
                    <a:pt x="3206623" y="6432042"/>
                    <a:pt x="3221863" y="6416802"/>
                    <a:pt x="3244723" y="6416802"/>
                  </a:cubicBezTo>
                  <a:cubicBezTo>
                    <a:pt x="3252343" y="6416802"/>
                    <a:pt x="3252343" y="6416802"/>
                    <a:pt x="3252343" y="6416802"/>
                  </a:cubicBezTo>
                  <a:cubicBezTo>
                    <a:pt x="3275203" y="6416802"/>
                    <a:pt x="3290443" y="6432042"/>
                    <a:pt x="3290443" y="6454902"/>
                  </a:cubicBezTo>
                  <a:cubicBezTo>
                    <a:pt x="3290443" y="6470142"/>
                    <a:pt x="3275203" y="6493002"/>
                    <a:pt x="3252343" y="6493002"/>
                  </a:cubicBezTo>
                  <a:cubicBezTo>
                    <a:pt x="3252343" y="6493002"/>
                    <a:pt x="3252343" y="6493002"/>
                    <a:pt x="3244723" y="6493002"/>
                  </a:cubicBezTo>
                  <a:close/>
                  <a:moveTo>
                    <a:pt x="3023870" y="6485382"/>
                  </a:moveTo>
                  <a:cubicBezTo>
                    <a:pt x="3008630" y="6477762"/>
                    <a:pt x="2993390" y="6462522"/>
                    <a:pt x="2993390" y="6439662"/>
                  </a:cubicBezTo>
                  <a:cubicBezTo>
                    <a:pt x="2993390" y="6424422"/>
                    <a:pt x="3008630" y="6409182"/>
                    <a:pt x="3031490" y="6409182"/>
                  </a:cubicBezTo>
                  <a:cubicBezTo>
                    <a:pt x="3054350" y="6409182"/>
                    <a:pt x="3069590" y="6424422"/>
                    <a:pt x="3069590" y="6447282"/>
                  </a:cubicBezTo>
                  <a:cubicBezTo>
                    <a:pt x="3069590" y="6470142"/>
                    <a:pt x="3046730" y="6485382"/>
                    <a:pt x="3031490" y="6485382"/>
                  </a:cubicBezTo>
                  <a:cubicBezTo>
                    <a:pt x="3031490" y="6485382"/>
                    <a:pt x="3031490" y="6485382"/>
                    <a:pt x="3023870" y="6485382"/>
                  </a:cubicBezTo>
                  <a:close/>
                  <a:moveTo>
                    <a:pt x="3427603" y="6447282"/>
                  </a:moveTo>
                  <a:cubicBezTo>
                    <a:pt x="3427603" y="6424422"/>
                    <a:pt x="3442843" y="6409182"/>
                    <a:pt x="3465703" y="6409182"/>
                  </a:cubicBezTo>
                  <a:cubicBezTo>
                    <a:pt x="3480943" y="6401562"/>
                    <a:pt x="3503803" y="6424422"/>
                    <a:pt x="3503803" y="6439662"/>
                  </a:cubicBezTo>
                  <a:cubicBezTo>
                    <a:pt x="3503803" y="6462522"/>
                    <a:pt x="3488563" y="6477762"/>
                    <a:pt x="3465703" y="6485382"/>
                  </a:cubicBezTo>
                  <a:cubicBezTo>
                    <a:pt x="3442843" y="6485382"/>
                    <a:pt x="3427603" y="6470142"/>
                    <a:pt x="3427603" y="6447282"/>
                  </a:cubicBezTo>
                  <a:close/>
                  <a:moveTo>
                    <a:pt x="2810637" y="6462522"/>
                  </a:moveTo>
                  <a:cubicBezTo>
                    <a:pt x="2787777" y="6454902"/>
                    <a:pt x="2772537" y="6439662"/>
                    <a:pt x="2780157" y="6416802"/>
                  </a:cubicBezTo>
                  <a:cubicBezTo>
                    <a:pt x="2780157" y="6401562"/>
                    <a:pt x="2803017" y="6386322"/>
                    <a:pt x="2818257" y="6386322"/>
                  </a:cubicBezTo>
                  <a:cubicBezTo>
                    <a:pt x="2841117" y="6386322"/>
                    <a:pt x="2856357" y="6409182"/>
                    <a:pt x="2856357" y="6432042"/>
                  </a:cubicBezTo>
                  <a:cubicBezTo>
                    <a:pt x="2848737" y="6447282"/>
                    <a:pt x="2833497" y="6462522"/>
                    <a:pt x="2818257" y="6462522"/>
                  </a:cubicBezTo>
                  <a:cubicBezTo>
                    <a:pt x="2818257" y="6462522"/>
                    <a:pt x="2810637" y="6462522"/>
                    <a:pt x="2810637" y="6462522"/>
                  </a:cubicBezTo>
                  <a:close/>
                  <a:moveTo>
                    <a:pt x="3640836" y="6424422"/>
                  </a:moveTo>
                  <a:cubicBezTo>
                    <a:pt x="3640836" y="6409182"/>
                    <a:pt x="3656076" y="6386322"/>
                    <a:pt x="3671316" y="6386322"/>
                  </a:cubicBezTo>
                  <a:cubicBezTo>
                    <a:pt x="3694176" y="6378702"/>
                    <a:pt x="3709416" y="6393942"/>
                    <a:pt x="3717036" y="6416802"/>
                  </a:cubicBezTo>
                  <a:cubicBezTo>
                    <a:pt x="3717036" y="6439662"/>
                    <a:pt x="3701796" y="6454902"/>
                    <a:pt x="3686556" y="6462522"/>
                  </a:cubicBezTo>
                  <a:cubicBezTo>
                    <a:pt x="3678936" y="6462522"/>
                    <a:pt x="3678936" y="6462522"/>
                    <a:pt x="3678936" y="6462522"/>
                  </a:cubicBezTo>
                  <a:cubicBezTo>
                    <a:pt x="3656076" y="6462522"/>
                    <a:pt x="3640836" y="6447282"/>
                    <a:pt x="3640836" y="6424422"/>
                  </a:cubicBezTo>
                  <a:close/>
                  <a:moveTo>
                    <a:pt x="2597404" y="6424422"/>
                  </a:moveTo>
                  <a:cubicBezTo>
                    <a:pt x="2574544" y="6424422"/>
                    <a:pt x="2566924" y="6401562"/>
                    <a:pt x="2566924" y="6378702"/>
                  </a:cubicBezTo>
                  <a:cubicBezTo>
                    <a:pt x="2574544" y="6363462"/>
                    <a:pt x="2589784" y="6348222"/>
                    <a:pt x="2612644" y="6348222"/>
                  </a:cubicBezTo>
                  <a:cubicBezTo>
                    <a:pt x="2635504" y="6355842"/>
                    <a:pt x="2650744" y="6378702"/>
                    <a:pt x="2643124" y="6393942"/>
                  </a:cubicBezTo>
                  <a:cubicBezTo>
                    <a:pt x="2635504" y="6416802"/>
                    <a:pt x="2620264" y="6424422"/>
                    <a:pt x="2605024" y="6424422"/>
                  </a:cubicBezTo>
                  <a:cubicBezTo>
                    <a:pt x="2605024" y="6424422"/>
                    <a:pt x="2597404" y="6424422"/>
                    <a:pt x="2597404" y="6424422"/>
                  </a:cubicBezTo>
                  <a:close/>
                  <a:moveTo>
                    <a:pt x="3854196" y="6393942"/>
                  </a:moveTo>
                  <a:cubicBezTo>
                    <a:pt x="3846576" y="6371082"/>
                    <a:pt x="3861816" y="6355842"/>
                    <a:pt x="3884676" y="6348222"/>
                  </a:cubicBezTo>
                  <a:cubicBezTo>
                    <a:pt x="3899916" y="6348222"/>
                    <a:pt x="3922776" y="6355842"/>
                    <a:pt x="3930396" y="6378702"/>
                  </a:cubicBezTo>
                  <a:cubicBezTo>
                    <a:pt x="3930396" y="6401562"/>
                    <a:pt x="3915156" y="6416802"/>
                    <a:pt x="3899916" y="6424422"/>
                  </a:cubicBezTo>
                  <a:cubicBezTo>
                    <a:pt x="3892296" y="6424422"/>
                    <a:pt x="3892296" y="6424422"/>
                    <a:pt x="3892296" y="6424422"/>
                  </a:cubicBezTo>
                  <a:cubicBezTo>
                    <a:pt x="3869436" y="6424422"/>
                    <a:pt x="3854196" y="6409182"/>
                    <a:pt x="3854196" y="6393942"/>
                  </a:cubicBezTo>
                  <a:close/>
                  <a:moveTo>
                    <a:pt x="2384171" y="6378702"/>
                  </a:moveTo>
                  <a:cubicBezTo>
                    <a:pt x="2368931" y="6371082"/>
                    <a:pt x="2353691" y="6348222"/>
                    <a:pt x="2361311" y="6325362"/>
                  </a:cubicBezTo>
                  <a:cubicBezTo>
                    <a:pt x="2368931" y="6310122"/>
                    <a:pt x="2384171" y="6294882"/>
                    <a:pt x="2407031" y="6302502"/>
                  </a:cubicBezTo>
                  <a:cubicBezTo>
                    <a:pt x="2429891" y="6310122"/>
                    <a:pt x="2437511" y="6325362"/>
                    <a:pt x="2437511" y="6348222"/>
                  </a:cubicBezTo>
                  <a:cubicBezTo>
                    <a:pt x="2429891" y="6363462"/>
                    <a:pt x="2414651" y="6378702"/>
                    <a:pt x="2399411" y="6378702"/>
                  </a:cubicBezTo>
                  <a:cubicBezTo>
                    <a:pt x="2391791" y="6378702"/>
                    <a:pt x="2391791" y="6378702"/>
                    <a:pt x="2384171" y="6378702"/>
                  </a:cubicBezTo>
                  <a:close/>
                  <a:moveTo>
                    <a:pt x="4059809" y="6348222"/>
                  </a:moveTo>
                  <a:cubicBezTo>
                    <a:pt x="4052189" y="6325362"/>
                    <a:pt x="4067429" y="6302502"/>
                    <a:pt x="4090289" y="6302502"/>
                  </a:cubicBezTo>
                  <a:cubicBezTo>
                    <a:pt x="4105529" y="6294882"/>
                    <a:pt x="4128389" y="6302502"/>
                    <a:pt x="4136009" y="6325362"/>
                  </a:cubicBezTo>
                  <a:cubicBezTo>
                    <a:pt x="4143629" y="6348222"/>
                    <a:pt x="4128389" y="6371082"/>
                    <a:pt x="4105529" y="6371082"/>
                  </a:cubicBezTo>
                  <a:cubicBezTo>
                    <a:pt x="4105529" y="6371082"/>
                    <a:pt x="4097909" y="6371082"/>
                    <a:pt x="4097909" y="6371082"/>
                  </a:cubicBezTo>
                  <a:cubicBezTo>
                    <a:pt x="4082669" y="6371082"/>
                    <a:pt x="4067429" y="6363462"/>
                    <a:pt x="4059809" y="6348222"/>
                  </a:cubicBezTo>
                  <a:close/>
                  <a:moveTo>
                    <a:pt x="2178558" y="6310122"/>
                  </a:moveTo>
                  <a:cubicBezTo>
                    <a:pt x="2163318" y="6302502"/>
                    <a:pt x="2148078" y="6279642"/>
                    <a:pt x="2155698" y="6264402"/>
                  </a:cubicBezTo>
                  <a:cubicBezTo>
                    <a:pt x="2163318" y="6241542"/>
                    <a:pt x="2186178" y="6233922"/>
                    <a:pt x="2209038" y="6241542"/>
                  </a:cubicBezTo>
                  <a:cubicBezTo>
                    <a:pt x="2224278" y="6249162"/>
                    <a:pt x="2239518" y="6264402"/>
                    <a:pt x="2231898" y="6287262"/>
                  </a:cubicBezTo>
                  <a:cubicBezTo>
                    <a:pt x="2224278" y="6302502"/>
                    <a:pt x="2209038" y="6310122"/>
                    <a:pt x="2193798" y="6310122"/>
                  </a:cubicBezTo>
                  <a:cubicBezTo>
                    <a:pt x="2186178" y="6310122"/>
                    <a:pt x="2186178" y="6310122"/>
                    <a:pt x="2178558" y="6310122"/>
                  </a:cubicBezTo>
                  <a:close/>
                  <a:moveTo>
                    <a:pt x="4265549" y="6287262"/>
                  </a:moveTo>
                  <a:cubicBezTo>
                    <a:pt x="4257929" y="6264402"/>
                    <a:pt x="4273169" y="6241542"/>
                    <a:pt x="4288409" y="6233922"/>
                  </a:cubicBezTo>
                  <a:cubicBezTo>
                    <a:pt x="4311269" y="6226302"/>
                    <a:pt x="4334129" y="6241542"/>
                    <a:pt x="4341749" y="6256782"/>
                  </a:cubicBezTo>
                  <a:cubicBezTo>
                    <a:pt x="4341749" y="6279642"/>
                    <a:pt x="4334129" y="6302502"/>
                    <a:pt x="4311269" y="6310122"/>
                  </a:cubicBezTo>
                  <a:cubicBezTo>
                    <a:pt x="4311269" y="6310122"/>
                    <a:pt x="4303649" y="6310122"/>
                    <a:pt x="4303649" y="6310122"/>
                  </a:cubicBezTo>
                  <a:cubicBezTo>
                    <a:pt x="4288409" y="6310122"/>
                    <a:pt x="4273169" y="6302502"/>
                    <a:pt x="4265549" y="6287262"/>
                  </a:cubicBezTo>
                  <a:close/>
                  <a:moveTo>
                    <a:pt x="1980565" y="6233922"/>
                  </a:moveTo>
                  <a:cubicBezTo>
                    <a:pt x="1957705" y="6226302"/>
                    <a:pt x="1950085" y="6203442"/>
                    <a:pt x="1957705" y="6180582"/>
                  </a:cubicBezTo>
                  <a:cubicBezTo>
                    <a:pt x="1965325" y="6165342"/>
                    <a:pt x="1988185" y="6157722"/>
                    <a:pt x="2011045" y="6165342"/>
                  </a:cubicBezTo>
                  <a:cubicBezTo>
                    <a:pt x="2026285" y="6172962"/>
                    <a:pt x="2033905" y="6195822"/>
                    <a:pt x="2026285" y="6211062"/>
                  </a:cubicBezTo>
                  <a:cubicBezTo>
                    <a:pt x="2018665" y="6226302"/>
                    <a:pt x="2011045" y="6233922"/>
                    <a:pt x="1995805" y="6233922"/>
                  </a:cubicBezTo>
                  <a:cubicBezTo>
                    <a:pt x="1988185" y="6233922"/>
                    <a:pt x="1980565" y="6233922"/>
                    <a:pt x="1980565" y="6233922"/>
                  </a:cubicBezTo>
                  <a:close/>
                  <a:moveTo>
                    <a:pt x="4463542" y="6211062"/>
                  </a:moveTo>
                  <a:cubicBezTo>
                    <a:pt x="4455922" y="6188202"/>
                    <a:pt x="4463542" y="6165342"/>
                    <a:pt x="4486402" y="6157722"/>
                  </a:cubicBezTo>
                  <a:cubicBezTo>
                    <a:pt x="4509262" y="6150102"/>
                    <a:pt x="4524502" y="6157722"/>
                    <a:pt x="4539742" y="6180582"/>
                  </a:cubicBezTo>
                  <a:cubicBezTo>
                    <a:pt x="4547362" y="6195822"/>
                    <a:pt x="4532122" y="6218682"/>
                    <a:pt x="4516882" y="6226302"/>
                  </a:cubicBezTo>
                  <a:cubicBezTo>
                    <a:pt x="4509262" y="6233922"/>
                    <a:pt x="4509262" y="6233922"/>
                    <a:pt x="4501642" y="6233922"/>
                  </a:cubicBezTo>
                  <a:cubicBezTo>
                    <a:pt x="4486402" y="6233922"/>
                    <a:pt x="4471162" y="6226302"/>
                    <a:pt x="4463542" y="6211062"/>
                  </a:cubicBezTo>
                  <a:close/>
                  <a:moveTo>
                    <a:pt x="1782445" y="6142482"/>
                  </a:moveTo>
                  <a:cubicBezTo>
                    <a:pt x="1759585" y="6134862"/>
                    <a:pt x="1751965" y="6112002"/>
                    <a:pt x="1767205" y="6089142"/>
                  </a:cubicBezTo>
                  <a:cubicBezTo>
                    <a:pt x="1774825" y="6073902"/>
                    <a:pt x="1797685" y="6066282"/>
                    <a:pt x="1812925" y="6073902"/>
                  </a:cubicBezTo>
                  <a:cubicBezTo>
                    <a:pt x="1835785" y="6081522"/>
                    <a:pt x="1843405" y="6104382"/>
                    <a:pt x="1835785" y="6127242"/>
                  </a:cubicBezTo>
                  <a:cubicBezTo>
                    <a:pt x="1828165" y="6134862"/>
                    <a:pt x="1812925" y="6142482"/>
                    <a:pt x="1797685" y="6142482"/>
                  </a:cubicBezTo>
                  <a:cubicBezTo>
                    <a:pt x="1790065" y="6142482"/>
                    <a:pt x="1790065" y="6142482"/>
                    <a:pt x="1782445" y="6142482"/>
                  </a:cubicBezTo>
                  <a:close/>
                  <a:moveTo>
                    <a:pt x="4661535" y="6119622"/>
                  </a:moveTo>
                  <a:cubicBezTo>
                    <a:pt x="4653915" y="6104382"/>
                    <a:pt x="4661535" y="6081522"/>
                    <a:pt x="4676775" y="6073902"/>
                  </a:cubicBezTo>
                  <a:cubicBezTo>
                    <a:pt x="4699635" y="6058662"/>
                    <a:pt x="4722495" y="6066282"/>
                    <a:pt x="4730115" y="6089142"/>
                  </a:cubicBezTo>
                  <a:cubicBezTo>
                    <a:pt x="4737735" y="6104382"/>
                    <a:pt x="4730115" y="6127242"/>
                    <a:pt x="4714875" y="6134862"/>
                  </a:cubicBezTo>
                  <a:cubicBezTo>
                    <a:pt x="4707255" y="6142482"/>
                    <a:pt x="4699635" y="6142482"/>
                    <a:pt x="4692015" y="6142482"/>
                  </a:cubicBezTo>
                  <a:cubicBezTo>
                    <a:pt x="4684395" y="6142482"/>
                    <a:pt x="4669155" y="6134862"/>
                    <a:pt x="4661535" y="6119622"/>
                  </a:cubicBezTo>
                  <a:close/>
                  <a:moveTo>
                    <a:pt x="1592072" y="6035802"/>
                  </a:moveTo>
                  <a:cubicBezTo>
                    <a:pt x="1576832" y="6028182"/>
                    <a:pt x="1569212" y="6005322"/>
                    <a:pt x="1576832" y="5982462"/>
                  </a:cubicBezTo>
                  <a:cubicBezTo>
                    <a:pt x="1592072" y="5967222"/>
                    <a:pt x="1614932" y="5959602"/>
                    <a:pt x="1630172" y="5974842"/>
                  </a:cubicBezTo>
                  <a:cubicBezTo>
                    <a:pt x="1645412" y="5982462"/>
                    <a:pt x="1653032" y="6005322"/>
                    <a:pt x="1645412" y="6020562"/>
                  </a:cubicBezTo>
                  <a:cubicBezTo>
                    <a:pt x="1637792" y="6035802"/>
                    <a:pt x="1622552" y="6043422"/>
                    <a:pt x="1607312" y="6043422"/>
                  </a:cubicBezTo>
                  <a:cubicBezTo>
                    <a:pt x="1607312" y="6043422"/>
                    <a:pt x="1599692" y="6043422"/>
                    <a:pt x="1592072" y="6035802"/>
                  </a:cubicBezTo>
                  <a:close/>
                  <a:moveTo>
                    <a:pt x="4852035" y="6020562"/>
                  </a:moveTo>
                  <a:cubicBezTo>
                    <a:pt x="4836795" y="6005322"/>
                    <a:pt x="4844415" y="5982462"/>
                    <a:pt x="4859655" y="5967222"/>
                  </a:cubicBezTo>
                  <a:cubicBezTo>
                    <a:pt x="4882515" y="5959602"/>
                    <a:pt x="4905375" y="5959602"/>
                    <a:pt x="4912995" y="5982462"/>
                  </a:cubicBezTo>
                  <a:cubicBezTo>
                    <a:pt x="4928235" y="5997702"/>
                    <a:pt x="4920615" y="6020562"/>
                    <a:pt x="4905375" y="6035802"/>
                  </a:cubicBezTo>
                  <a:cubicBezTo>
                    <a:pt x="4897755" y="6035802"/>
                    <a:pt x="4890135" y="6035802"/>
                    <a:pt x="4882515" y="6035802"/>
                  </a:cubicBezTo>
                  <a:cubicBezTo>
                    <a:pt x="4867275" y="6035802"/>
                    <a:pt x="4859655" y="6035802"/>
                    <a:pt x="4852035" y="6020562"/>
                  </a:cubicBezTo>
                  <a:close/>
                  <a:moveTo>
                    <a:pt x="1409319" y="5921502"/>
                  </a:moveTo>
                  <a:cubicBezTo>
                    <a:pt x="1394079" y="5906262"/>
                    <a:pt x="1386459" y="5883402"/>
                    <a:pt x="1401699" y="5868162"/>
                  </a:cubicBezTo>
                  <a:cubicBezTo>
                    <a:pt x="1409319" y="5852922"/>
                    <a:pt x="1432179" y="5845302"/>
                    <a:pt x="1455039" y="5860542"/>
                  </a:cubicBezTo>
                  <a:cubicBezTo>
                    <a:pt x="1470279" y="5868162"/>
                    <a:pt x="1470279" y="5891022"/>
                    <a:pt x="1462659" y="5906262"/>
                  </a:cubicBezTo>
                  <a:cubicBezTo>
                    <a:pt x="1455039" y="5921502"/>
                    <a:pt x="1439799" y="5929122"/>
                    <a:pt x="1432179" y="5929122"/>
                  </a:cubicBezTo>
                  <a:cubicBezTo>
                    <a:pt x="1424559" y="5929122"/>
                    <a:pt x="1416939" y="5921502"/>
                    <a:pt x="1409319" y="5921502"/>
                  </a:cubicBezTo>
                  <a:close/>
                  <a:moveTo>
                    <a:pt x="5034788" y="5906262"/>
                  </a:moveTo>
                  <a:cubicBezTo>
                    <a:pt x="5019548" y="5891022"/>
                    <a:pt x="5027168" y="5868162"/>
                    <a:pt x="5042408" y="5852922"/>
                  </a:cubicBezTo>
                  <a:cubicBezTo>
                    <a:pt x="5057648" y="5845302"/>
                    <a:pt x="5080508" y="5845302"/>
                    <a:pt x="5095748" y="5860542"/>
                  </a:cubicBezTo>
                  <a:cubicBezTo>
                    <a:pt x="5103368" y="5883402"/>
                    <a:pt x="5103368" y="5906262"/>
                    <a:pt x="5080508" y="5913882"/>
                  </a:cubicBezTo>
                  <a:cubicBezTo>
                    <a:pt x="5080508" y="5921502"/>
                    <a:pt x="5072888" y="5921502"/>
                    <a:pt x="5065268" y="5921502"/>
                  </a:cubicBezTo>
                  <a:cubicBezTo>
                    <a:pt x="5050028" y="5921502"/>
                    <a:pt x="5034788" y="5913882"/>
                    <a:pt x="5034788" y="5906262"/>
                  </a:cubicBezTo>
                  <a:close/>
                  <a:moveTo>
                    <a:pt x="1234059" y="5791962"/>
                  </a:moveTo>
                  <a:cubicBezTo>
                    <a:pt x="1218819" y="5776722"/>
                    <a:pt x="1211199" y="5753862"/>
                    <a:pt x="1226439" y="5738622"/>
                  </a:cubicBezTo>
                  <a:cubicBezTo>
                    <a:pt x="1241679" y="5723382"/>
                    <a:pt x="1264539" y="5715762"/>
                    <a:pt x="1279779" y="5731002"/>
                  </a:cubicBezTo>
                  <a:cubicBezTo>
                    <a:pt x="1295019" y="5746242"/>
                    <a:pt x="1302639" y="5769102"/>
                    <a:pt x="1287399" y="5784342"/>
                  </a:cubicBezTo>
                  <a:cubicBezTo>
                    <a:pt x="1279779" y="5791962"/>
                    <a:pt x="1272159" y="5799582"/>
                    <a:pt x="1256919" y="5799582"/>
                  </a:cubicBezTo>
                  <a:cubicBezTo>
                    <a:pt x="1249299" y="5799582"/>
                    <a:pt x="1241679" y="5799582"/>
                    <a:pt x="1234059" y="5791962"/>
                  </a:cubicBezTo>
                  <a:close/>
                  <a:moveTo>
                    <a:pt x="5202301" y="5784342"/>
                  </a:moveTo>
                  <a:cubicBezTo>
                    <a:pt x="5194681" y="5761482"/>
                    <a:pt x="5194681" y="5738622"/>
                    <a:pt x="5209921" y="5731002"/>
                  </a:cubicBezTo>
                  <a:cubicBezTo>
                    <a:pt x="5225161" y="5715762"/>
                    <a:pt x="5248021" y="5715762"/>
                    <a:pt x="5263261" y="5731002"/>
                  </a:cubicBezTo>
                  <a:cubicBezTo>
                    <a:pt x="5278501" y="5753862"/>
                    <a:pt x="5270881" y="5776722"/>
                    <a:pt x="5255641" y="5784342"/>
                  </a:cubicBezTo>
                  <a:cubicBezTo>
                    <a:pt x="5248021" y="5791962"/>
                    <a:pt x="5240401" y="5791962"/>
                    <a:pt x="5232781" y="5791962"/>
                  </a:cubicBezTo>
                  <a:cubicBezTo>
                    <a:pt x="5225161" y="5791962"/>
                    <a:pt x="5209921" y="5791962"/>
                    <a:pt x="5202301" y="5784342"/>
                  </a:cubicBezTo>
                  <a:close/>
                  <a:moveTo>
                    <a:pt x="1066292" y="5647055"/>
                  </a:moveTo>
                  <a:cubicBezTo>
                    <a:pt x="1051052" y="5639435"/>
                    <a:pt x="1051052" y="5608955"/>
                    <a:pt x="1066292" y="5593715"/>
                  </a:cubicBezTo>
                  <a:cubicBezTo>
                    <a:pt x="1081532" y="5578475"/>
                    <a:pt x="1104392" y="5578475"/>
                    <a:pt x="1119632" y="5593715"/>
                  </a:cubicBezTo>
                  <a:cubicBezTo>
                    <a:pt x="1134872" y="5608955"/>
                    <a:pt x="1134872" y="5631815"/>
                    <a:pt x="1119632" y="5647055"/>
                  </a:cubicBezTo>
                  <a:cubicBezTo>
                    <a:pt x="1112012" y="5654675"/>
                    <a:pt x="1104392" y="5662295"/>
                    <a:pt x="1096772" y="5662295"/>
                  </a:cubicBezTo>
                  <a:cubicBezTo>
                    <a:pt x="1081532" y="5662295"/>
                    <a:pt x="1073912" y="5654675"/>
                    <a:pt x="1066292" y="5647055"/>
                  </a:cubicBezTo>
                  <a:close/>
                  <a:moveTo>
                    <a:pt x="5369687" y="5647055"/>
                  </a:moveTo>
                  <a:cubicBezTo>
                    <a:pt x="5354447" y="5631815"/>
                    <a:pt x="5354447" y="5601335"/>
                    <a:pt x="5369687" y="5593715"/>
                  </a:cubicBezTo>
                  <a:cubicBezTo>
                    <a:pt x="5384927" y="5578475"/>
                    <a:pt x="5407787" y="5578475"/>
                    <a:pt x="5423027" y="5593715"/>
                  </a:cubicBezTo>
                  <a:cubicBezTo>
                    <a:pt x="5438267" y="5608955"/>
                    <a:pt x="5438267" y="5631815"/>
                    <a:pt x="5423027" y="5647055"/>
                  </a:cubicBezTo>
                  <a:cubicBezTo>
                    <a:pt x="5415407" y="5654675"/>
                    <a:pt x="5407787" y="5654675"/>
                    <a:pt x="5400167" y="5654675"/>
                  </a:cubicBezTo>
                  <a:cubicBezTo>
                    <a:pt x="5384927" y="5654675"/>
                    <a:pt x="5377307" y="5654675"/>
                    <a:pt x="5369687" y="5647055"/>
                  </a:cubicBezTo>
                  <a:close/>
                  <a:moveTo>
                    <a:pt x="914019" y="5502275"/>
                  </a:moveTo>
                  <a:cubicBezTo>
                    <a:pt x="898779" y="5487035"/>
                    <a:pt x="898779" y="5464175"/>
                    <a:pt x="914019" y="5448935"/>
                  </a:cubicBezTo>
                  <a:cubicBezTo>
                    <a:pt x="929259" y="5433695"/>
                    <a:pt x="952119" y="5433695"/>
                    <a:pt x="967359" y="5448935"/>
                  </a:cubicBezTo>
                  <a:cubicBezTo>
                    <a:pt x="982599" y="5464175"/>
                    <a:pt x="982599" y="5487035"/>
                    <a:pt x="967359" y="5502275"/>
                  </a:cubicBezTo>
                  <a:cubicBezTo>
                    <a:pt x="959739" y="5509895"/>
                    <a:pt x="952119" y="5509895"/>
                    <a:pt x="936879" y="5509895"/>
                  </a:cubicBezTo>
                  <a:cubicBezTo>
                    <a:pt x="929259" y="5509895"/>
                    <a:pt x="921639" y="5509895"/>
                    <a:pt x="914019" y="5502275"/>
                  </a:cubicBezTo>
                  <a:close/>
                  <a:moveTo>
                    <a:pt x="5522087" y="5494655"/>
                  </a:moveTo>
                  <a:cubicBezTo>
                    <a:pt x="5506847" y="5479415"/>
                    <a:pt x="5506847" y="5456555"/>
                    <a:pt x="5522087" y="5441315"/>
                  </a:cubicBezTo>
                  <a:cubicBezTo>
                    <a:pt x="5537327" y="5426075"/>
                    <a:pt x="5560187" y="5426075"/>
                    <a:pt x="5575427" y="5441315"/>
                  </a:cubicBezTo>
                  <a:cubicBezTo>
                    <a:pt x="5590667" y="5456555"/>
                    <a:pt x="5590667" y="5479415"/>
                    <a:pt x="5575427" y="5494655"/>
                  </a:cubicBezTo>
                  <a:cubicBezTo>
                    <a:pt x="5567807" y="5502275"/>
                    <a:pt x="5560187" y="5509895"/>
                    <a:pt x="5552567" y="5509895"/>
                  </a:cubicBezTo>
                  <a:cubicBezTo>
                    <a:pt x="5544947" y="5509895"/>
                    <a:pt x="5529707" y="5502275"/>
                    <a:pt x="5522087" y="5494655"/>
                  </a:cubicBezTo>
                  <a:close/>
                  <a:moveTo>
                    <a:pt x="769366" y="5342255"/>
                  </a:moveTo>
                  <a:cubicBezTo>
                    <a:pt x="754126" y="5319395"/>
                    <a:pt x="754126" y="5296535"/>
                    <a:pt x="769366" y="5288915"/>
                  </a:cubicBezTo>
                  <a:cubicBezTo>
                    <a:pt x="784606" y="5273675"/>
                    <a:pt x="815086" y="5273675"/>
                    <a:pt x="822706" y="5288915"/>
                  </a:cubicBezTo>
                  <a:cubicBezTo>
                    <a:pt x="837946" y="5304155"/>
                    <a:pt x="837946" y="5327015"/>
                    <a:pt x="822706" y="5342255"/>
                  </a:cubicBezTo>
                  <a:cubicBezTo>
                    <a:pt x="815086" y="5349875"/>
                    <a:pt x="807466" y="5349875"/>
                    <a:pt x="799846" y="5349875"/>
                  </a:cubicBezTo>
                  <a:cubicBezTo>
                    <a:pt x="784606" y="5349875"/>
                    <a:pt x="776986" y="5349875"/>
                    <a:pt x="769366" y="5342255"/>
                  </a:cubicBezTo>
                  <a:close/>
                  <a:moveTo>
                    <a:pt x="5666867" y="5342255"/>
                  </a:moveTo>
                  <a:cubicBezTo>
                    <a:pt x="5651627" y="5327015"/>
                    <a:pt x="5651627" y="5304155"/>
                    <a:pt x="5666867" y="5288915"/>
                  </a:cubicBezTo>
                  <a:cubicBezTo>
                    <a:pt x="5682107" y="5266055"/>
                    <a:pt x="5704967" y="5266055"/>
                    <a:pt x="5720207" y="5281295"/>
                  </a:cubicBezTo>
                  <a:cubicBezTo>
                    <a:pt x="5735447" y="5296535"/>
                    <a:pt x="5735447" y="5319395"/>
                    <a:pt x="5720207" y="5334635"/>
                  </a:cubicBezTo>
                  <a:cubicBezTo>
                    <a:pt x="5712587" y="5342255"/>
                    <a:pt x="5704967" y="5349875"/>
                    <a:pt x="5697347" y="5349875"/>
                  </a:cubicBezTo>
                  <a:cubicBezTo>
                    <a:pt x="5682107" y="5349875"/>
                    <a:pt x="5674487" y="5342255"/>
                    <a:pt x="5666867" y="5342255"/>
                  </a:cubicBezTo>
                  <a:close/>
                  <a:moveTo>
                    <a:pt x="632206" y="5166995"/>
                  </a:moveTo>
                  <a:cubicBezTo>
                    <a:pt x="616966" y="5151755"/>
                    <a:pt x="624586" y="5128895"/>
                    <a:pt x="639826" y="5113655"/>
                  </a:cubicBezTo>
                  <a:cubicBezTo>
                    <a:pt x="655066" y="5106035"/>
                    <a:pt x="685546" y="5106035"/>
                    <a:pt x="693166" y="5121275"/>
                  </a:cubicBezTo>
                  <a:cubicBezTo>
                    <a:pt x="708406" y="5144135"/>
                    <a:pt x="700786" y="5166995"/>
                    <a:pt x="685546" y="5174615"/>
                  </a:cubicBezTo>
                  <a:cubicBezTo>
                    <a:pt x="677926" y="5182235"/>
                    <a:pt x="670306" y="5182235"/>
                    <a:pt x="662686" y="5182235"/>
                  </a:cubicBezTo>
                  <a:cubicBezTo>
                    <a:pt x="655066" y="5182235"/>
                    <a:pt x="639826" y="5182235"/>
                    <a:pt x="632206" y="5166995"/>
                  </a:cubicBezTo>
                  <a:close/>
                  <a:moveTo>
                    <a:pt x="5803900" y="5174615"/>
                  </a:moveTo>
                  <a:cubicBezTo>
                    <a:pt x="5788660" y="5159375"/>
                    <a:pt x="5781040" y="5136515"/>
                    <a:pt x="5796280" y="5121275"/>
                  </a:cubicBezTo>
                  <a:cubicBezTo>
                    <a:pt x="5811520" y="5106035"/>
                    <a:pt x="5834380" y="5098415"/>
                    <a:pt x="5849620" y="5113655"/>
                  </a:cubicBezTo>
                  <a:cubicBezTo>
                    <a:pt x="5864860" y="5121275"/>
                    <a:pt x="5872480" y="5144135"/>
                    <a:pt x="5857240" y="5166995"/>
                  </a:cubicBezTo>
                  <a:cubicBezTo>
                    <a:pt x="5849620" y="5174615"/>
                    <a:pt x="5842000" y="5182235"/>
                    <a:pt x="5826760" y="5182235"/>
                  </a:cubicBezTo>
                  <a:cubicBezTo>
                    <a:pt x="5819140" y="5182235"/>
                    <a:pt x="5811520" y="5174615"/>
                    <a:pt x="5803900" y="5174615"/>
                  </a:cubicBezTo>
                  <a:close/>
                  <a:moveTo>
                    <a:pt x="510286" y="4991608"/>
                  </a:moveTo>
                  <a:cubicBezTo>
                    <a:pt x="495046" y="4976368"/>
                    <a:pt x="502666" y="4945888"/>
                    <a:pt x="517906" y="4938268"/>
                  </a:cubicBezTo>
                  <a:cubicBezTo>
                    <a:pt x="540766" y="4923028"/>
                    <a:pt x="563626" y="4930648"/>
                    <a:pt x="571246" y="4945888"/>
                  </a:cubicBezTo>
                  <a:cubicBezTo>
                    <a:pt x="586486" y="4968748"/>
                    <a:pt x="578866" y="4991608"/>
                    <a:pt x="563626" y="4999228"/>
                  </a:cubicBezTo>
                  <a:cubicBezTo>
                    <a:pt x="556006" y="5006848"/>
                    <a:pt x="548386" y="5006848"/>
                    <a:pt x="540766" y="5006848"/>
                  </a:cubicBezTo>
                  <a:cubicBezTo>
                    <a:pt x="533146" y="5006848"/>
                    <a:pt x="517906" y="4999228"/>
                    <a:pt x="510286" y="4991608"/>
                  </a:cubicBezTo>
                  <a:close/>
                  <a:moveTo>
                    <a:pt x="5925693" y="4999228"/>
                  </a:moveTo>
                  <a:cubicBezTo>
                    <a:pt x="5910453" y="4983988"/>
                    <a:pt x="5902833" y="4961128"/>
                    <a:pt x="5918073" y="4945888"/>
                  </a:cubicBezTo>
                  <a:cubicBezTo>
                    <a:pt x="5925693" y="4923028"/>
                    <a:pt x="5948553" y="4923028"/>
                    <a:pt x="5971413" y="4930648"/>
                  </a:cubicBezTo>
                  <a:cubicBezTo>
                    <a:pt x="5986653" y="4945888"/>
                    <a:pt x="5994273" y="4968748"/>
                    <a:pt x="5979033" y="4983988"/>
                  </a:cubicBezTo>
                  <a:cubicBezTo>
                    <a:pt x="5971413" y="4999228"/>
                    <a:pt x="5963793" y="5006848"/>
                    <a:pt x="5948553" y="5006848"/>
                  </a:cubicBezTo>
                  <a:cubicBezTo>
                    <a:pt x="5940933" y="5006848"/>
                    <a:pt x="5933313" y="4999228"/>
                    <a:pt x="5925693" y="4999228"/>
                  </a:cubicBezTo>
                  <a:close/>
                  <a:moveTo>
                    <a:pt x="396113" y="4801108"/>
                  </a:moveTo>
                  <a:cubicBezTo>
                    <a:pt x="388493" y="4785868"/>
                    <a:pt x="396113" y="4763008"/>
                    <a:pt x="411353" y="4755388"/>
                  </a:cubicBezTo>
                  <a:cubicBezTo>
                    <a:pt x="434213" y="4740148"/>
                    <a:pt x="457073" y="4747768"/>
                    <a:pt x="464693" y="4770628"/>
                  </a:cubicBezTo>
                  <a:cubicBezTo>
                    <a:pt x="479933" y="4785868"/>
                    <a:pt x="472313" y="4808728"/>
                    <a:pt x="449453" y="4816348"/>
                  </a:cubicBezTo>
                  <a:cubicBezTo>
                    <a:pt x="441833" y="4823968"/>
                    <a:pt x="441833" y="4823968"/>
                    <a:pt x="434213" y="4823968"/>
                  </a:cubicBezTo>
                  <a:cubicBezTo>
                    <a:pt x="418973" y="4823968"/>
                    <a:pt x="403733" y="4816348"/>
                    <a:pt x="396113" y="4801108"/>
                  </a:cubicBezTo>
                  <a:close/>
                  <a:moveTo>
                    <a:pt x="6039993" y="4816348"/>
                  </a:moveTo>
                  <a:cubicBezTo>
                    <a:pt x="6017133" y="4801108"/>
                    <a:pt x="6017133" y="4778248"/>
                    <a:pt x="6024753" y="4763008"/>
                  </a:cubicBezTo>
                  <a:cubicBezTo>
                    <a:pt x="6032373" y="4740148"/>
                    <a:pt x="6055233" y="4740148"/>
                    <a:pt x="6078093" y="4747768"/>
                  </a:cubicBezTo>
                  <a:cubicBezTo>
                    <a:pt x="6093333" y="4755388"/>
                    <a:pt x="6100953" y="4778248"/>
                    <a:pt x="6093333" y="4801108"/>
                  </a:cubicBezTo>
                  <a:cubicBezTo>
                    <a:pt x="6085713" y="4808728"/>
                    <a:pt x="6070473" y="4816348"/>
                    <a:pt x="6055233" y="4816348"/>
                  </a:cubicBezTo>
                  <a:cubicBezTo>
                    <a:pt x="6047613" y="4816348"/>
                    <a:pt x="6047613" y="4816348"/>
                    <a:pt x="6039993" y="4816348"/>
                  </a:cubicBezTo>
                  <a:close/>
                  <a:moveTo>
                    <a:pt x="304673" y="4610608"/>
                  </a:moveTo>
                  <a:cubicBezTo>
                    <a:pt x="289433" y="4595368"/>
                    <a:pt x="297053" y="4572508"/>
                    <a:pt x="319913" y="4557268"/>
                  </a:cubicBezTo>
                  <a:cubicBezTo>
                    <a:pt x="342773" y="4549648"/>
                    <a:pt x="358013" y="4557268"/>
                    <a:pt x="373253" y="4580128"/>
                  </a:cubicBezTo>
                  <a:cubicBezTo>
                    <a:pt x="380873" y="4595368"/>
                    <a:pt x="373253" y="4618228"/>
                    <a:pt x="350393" y="4625848"/>
                  </a:cubicBezTo>
                  <a:cubicBezTo>
                    <a:pt x="350393" y="4633468"/>
                    <a:pt x="342773" y="4633468"/>
                    <a:pt x="335153" y="4633468"/>
                  </a:cubicBezTo>
                  <a:cubicBezTo>
                    <a:pt x="319913" y="4633468"/>
                    <a:pt x="304673" y="4625848"/>
                    <a:pt x="304673" y="4610608"/>
                  </a:cubicBezTo>
                  <a:close/>
                  <a:moveTo>
                    <a:pt x="6139053" y="4625848"/>
                  </a:moveTo>
                  <a:cubicBezTo>
                    <a:pt x="6116193" y="4618228"/>
                    <a:pt x="6108573" y="4595368"/>
                    <a:pt x="6116193" y="4572508"/>
                  </a:cubicBezTo>
                  <a:cubicBezTo>
                    <a:pt x="6131433" y="4557268"/>
                    <a:pt x="6154293" y="4542028"/>
                    <a:pt x="6169533" y="4557268"/>
                  </a:cubicBezTo>
                  <a:cubicBezTo>
                    <a:pt x="6192393" y="4564888"/>
                    <a:pt x="6200013" y="4587748"/>
                    <a:pt x="6192393" y="4602988"/>
                  </a:cubicBezTo>
                  <a:cubicBezTo>
                    <a:pt x="6184773" y="4618228"/>
                    <a:pt x="6169533" y="4625848"/>
                    <a:pt x="6154293" y="4625848"/>
                  </a:cubicBezTo>
                  <a:cubicBezTo>
                    <a:pt x="6146673" y="4625848"/>
                    <a:pt x="6146673" y="4625848"/>
                    <a:pt x="6139053" y="4625848"/>
                  </a:cubicBezTo>
                  <a:close/>
                  <a:moveTo>
                    <a:pt x="213233" y="4412488"/>
                  </a:moveTo>
                  <a:cubicBezTo>
                    <a:pt x="205613" y="4389628"/>
                    <a:pt x="220853" y="4366768"/>
                    <a:pt x="236093" y="4359148"/>
                  </a:cubicBezTo>
                  <a:cubicBezTo>
                    <a:pt x="258953" y="4351528"/>
                    <a:pt x="281813" y="4366768"/>
                    <a:pt x="289433" y="4382008"/>
                  </a:cubicBezTo>
                  <a:cubicBezTo>
                    <a:pt x="297053" y="4404868"/>
                    <a:pt x="281813" y="4427728"/>
                    <a:pt x="266573" y="4435348"/>
                  </a:cubicBezTo>
                  <a:cubicBezTo>
                    <a:pt x="258953" y="4435348"/>
                    <a:pt x="258953" y="4435348"/>
                    <a:pt x="251333" y="4435348"/>
                  </a:cubicBezTo>
                  <a:cubicBezTo>
                    <a:pt x="236093" y="4435348"/>
                    <a:pt x="220853" y="4427728"/>
                    <a:pt x="213233" y="4412488"/>
                  </a:cubicBezTo>
                  <a:close/>
                  <a:moveTo>
                    <a:pt x="6222746" y="4427728"/>
                  </a:moveTo>
                  <a:cubicBezTo>
                    <a:pt x="6207506" y="4420108"/>
                    <a:pt x="6192266" y="4397248"/>
                    <a:pt x="6199886" y="4374388"/>
                  </a:cubicBezTo>
                  <a:cubicBezTo>
                    <a:pt x="6207506" y="4359148"/>
                    <a:pt x="6230366" y="4351528"/>
                    <a:pt x="6253226" y="4359148"/>
                  </a:cubicBezTo>
                  <a:cubicBezTo>
                    <a:pt x="6268466" y="4366768"/>
                    <a:pt x="6283706" y="4382008"/>
                    <a:pt x="6276086" y="4404868"/>
                  </a:cubicBezTo>
                  <a:cubicBezTo>
                    <a:pt x="6268466" y="4420108"/>
                    <a:pt x="6253226" y="4427728"/>
                    <a:pt x="6237986" y="4427728"/>
                  </a:cubicBezTo>
                  <a:cubicBezTo>
                    <a:pt x="6230366" y="4427728"/>
                    <a:pt x="6230366" y="4427728"/>
                    <a:pt x="6222746" y="4427728"/>
                  </a:cubicBezTo>
                  <a:close/>
                  <a:moveTo>
                    <a:pt x="144653" y="4206748"/>
                  </a:moveTo>
                  <a:cubicBezTo>
                    <a:pt x="137033" y="4183888"/>
                    <a:pt x="152273" y="4168648"/>
                    <a:pt x="167513" y="4161028"/>
                  </a:cubicBezTo>
                  <a:cubicBezTo>
                    <a:pt x="190373" y="4153408"/>
                    <a:pt x="213233" y="4161028"/>
                    <a:pt x="220853" y="4183888"/>
                  </a:cubicBezTo>
                  <a:cubicBezTo>
                    <a:pt x="220853" y="4206748"/>
                    <a:pt x="213233" y="4229608"/>
                    <a:pt x="190373" y="4229608"/>
                  </a:cubicBezTo>
                  <a:cubicBezTo>
                    <a:pt x="190373" y="4237228"/>
                    <a:pt x="182753" y="4237228"/>
                    <a:pt x="182753" y="4237228"/>
                  </a:cubicBezTo>
                  <a:cubicBezTo>
                    <a:pt x="167513" y="4237228"/>
                    <a:pt x="152273" y="4221988"/>
                    <a:pt x="144653" y="4206748"/>
                  </a:cubicBezTo>
                  <a:close/>
                  <a:moveTo>
                    <a:pt x="6298819" y="4221988"/>
                  </a:moveTo>
                  <a:cubicBezTo>
                    <a:pt x="6275959" y="4221988"/>
                    <a:pt x="6268339" y="4199128"/>
                    <a:pt x="6268339" y="4176268"/>
                  </a:cubicBezTo>
                  <a:cubicBezTo>
                    <a:pt x="6275959" y="4161028"/>
                    <a:pt x="6298819" y="4145788"/>
                    <a:pt x="6321679" y="4153408"/>
                  </a:cubicBezTo>
                  <a:cubicBezTo>
                    <a:pt x="6336919" y="4161028"/>
                    <a:pt x="6352159" y="4176268"/>
                    <a:pt x="6344539" y="4199128"/>
                  </a:cubicBezTo>
                  <a:cubicBezTo>
                    <a:pt x="6336919" y="4214368"/>
                    <a:pt x="6321679" y="4229608"/>
                    <a:pt x="6306439" y="4229608"/>
                  </a:cubicBezTo>
                  <a:cubicBezTo>
                    <a:pt x="6306439" y="4229608"/>
                    <a:pt x="6298819" y="4229608"/>
                    <a:pt x="6298819" y="4221988"/>
                  </a:cubicBezTo>
                  <a:close/>
                  <a:moveTo>
                    <a:pt x="91440" y="4000881"/>
                  </a:moveTo>
                  <a:cubicBezTo>
                    <a:pt x="83820" y="3978021"/>
                    <a:pt x="99060" y="3955161"/>
                    <a:pt x="114300" y="3955161"/>
                  </a:cubicBezTo>
                  <a:cubicBezTo>
                    <a:pt x="137160" y="3947541"/>
                    <a:pt x="160020" y="3962781"/>
                    <a:pt x="160020" y="3978021"/>
                  </a:cubicBezTo>
                  <a:cubicBezTo>
                    <a:pt x="167640" y="4000881"/>
                    <a:pt x="152400" y="4023741"/>
                    <a:pt x="137160" y="4023741"/>
                  </a:cubicBezTo>
                  <a:cubicBezTo>
                    <a:pt x="129540" y="4023741"/>
                    <a:pt x="129540" y="4023741"/>
                    <a:pt x="121920" y="4023741"/>
                  </a:cubicBezTo>
                  <a:cubicBezTo>
                    <a:pt x="106680" y="4023741"/>
                    <a:pt x="91440" y="4016121"/>
                    <a:pt x="91440" y="4000881"/>
                  </a:cubicBezTo>
                  <a:close/>
                  <a:moveTo>
                    <a:pt x="6352286" y="4016121"/>
                  </a:moveTo>
                  <a:cubicBezTo>
                    <a:pt x="6337046" y="4016121"/>
                    <a:pt x="6321806" y="3993261"/>
                    <a:pt x="6329426" y="3970401"/>
                  </a:cubicBezTo>
                  <a:cubicBezTo>
                    <a:pt x="6329426" y="3955161"/>
                    <a:pt x="6352286" y="3939921"/>
                    <a:pt x="6375146" y="3947541"/>
                  </a:cubicBezTo>
                  <a:cubicBezTo>
                    <a:pt x="6390386" y="3947541"/>
                    <a:pt x="6405626" y="3970401"/>
                    <a:pt x="6398006" y="3993261"/>
                  </a:cubicBezTo>
                  <a:cubicBezTo>
                    <a:pt x="6398006" y="4008501"/>
                    <a:pt x="6382766" y="4023741"/>
                    <a:pt x="6367526" y="4023741"/>
                  </a:cubicBezTo>
                  <a:cubicBezTo>
                    <a:pt x="6359906" y="4023741"/>
                    <a:pt x="6359906" y="4016121"/>
                    <a:pt x="6352286" y="4016121"/>
                  </a:cubicBezTo>
                  <a:close/>
                  <a:moveTo>
                    <a:pt x="45720" y="3787521"/>
                  </a:moveTo>
                  <a:cubicBezTo>
                    <a:pt x="38100" y="3764661"/>
                    <a:pt x="53340" y="3741801"/>
                    <a:pt x="76200" y="3741801"/>
                  </a:cubicBezTo>
                  <a:cubicBezTo>
                    <a:pt x="99060" y="3741801"/>
                    <a:pt x="114300" y="3749421"/>
                    <a:pt x="121920" y="3772281"/>
                  </a:cubicBezTo>
                  <a:cubicBezTo>
                    <a:pt x="121920" y="3795141"/>
                    <a:pt x="106680" y="3810381"/>
                    <a:pt x="91440" y="3818001"/>
                  </a:cubicBezTo>
                  <a:cubicBezTo>
                    <a:pt x="83820" y="3818001"/>
                    <a:pt x="83820" y="3818001"/>
                    <a:pt x="83820" y="3818001"/>
                  </a:cubicBezTo>
                  <a:cubicBezTo>
                    <a:pt x="60960" y="3818001"/>
                    <a:pt x="45720" y="3802761"/>
                    <a:pt x="45720" y="3787521"/>
                  </a:cubicBezTo>
                  <a:close/>
                  <a:moveTo>
                    <a:pt x="6398006" y="3810381"/>
                  </a:moveTo>
                  <a:cubicBezTo>
                    <a:pt x="6382766" y="3802761"/>
                    <a:pt x="6367526" y="3787521"/>
                    <a:pt x="6367526" y="3764661"/>
                  </a:cubicBezTo>
                  <a:cubicBezTo>
                    <a:pt x="6375146" y="3741801"/>
                    <a:pt x="6390386" y="3734181"/>
                    <a:pt x="6413246" y="3734181"/>
                  </a:cubicBezTo>
                  <a:cubicBezTo>
                    <a:pt x="6436106" y="3734181"/>
                    <a:pt x="6443726" y="3757041"/>
                    <a:pt x="6443726" y="3779901"/>
                  </a:cubicBezTo>
                  <a:cubicBezTo>
                    <a:pt x="6443726" y="3795141"/>
                    <a:pt x="6428486" y="3810381"/>
                    <a:pt x="6405626" y="3810381"/>
                  </a:cubicBezTo>
                  <a:cubicBezTo>
                    <a:pt x="6405626" y="3810381"/>
                    <a:pt x="6405626" y="3810381"/>
                    <a:pt x="6398006" y="3810381"/>
                  </a:cubicBezTo>
                  <a:close/>
                  <a:moveTo>
                    <a:pt x="15240" y="3574161"/>
                  </a:moveTo>
                  <a:cubicBezTo>
                    <a:pt x="15240" y="3551301"/>
                    <a:pt x="30480" y="3528441"/>
                    <a:pt x="53340" y="3528441"/>
                  </a:cubicBezTo>
                  <a:cubicBezTo>
                    <a:pt x="68580" y="3528441"/>
                    <a:pt x="91440" y="3543681"/>
                    <a:pt x="91440" y="3566541"/>
                  </a:cubicBezTo>
                  <a:cubicBezTo>
                    <a:pt x="91440" y="3581781"/>
                    <a:pt x="76200" y="3604641"/>
                    <a:pt x="60960" y="3604641"/>
                  </a:cubicBezTo>
                  <a:cubicBezTo>
                    <a:pt x="53340" y="3604641"/>
                    <a:pt x="53340" y="3604641"/>
                    <a:pt x="53340" y="3604641"/>
                  </a:cubicBezTo>
                  <a:cubicBezTo>
                    <a:pt x="38100" y="3604641"/>
                    <a:pt x="15240" y="3589401"/>
                    <a:pt x="15240" y="3574161"/>
                  </a:cubicBezTo>
                  <a:close/>
                  <a:moveTo>
                    <a:pt x="6428486" y="3597021"/>
                  </a:moveTo>
                  <a:cubicBezTo>
                    <a:pt x="6413246" y="3597021"/>
                    <a:pt x="6398006" y="3574161"/>
                    <a:pt x="6398006" y="3558921"/>
                  </a:cubicBezTo>
                  <a:cubicBezTo>
                    <a:pt x="6398006" y="3536061"/>
                    <a:pt x="6420866" y="3520821"/>
                    <a:pt x="6436106" y="3520821"/>
                  </a:cubicBezTo>
                  <a:cubicBezTo>
                    <a:pt x="6458966" y="3520821"/>
                    <a:pt x="6474206" y="3543681"/>
                    <a:pt x="6474206" y="3566541"/>
                  </a:cubicBezTo>
                  <a:cubicBezTo>
                    <a:pt x="6474206" y="3581781"/>
                    <a:pt x="6451346" y="3597021"/>
                    <a:pt x="6436106" y="3597021"/>
                  </a:cubicBezTo>
                  <a:cubicBezTo>
                    <a:pt x="6436106" y="3597021"/>
                    <a:pt x="6428486" y="3597021"/>
                    <a:pt x="6428486" y="3597021"/>
                  </a:cubicBezTo>
                  <a:close/>
                  <a:moveTo>
                    <a:pt x="0" y="3353181"/>
                  </a:moveTo>
                  <a:cubicBezTo>
                    <a:pt x="0" y="3330321"/>
                    <a:pt x="15240" y="3315081"/>
                    <a:pt x="38100" y="3315081"/>
                  </a:cubicBezTo>
                  <a:cubicBezTo>
                    <a:pt x="60960" y="3315081"/>
                    <a:pt x="76200" y="3330321"/>
                    <a:pt x="76200" y="3353181"/>
                  </a:cubicBezTo>
                  <a:cubicBezTo>
                    <a:pt x="76200" y="3376041"/>
                    <a:pt x="60960" y="3391281"/>
                    <a:pt x="38100" y="3391281"/>
                  </a:cubicBezTo>
                  <a:cubicBezTo>
                    <a:pt x="15240" y="3391281"/>
                    <a:pt x="0" y="3376041"/>
                    <a:pt x="0" y="3353181"/>
                  </a:cubicBezTo>
                  <a:close/>
                  <a:moveTo>
                    <a:pt x="6443599" y="3383661"/>
                  </a:moveTo>
                  <a:cubicBezTo>
                    <a:pt x="6428359" y="3383661"/>
                    <a:pt x="6413119" y="3368421"/>
                    <a:pt x="6413119" y="3345561"/>
                  </a:cubicBezTo>
                  <a:cubicBezTo>
                    <a:pt x="6413119" y="3322701"/>
                    <a:pt x="6428359" y="3307461"/>
                    <a:pt x="6451219" y="3307461"/>
                  </a:cubicBezTo>
                  <a:cubicBezTo>
                    <a:pt x="6474079" y="3307461"/>
                    <a:pt x="6489319" y="3322701"/>
                    <a:pt x="6489319" y="3345561"/>
                  </a:cubicBezTo>
                  <a:cubicBezTo>
                    <a:pt x="6489319" y="3368421"/>
                    <a:pt x="6466459" y="3383661"/>
                    <a:pt x="6451219" y="3383661"/>
                  </a:cubicBezTo>
                  <a:cubicBezTo>
                    <a:pt x="6451219" y="3383661"/>
                    <a:pt x="6443599" y="3383661"/>
                    <a:pt x="6443599" y="3383661"/>
                  </a:cubicBezTo>
                  <a:close/>
                  <a:moveTo>
                    <a:pt x="38100" y="3177921"/>
                  </a:moveTo>
                  <a:cubicBezTo>
                    <a:pt x="15240" y="3177921"/>
                    <a:pt x="0" y="3155061"/>
                    <a:pt x="0" y="3139821"/>
                  </a:cubicBezTo>
                  <a:cubicBezTo>
                    <a:pt x="0" y="3116961"/>
                    <a:pt x="22860" y="3101721"/>
                    <a:pt x="38100" y="3101721"/>
                  </a:cubicBezTo>
                  <a:cubicBezTo>
                    <a:pt x="60960" y="3101721"/>
                    <a:pt x="76200" y="3116961"/>
                    <a:pt x="76200" y="3139821"/>
                  </a:cubicBezTo>
                  <a:cubicBezTo>
                    <a:pt x="76200" y="3162681"/>
                    <a:pt x="60960" y="3177921"/>
                    <a:pt x="38100" y="3177921"/>
                  </a:cubicBezTo>
                  <a:close/>
                  <a:moveTo>
                    <a:pt x="6413246" y="3132201"/>
                  </a:moveTo>
                  <a:cubicBezTo>
                    <a:pt x="6405626" y="3109341"/>
                    <a:pt x="6428486" y="3094101"/>
                    <a:pt x="6443726" y="3094101"/>
                  </a:cubicBezTo>
                  <a:cubicBezTo>
                    <a:pt x="6466586" y="3094101"/>
                    <a:pt x="6481826" y="3109341"/>
                    <a:pt x="6489446" y="3132201"/>
                  </a:cubicBezTo>
                  <a:cubicBezTo>
                    <a:pt x="6489446" y="3147441"/>
                    <a:pt x="6466586" y="3170301"/>
                    <a:pt x="6451346" y="3170301"/>
                  </a:cubicBezTo>
                  <a:cubicBezTo>
                    <a:pt x="6428486" y="3170301"/>
                    <a:pt x="6413246" y="3155061"/>
                    <a:pt x="6413246" y="3132201"/>
                  </a:cubicBezTo>
                  <a:close/>
                  <a:moveTo>
                    <a:pt x="53340" y="2964561"/>
                  </a:moveTo>
                  <a:cubicBezTo>
                    <a:pt x="30480" y="2964561"/>
                    <a:pt x="15240" y="2941701"/>
                    <a:pt x="15240" y="2918841"/>
                  </a:cubicBezTo>
                  <a:cubicBezTo>
                    <a:pt x="15240" y="2903601"/>
                    <a:pt x="38100" y="2888361"/>
                    <a:pt x="53340" y="2888361"/>
                  </a:cubicBezTo>
                  <a:cubicBezTo>
                    <a:pt x="76200" y="2888361"/>
                    <a:pt x="91440" y="2911221"/>
                    <a:pt x="91440" y="2926461"/>
                  </a:cubicBezTo>
                  <a:cubicBezTo>
                    <a:pt x="91440" y="2949321"/>
                    <a:pt x="76200" y="2964561"/>
                    <a:pt x="53340" y="2964561"/>
                  </a:cubicBezTo>
                  <a:close/>
                  <a:moveTo>
                    <a:pt x="6398006" y="2918841"/>
                  </a:moveTo>
                  <a:cubicBezTo>
                    <a:pt x="6390386" y="2903601"/>
                    <a:pt x="6405626" y="2880741"/>
                    <a:pt x="6428486" y="2880741"/>
                  </a:cubicBezTo>
                  <a:cubicBezTo>
                    <a:pt x="6451346" y="2880741"/>
                    <a:pt x="6466586" y="2895981"/>
                    <a:pt x="6474206" y="2911221"/>
                  </a:cubicBezTo>
                  <a:cubicBezTo>
                    <a:pt x="6474206" y="2934081"/>
                    <a:pt x="6458966" y="2956941"/>
                    <a:pt x="6436106" y="2956941"/>
                  </a:cubicBezTo>
                  <a:cubicBezTo>
                    <a:pt x="6413246" y="2956941"/>
                    <a:pt x="6398006" y="2941701"/>
                    <a:pt x="6398006" y="2918841"/>
                  </a:cubicBezTo>
                  <a:close/>
                  <a:moveTo>
                    <a:pt x="76200" y="2751074"/>
                  </a:moveTo>
                  <a:cubicBezTo>
                    <a:pt x="53340" y="2743454"/>
                    <a:pt x="38100" y="2728214"/>
                    <a:pt x="45720" y="2705354"/>
                  </a:cubicBezTo>
                  <a:cubicBezTo>
                    <a:pt x="45720" y="2682494"/>
                    <a:pt x="68580" y="2674874"/>
                    <a:pt x="91440" y="2674874"/>
                  </a:cubicBezTo>
                  <a:cubicBezTo>
                    <a:pt x="106680" y="2674874"/>
                    <a:pt x="121920" y="2697734"/>
                    <a:pt x="121920" y="2720594"/>
                  </a:cubicBezTo>
                  <a:cubicBezTo>
                    <a:pt x="114300" y="2735834"/>
                    <a:pt x="99060" y="2751074"/>
                    <a:pt x="83820" y="2751074"/>
                  </a:cubicBezTo>
                  <a:cubicBezTo>
                    <a:pt x="76200" y="2751074"/>
                    <a:pt x="76200" y="2751074"/>
                    <a:pt x="76200" y="2751074"/>
                  </a:cubicBezTo>
                  <a:close/>
                  <a:moveTo>
                    <a:pt x="6367526" y="2712974"/>
                  </a:moveTo>
                  <a:cubicBezTo>
                    <a:pt x="6359906" y="2690114"/>
                    <a:pt x="6375146" y="2674874"/>
                    <a:pt x="6398006" y="2667254"/>
                  </a:cubicBezTo>
                  <a:cubicBezTo>
                    <a:pt x="6420866" y="2667254"/>
                    <a:pt x="6436106" y="2674874"/>
                    <a:pt x="6443726" y="2697734"/>
                  </a:cubicBezTo>
                  <a:cubicBezTo>
                    <a:pt x="6443726" y="2720594"/>
                    <a:pt x="6428486" y="2735834"/>
                    <a:pt x="6413246" y="2743454"/>
                  </a:cubicBezTo>
                  <a:cubicBezTo>
                    <a:pt x="6405626" y="2743454"/>
                    <a:pt x="6405626" y="2743454"/>
                    <a:pt x="6405626" y="2743454"/>
                  </a:cubicBezTo>
                  <a:cubicBezTo>
                    <a:pt x="6382766" y="2743454"/>
                    <a:pt x="6367526" y="2728214"/>
                    <a:pt x="6367526" y="2712974"/>
                  </a:cubicBezTo>
                  <a:close/>
                  <a:moveTo>
                    <a:pt x="114300" y="2537714"/>
                  </a:moveTo>
                  <a:cubicBezTo>
                    <a:pt x="91440" y="2537714"/>
                    <a:pt x="83820" y="2514854"/>
                    <a:pt x="83820" y="2491994"/>
                  </a:cubicBezTo>
                  <a:cubicBezTo>
                    <a:pt x="91440" y="2476754"/>
                    <a:pt x="114300" y="2461514"/>
                    <a:pt x="129540" y="2469134"/>
                  </a:cubicBezTo>
                  <a:cubicBezTo>
                    <a:pt x="152400" y="2469134"/>
                    <a:pt x="167640" y="2491994"/>
                    <a:pt x="160020" y="2514854"/>
                  </a:cubicBezTo>
                  <a:cubicBezTo>
                    <a:pt x="160020" y="2530094"/>
                    <a:pt x="144780" y="2537714"/>
                    <a:pt x="121920" y="2537714"/>
                  </a:cubicBezTo>
                  <a:cubicBezTo>
                    <a:pt x="121920" y="2537714"/>
                    <a:pt x="121920" y="2537714"/>
                    <a:pt x="114300" y="2537714"/>
                  </a:cubicBezTo>
                  <a:close/>
                  <a:moveTo>
                    <a:pt x="6321806" y="2507234"/>
                  </a:moveTo>
                  <a:cubicBezTo>
                    <a:pt x="6321806" y="2484374"/>
                    <a:pt x="6329426" y="2461514"/>
                    <a:pt x="6352286" y="2461514"/>
                  </a:cubicBezTo>
                  <a:cubicBezTo>
                    <a:pt x="6375146" y="2453894"/>
                    <a:pt x="6390386" y="2469134"/>
                    <a:pt x="6398006" y="2484374"/>
                  </a:cubicBezTo>
                  <a:cubicBezTo>
                    <a:pt x="6405626" y="2507234"/>
                    <a:pt x="6390386" y="2530094"/>
                    <a:pt x="6367526" y="2530094"/>
                  </a:cubicBezTo>
                  <a:cubicBezTo>
                    <a:pt x="6367526" y="2530094"/>
                    <a:pt x="6367526" y="2530094"/>
                    <a:pt x="6359906" y="2530094"/>
                  </a:cubicBezTo>
                  <a:cubicBezTo>
                    <a:pt x="6344666" y="2530094"/>
                    <a:pt x="6329426" y="2522474"/>
                    <a:pt x="6321806" y="2507234"/>
                  </a:cubicBezTo>
                  <a:close/>
                  <a:moveTo>
                    <a:pt x="167513" y="2331974"/>
                  </a:moveTo>
                  <a:cubicBezTo>
                    <a:pt x="152273" y="2324354"/>
                    <a:pt x="137033" y="2301494"/>
                    <a:pt x="144653" y="2286254"/>
                  </a:cubicBezTo>
                  <a:cubicBezTo>
                    <a:pt x="152273" y="2263394"/>
                    <a:pt x="175133" y="2255774"/>
                    <a:pt x="190373" y="2263394"/>
                  </a:cubicBezTo>
                  <a:cubicBezTo>
                    <a:pt x="213233" y="2263394"/>
                    <a:pt x="220853" y="2286254"/>
                    <a:pt x="213233" y="2309114"/>
                  </a:cubicBezTo>
                  <a:cubicBezTo>
                    <a:pt x="213233" y="2324354"/>
                    <a:pt x="197993" y="2331974"/>
                    <a:pt x="182753" y="2331974"/>
                  </a:cubicBezTo>
                  <a:cubicBezTo>
                    <a:pt x="175133" y="2331974"/>
                    <a:pt x="175133" y="2331974"/>
                    <a:pt x="167513" y="2331974"/>
                  </a:cubicBezTo>
                  <a:close/>
                  <a:moveTo>
                    <a:pt x="6268466" y="2301494"/>
                  </a:moveTo>
                  <a:cubicBezTo>
                    <a:pt x="6260846" y="2278634"/>
                    <a:pt x="6276086" y="2255774"/>
                    <a:pt x="6291326" y="2255774"/>
                  </a:cubicBezTo>
                  <a:cubicBezTo>
                    <a:pt x="6314186" y="2248154"/>
                    <a:pt x="6337046" y="2255774"/>
                    <a:pt x="6344666" y="2278634"/>
                  </a:cubicBezTo>
                  <a:cubicBezTo>
                    <a:pt x="6344666" y="2293874"/>
                    <a:pt x="6337046" y="2316734"/>
                    <a:pt x="6314186" y="2324354"/>
                  </a:cubicBezTo>
                  <a:cubicBezTo>
                    <a:pt x="6314186" y="2324354"/>
                    <a:pt x="6306566" y="2324354"/>
                    <a:pt x="6306566" y="2324354"/>
                  </a:cubicBezTo>
                  <a:cubicBezTo>
                    <a:pt x="6291326" y="2324354"/>
                    <a:pt x="6276086" y="2316734"/>
                    <a:pt x="6268466" y="2301494"/>
                  </a:cubicBezTo>
                  <a:close/>
                  <a:moveTo>
                    <a:pt x="236093" y="2126234"/>
                  </a:moveTo>
                  <a:cubicBezTo>
                    <a:pt x="220853" y="2118614"/>
                    <a:pt x="205613" y="2095754"/>
                    <a:pt x="213233" y="2080514"/>
                  </a:cubicBezTo>
                  <a:cubicBezTo>
                    <a:pt x="220853" y="2057654"/>
                    <a:pt x="243713" y="2050034"/>
                    <a:pt x="266573" y="2057654"/>
                  </a:cubicBezTo>
                  <a:cubicBezTo>
                    <a:pt x="281813" y="2065274"/>
                    <a:pt x="297053" y="2088134"/>
                    <a:pt x="289433" y="2103374"/>
                  </a:cubicBezTo>
                  <a:cubicBezTo>
                    <a:pt x="281813" y="2118614"/>
                    <a:pt x="266573" y="2133854"/>
                    <a:pt x="251333" y="2133854"/>
                  </a:cubicBezTo>
                  <a:cubicBezTo>
                    <a:pt x="243713" y="2133854"/>
                    <a:pt x="243713" y="2133854"/>
                    <a:pt x="236093" y="2126234"/>
                  </a:cubicBezTo>
                  <a:close/>
                  <a:moveTo>
                    <a:pt x="6199886" y="2103374"/>
                  </a:moveTo>
                  <a:cubicBezTo>
                    <a:pt x="6192266" y="2080514"/>
                    <a:pt x="6199886" y="2057654"/>
                    <a:pt x="6222746" y="2050034"/>
                  </a:cubicBezTo>
                  <a:cubicBezTo>
                    <a:pt x="6237986" y="2042414"/>
                    <a:pt x="6260846" y="2050034"/>
                    <a:pt x="6268466" y="2072894"/>
                  </a:cubicBezTo>
                  <a:cubicBezTo>
                    <a:pt x="6276086" y="2095754"/>
                    <a:pt x="6268466" y="2110994"/>
                    <a:pt x="6245606" y="2118614"/>
                  </a:cubicBezTo>
                  <a:cubicBezTo>
                    <a:pt x="6245606" y="2126234"/>
                    <a:pt x="6237986" y="2126234"/>
                    <a:pt x="6230366" y="2126234"/>
                  </a:cubicBezTo>
                  <a:cubicBezTo>
                    <a:pt x="6215126" y="2126234"/>
                    <a:pt x="6207506" y="2118614"/>
                    <a:pt x="6199886" y="2103374"/>
                  </a:cubicBezTo>
                  <a:close/>
                  <a:moveTo>
                    <a:pt x="319913" y="1928114"/>
                  </a:moveTo>
                  <a:cubicBezTo>
                    <a:pt x="297053" y="1920494"/>
                    <a:pt x="289433" y="1897634"/>
                    <a:pt x="297053" y="1882394"/>
                  </a:cubicBezTo>
                  <a:cubicBezTo>
                    <a:pt x="312293" y="1859534"/>
                    <a:pt x="335153" y="1851914"/>
                    <a:pt x="350393" y="1859534"/>
                  </a:cubicBezTo>
                  <a:cubicBezTo>
                    <a:pt x="373253" y="1867154"/>
                    <a:pt x="380873" y="1890014"/>
                    <a:pt x="365633" y="1912874"/>
                  </a:cubicBezTo>
                  <a:cubicBezTo>
                    <a:pt x="365633" y="1928114"/>
                    <a:pt x="350393" y="1935734"/>
                    <a:pt x="335153" y="1935734"/>
                  </a:cubicBezTo>
                  <a:cubicBezTo>
                    <a:pt x="327533" y="1935734"/>
                    <a:pt x="327533" y="1935734"/>
                    <a:pt x="319913" y="1928114"/>
                  </a:cubicBezTo>
                  <a:close/>
                  <a:moveTo>
                    <a:pt x="6116193" y="1905254"/>
                  </a:moveTo>
                  <a:cubicBezTo>
                    <a:pt x="6108573" y="1890014"/>
                    <a:pt x="6116193" y="1867154"/>
                    <a:pt x="6131433" y="1851914"/>
                  </a:cubicBezTo>
                  <a:cubicBezTo>
                    <a:pt x="6154293" y="1844294"/>
                    <a:pt x="6177153" y="1851914"/>
                    <a:pt x="6184773" y="1874774"/>
                  </a:cubicBezTo>
                  <a:cubicBezTo>
                    <a:pt x="6192393" y="1890014"/>
                    <a:pt x="6184773" y="1912874"/>
                    <a:pt x="6169533" y="1928114"/>
                  </a:cubicBezTo>
                  <a:cubicBezTo>
                    <a:pt x="6161913" y="1928114"/>
                    <a:pt x="6154293" y="1928114"/>
                    <a:pt x="6146673" y="1928114"/>
                  </a:cubicBezTo>
                  <a:cubicBezTo>
                    <a:pt x="6139053" y="1928114"/>
                    <a:pt x="6123813" y="1920494"/>
                    <a:pt x="6116193" y="1905254"/>
                  </a:cubicBezTo>
                  <a:close/>
                  <a:moveTo>
                    <a:pt x="411353" y="1737614"/>
                  </a:moveTo>
                  <a:cubicBezTo>
                    <a:pt x="396113" y="1729994"/>
                    <a:pt x="388493" y="1707134"/>
                    <a:pt x="396113" y="1684274"/>
                  </a:cubicBezTo>
                  <a:cubicBezTo>
                    <a:pt x="411353" y="1669034"/>
                    <a:pt x="434213" y="1661414"/>
                    <a:pt x="449453" y="1669034"/>
                  </a:cubicBezTo>
                  <a:cubicBezTo>
                    <a:pt x="464693" y="1684274"/>
                    <a:pt x="472313" y="1707134"/>
                    <a:pt x="464693" y="1722374"/>
                  </a:cubicBezTo>
                  <a:cubicBezTo>
                    <a:pt x="457073" y="1737614"/>
                    <a:pt x="441833" y="1745234"/>
                    <a:pt x="434213" y="1745234"/>
                  </a:cubicBezTo>
                  <a:cubicBezTo>
                    <a:pt x="426593" y="1745234"/>
                    <a:pt x="418973" y="1737614"/>
                    <a:pt x="411353" y="1737614"/>
                  </a:cubicBezTo>
                  <a:close/>
                  <a:moveTo>
                    <a:pt x="6017133" y="1714754"/>
                  </a:moveTo>
                  <a:cubicBezTo>
                    <a:pt x="6009513" y="1699514"/>
                    <a:pt x="6017133" y="1676654"/>
                    <a:pt x="6032373" y="1669034"/>
                  </a:cubicBezTo>
                  <a:cubicBezTo>
                    <a:pt x="6055233" y="1653794"/>
                    <a:pt x="6078093" y="1661414"/>
                    <a:pt x="6085713" y="1684274"/>
                  </a:cubicBezTo>
                  <a:cubicBezTo>
                    <a:pt x="6093333" y="1699514"/>
                    <a:pt x="6093333" y="1722374"/>
                    <a:pt x="6070473" y="1729994"/>
                  </a:cubicBezTo>
                  <a:cubicBezTo>
                    <a:pt x="6062853" y="1737614"/>
                    <a:pt x="6062853" y="1737614"/>
                    <a:pt x="6055233" y="1737614"/>
                  </a:cubicBezTo>
                  <a:cubicBezTo>
                    <a:pt x="6039993" y="1737614"/>
                    <a:pt x="6024753" y="1729994"/>
                    <a:pt x="6017133" y="1714754"/>
                  </a:cubicBezTo>
                  <a:close/>
                  <a:moveTo>
                    <a:pt x="517906" y="1554607"/>
                  </a:moveTo>
                  <a:cubicBezTo>
                    <a:pt x="502666" y="1539367"/>
                    <a:pt x="495046" y="1516507"/>
                    <a:pt x="510286" y="1501267"/>
                  </a:cubicBezTo>
                  <a:cubicBezTo>
                    <a:pt x="517906" y="1478407"/>
                    <a:pt x="540766" y="1478407"/>
                    <a:pt x="563626" y="1486027"/>
                  </a:cubicBezTo>
                  <a:cubicBezTo>
                    <a:pt x="578866" y="1501267"/>
                    <a:pt x="586486" y="1524127"/>
                    <a:pt x="571246" y="1539367"/>
                  </a:cubicBezTo>
                  <a:cubicBezTo>
                    <a:pt x="563626" y="1554607"/>
                    <a:pt x="556006" y="1554607"/>
                    <a:pt x="540766" y="1554607"/>
                  </a:cubicBezTo>
                  <a:cubicBezTo>
                    <a:pt x="533146" y="1554607"/>
                    <a:pt x="525526" y="1554607"/>
                    <a:pt x="517906" y="1554607"/>
                  </a:cubicBezTo>
                  <a:close/>
                  <a:moveTo>
                    <a:pt x="5910453" y="1539367"/>
                  </a:moveTo>
                  <a:cubicBezTo>
                    <a:pt x="5902833" y="1516507"/>
                    <a:pt x="5902833" y="1493647"/>
                    <a:pt x="5925693" y="1486027"/>
                  </a:cubicBezTo>
                  <a:cubicBezTo>
                    <a:pt x="5940933" y="1470787"/>
                    <a:pt x="5963793" y="1478407"/>
                    <a:pt x="5979033" y="1493647"/>
                  </a:cubicBezTo>
                  <a:cubicBezTo>
                    <a:pt x="5986653" y="1508887"/>
                    <a:pt x="5979033" y="1539367"/>
                    <a:pt x="5963793" y="1546987"/>
                  </a:cubicBezTo>
                  <a:cubicBezTo>
                    <a:pt x="5956173" y="1554607"/>
                    <a:pt x="5948553" y="1554607"/>
                    <a:pt x="5940933" y="1554607"/>
                  </a:cubicBezTo>
                  <a:cubicBezTo>
                    <a:pt x="5933313" y="1554607"/>
                    <a:pt x="5918073" y="1546987"/>
                    <a:pt x="5910453" y="1539367"/>
                  </a:cubicBezTo>
                  <a:close/>
                  <a:moveTo>
                    <a:pt x="639826" y="1371727"/>
                  </a:moveTo>
                  <a:cubicBezTo>
                    <a:pt x="624586" y="1364107"/>
                    <a:pt x="616966" y="1341247"/>
                    <a:pt x="632206" y="1318387"/>
                  </a:cubicBezTo>
                  <a:cubicBezTo>
                    <a:pt x="647446" y="1303147"/>
                    <a:pt x="670306" y="1303147"/>
                    <a:pt x="685546" y="1310767"/>
                  </a:cubicBezTo>
                  <a:cubicBezTo>
                    <a:pt x="700786" y="1326007"/>
                    <a:pt x="708406" y="1348867"/>
                    <a:pt x="693166" y="1364107"/>
                  </a:cubicBezTo>
                  <a:cubicBezTo>
                    <a:pt x="685546" y="1379347"/>
                    <a:pt x="677926" y="1379347"/>
                    <a:pt x="662686" y="1379347"/>
                  </a:cubicBezTo>
                  <a:cubicBezTo>
                    <a:pt x="655066" y="1379347"/>
                    <a:pt x="647446" y="1379347"/>
                    <a:pt x="639826" y="1371727"/>
                  </a:cubicBezTo>
                  <a:close/>
                  <a:moveTo>
                    <a:pt x="5788660" y="1364107"/>
                  </a:moveTo>
                  <a:cubicBezTo>
                    <a:pt x="5781040" y="1341247"/>
                    <a:pt x="5781040" y="1318387"/>
                    <a:pt x="5796280" y="1310767"/>
                  </a:cubicBezTo>
                  <a:cubicBezTo>
                    <a:pt x="5819140" y="1295527"/>
                    <a:pt x="5842000" y="1303147"/>
                    <a:pt x="5849620" y="1318387"/>
                  </a:cubicBezTo>
                  <a:cubicBezTo>
                    <a:pt x="5864860" y="1333627"/>
                    <a:pt x="5864860" y="1356487"/>
                    <a:pt x="5842000" y="1371727"/>
                  </a:cubicBezTo>
                  <a:cubicBezTo>
                    <a:pt x="5834380" y="1371727"/>
                    <a:pt x="5826760" y="1379347"/>
                    <a:pt x="5819140" y="1379347"/>
                  </a:cubicBezTo>
                  <a:cubicBezTo>
                    <a:pt x="5811520" y="1379347"/>
                    <a:pt x="5796280" y="1371727"/>
                    <a:pt x="5788660" y="1364107"/>
                  </a:cubicBezTo>
                  <a:close/>
                  <a:moveTo>
                    <a:pt x="769239" y="1204087"/>
                  </a:moveTo>
                  <a:cubicBezTo>
                    <a:pt x="753999" y="1188847"/>
                    <a:pt x="753999" y="1165987"/>
                    <a:pt x="769239" y="1150747"/>
                  </a:cubicBezTo>
                  <a:cubicBezTo>
                    <a:pt x="776859" y="1135507"/>
                    <a:pt x="807339" y="1135507"/>
                    <a:pt x="822579" y="1143127"/>
                  </a:cubicBezTo>
                  <a:cubicBezTo>
                    <a:pt x="837819" y="1158367"/>
                    <a:pt x="837819" y="1181227"/>
                    <a:pt x="822579" y="1196467"/>
                  </a:cubicBezTo>
                  <a:cubicBezTo>
                    <a:pt x="814959" y="1211707"/>
                    <a:pt x="807339" y="1211707"/>
                    <a:pt x="792099" y="1211707"/>
                  </a:cubicBezTo>
                  <a:cubicBezTo>
                    <a:pt x="784479" y="1211707"/>
                    <a:pt x="776859" y="1211707"/>
                    <a:pt x="769239" y="1204087"/>
                  </a:cubicBezTo>
                  <a:close/>
                  <a:moveTo>
                    <a:pt x="5659120" y="1196467"/>
                  </a:moveTo>
                  <a:cubicBezTo>
                    <a:pt x="5643880" y="1181227"/>
                    <a:pt x="5651500" y="1158367"/>
                    <a:pt x="5666740" y="1143127"/>
                  </a:cubicBezTo>
                  <a:cubicBezTo>
                    <a:pt x="5681980" y="1127887"/>
                    <a:pt x="5704840" y="1127887"/>
                    <a:pt x="5720080" y="1143127"/>
                  </a:cubicBezTo>
                  <a:cubicBezTo>
                    <a:pt x="5727700" y="1165987"/>
                    <a:pt x="5727700" y="1188847"/>
                    <a:pt x="5712460" y="1196467"/>
                  </a:cubicBezTo>
                  <a:cubicBezTo>
                    <a:pt x="5704840" y="1204087"/>
                    <a:pt x="5697220" y="1211707"/>
                    <a:pt x="5689600" y="1211707"/>
                  </a:cubicBezTo>
                  <a:cubicBezTo>
                    <a:pt x="5674360" y="1211707"/>
                    <a:pt x="5666740" y="1204087"/>
                    <a:pt x="5659120" y="1196467"/>
                  </a:cubicBezTo>
                  <a:close/>
                  <a:moveTo>
                    <a:pt x="914019" y="1044067"/>
                  </a:moveTo>
                  <a:cubicBezTo>
                    <a:pt x="898779" y="1028827"/>
                    <a:pt x="898779" y="1005967"/>
                    <a:pt x="914019" y="990727"/>
                  </a:cubicBezTo>
                  <a:cubicBezTo>
                    <a:pt x="929259" y="975487"/>
                    <a:pt x="952119" y="975487"/>
                    <a:pt x="967359" y="990727"/>
                  </a:cubicBezTo>
                  <a:cubicBezTo>
                    <a:pt x="982599" y="1005967"/>
                    <a:pt x="982599" y="1028827"/>
                    <a:pt x="967359" y="1044067"/>
                  </a:cubicBezTo>
                  <a:cubicBezTo>
                    <a:pt x="959739" y="1051687"/>
                    <a:pt x="952119" y="1051687"/>
                    <a:pt x="936879" y="1051687"/>
                  </a:cubicBezTo>
                  <a:cubicBezTo>
                    <a:pt x="929259" y="1051687"/>
                    <a:pt x="921639" y="1051687"/>
                    <a:pt x="914019" y="1044067"/>
                  </a:cubicBezTo>
                  <a:close/>
                  <a:moveTo>
                    <a:pt x="5514467" y="1036447"/>
                  </a:moveTo>
                  <a:cubicBezTo>
                    <a:pt x="5499227" y="1021207"/>
                    <a:pt x="5506847" y="998347"/>
                    <a:pt x="5514467" y="983107"/>
                  </a:cubicBezTo>
                  <a:cubicBezTo>
                    <a:pt x="5529707" y="967867"/>
                    <a:pt x="5560187" y="967867"/>
                    <a:pt x="5575427" y="983107"/>
                  </a:cubicBezTo>
                  <a:cubicBezTo>
                    <a:pt x="5583047" y="998347"/>
                    <a:pt x="5583047" y="1028827"/>
                    <a:pt x="5567807" y="1036447"/>
                  </a:cubicBezTo>
                  <a:cubicBezTo>
                    <a:pt x="5560187" y="1044067"/>
                    <a:pt x="5552567" y="1051687"/>
                    <a:pt x="5544947" y="1051687"/>
                  </a:cubicBezTo>
                  <a:cubicBezTo>
                    <a:pt x="5537327" y="1051687"/>
                    <a:pt x="5522087" y="1044067"/>
                    <a:pt x="5514467" y="1036447"/>
                  </a:cubicBezTo>
                  <a:close/>
                  <a:moveTo>
                    <a:pt x="1066292" y="891667"/>
                  </a:moveTo>
                  <a:cubicBezTo>
                    <a:pt x="1051052" y="876427"/>
                    <a:pt x="1051052" y="853567"/>
                    <a:pt x="1066292" y="838327"/>
                  </a:cubicBezTo>
                  <a:cubicBezTo>
                    <a:pt x="1081532" y="823087"/>
                    <a:pt x="1104392" y="823087"/>
                    <a:pt x="1119632" y="838327"/>
                  </a:cubicBezTo>
                  <a:cubicBezTo>
                    <a:pt x="1134872" y="853567"/>
                    <a:pt x="1134872" y="884047"/>
                    <a:pt x="1119632" y="899287"/>
                  </a:cubicBezTo>
                  <a:cubicBezTo>
                    <a:pt x="1112012" y="899287"/>
                    <a:pt x="1104392" y="906907"/>
                    <a:pt x="1089152" y="906907"/>
                  </a:cubicBezTo>
                  <a:cubicBezTo>
                    <a:pt x="1081532" y="906907"/>
                    <a:pt x="1073912" y="899287"/>
                    <a:pt x="1066292" y="891667"/>
                  </a:cubicBezTo>
                  <a:close/>
                  <a:moveTo>
                    <a:pt x="5362067" y="891667"/>
                  </a:moveTo>
                  <a:cubicBezTo>
                    <a:pt x="5346827" y="876427"/>
                    <a:pt x="5346827" y="853567"/>
                    <a:pt x="5362067" y="838327"/>
                  </a:cubicBezTo>
                  <a:cubicBezTo>
                    <a:pt x="5377307" y="823087"/>
                    <a:pt x="5400167" y="823087"/>
                    <a:pt x="5415407" y="838327"/>
                  </a:cubicBezTo>
                  <a:cubicBezTo>
                    <a:pt x="5430647" y="845947"/>
                    <a:pt x="5430647" y="876427"/>
                    <a:pt x="5415407" y="891667"/>
                  </a:cubicBezTo>
                  <a:cubicBezTo>
                    <a:pt x="5407787" y="899287"/>
                    <a:pt x="5400167" y="899287"/>
                    <a:pt x="5392547" y="899287"/>
                  </a:cubicBezTo>
                  <a:cubicBezTo>
                    <a:pt x="5384927" y="899287"/>
                    <a:pt x="5369687" y="899287"/>
                    <a:pt x="5362067" y="891667"/>
                  </a:cubicBezTo>
                  <a:close/>
                  <a:moveTo>
                    <a:pt x="1226312" y="754507"/>
                  </a:moveTo>
                  <a:cubicBezTo>
                    <a:pt x="1211072" y="739267"/>
                    <a:pt x="1218692" y="708787"/>
                    <a:pt x="1233932" y="701167"/>
                  </a:cubicBezTo>
                  <a:cubicBezTo>
                    <a:pt x="1249172" y="685927"/>
                    <a:pt x="1272032" y="685927"/>
                    <a:pt x="1287272" y="708787"/>
                  </a:cubicBezTo>
                  <a:cubicBezTo>
                    <a:pt x="1302512" y="724027"/>
                    <a:pt x="1294892" y="746887"/>
                    <a:pt x="1279652" y="762127"/>
                  </a:cubicBezTo>
                  <a:cubicBezTo>
                    <a:pt x="1272032" y="762127"/>
                    <a:pt x="1264412" y="769747"/>
                    <a:pt x="1256792" y="769747"/>
                  </a:cubicBezTo>
                  <a:cubicBezTo>
                    <a:pt x="1241552" y="769747"/>
                    <a:pt x="1233932" y="762127"/>
                    <a:pt x="1226312" y="754507"/>
                  </a:cubicBezTo>
                  <a:close/>
                  <a:moveTo>
                    <a:pt x="5202174" y="754507"/>
                  </a:moveTo>
                  <a:cubicBezTo>
                    <a:pt x="5186934" y="739267"/>
                    <a:pt x="5186934" y="716407"/>
                    <a:pt x="5194554" y="701167"/>
                  </a:cubicBezTo>
                  <a:cubicBezTo>
                    <a:pt x="5209794" y="685927"/>
                    <a:pt x="5232654" y="685927"/>
                    <a:pt x="5247894" y="693547"/>
                  </a:cubicBezTo>
                  <a:cubicBezTo>
                    <a:pt x="5270754" y="708787"/>
                    <a:pt x="5270754" y="731647"/>
                    <a:pt x="5255514" y="746887"/>
                  </a:cubicBezTo>
                  <a:cubicBezTo>
                    <a:pt x="5247894" y="762127"/>
                    <a:pt x="5240274" y="762127"/>
                    <a:pt x="5225034" y="762127"/>
                  </a:cubicBezTo>
                  <a:cubicBezTo>
                    <a:pt x="5217414" y="762127"/>
                    <a:pt x="5209794" y="762127"/>
                    <a:pt x="5202174" y="754507"/>
                  </a:cubicBezTo>
                  <a:close/>
                  <a:moveTo>
                    <a:pt x="1393825" y="624967"/>
                  </a:moveTo>
                  <a:cubicBezTo>
                    <a:pt x="1386205" y="602107"/>
                    <a:pt x="1386205" y="579247"/>
                    <a:pt x="1409065" y="571627"/>
                  </a:cubicBezTo>
                  <a:cubicBezTo>
                    <a:pt x="1424305" y="556387"/>
                    <a:pt x="1447165" y="564007"/>
                    <a:pt x="1462405" y="579247"/>
                  </a:cubicBezTo>
                  <a:cubicBezTo>
                    <a:pt x="1470025" y="594487"/>
                    <a:pt x="1470025" y="617347"/>
                    <a:pt x="1447165" y="632587"/>
                  </a:cubicBezTo>
                  <a:cubicBezTo>
                    <a:pt x="1439545" y="640207"/>
                    <a:pt x="1439545" y="640207"/>
                    <a:pt x="1431925" y="640207"/>
                  </a:cubicBezTo>
                  <a:cubicBezTo>
                    <a:pt x="1416685" y="640207"/>
                    <a:pt x="1401445" y="632587"/>
                    <a:pt x="1393825" y="624967"/>
                  </a:cubicBezTo>
                  <a:close/>
                  <a:moveTo>
                    <a:pt x="5034534" y="632587"/>
                  </a:moveTo>
                  <a:cubicBezTo>
                    <a:pt x="5011674" y="617347"/>
                    <a:pt x="5011674" y="594487"/>
                    <a:pt x="5019294" y="579247"/>
                  </a:cubicBezTo>
                  <a:cubicBezTo>
                    <a:pt x="5034534" y="556387"/>
                    <a:pt x="5057394" y="556387"/>
                    <a:pt x="5072634" y="564007"/>
                  </a:cubicBezTo>
                  <a:cubicBezTo>
                    <a:pt x="5095494" y="579247"/>
                    <a:pt x="5095494" y="602107"/>
                    <a:pt x="5087874" y="617347"/>
                  </a:cubicBezTo>
                  <a:cubicBezTo>
                    <a:pt x="5080254" y="632587"/>
                    <a:pt x="5065014" y="632587"/>
                    <a:pt x="5057394" y="632587"/>
                  </a:cubicBezTo>
                  <a:cubicBezTo>
                    <a:pt x="5049774" y="632587"/>
                    <a:pt x="5042154" y="632587"/>
                    <a:pt x="5034534" y="632587"/>
                  </a:cubicBezTo>
                  <a:close/>
                  <a:moveTo>
                    <a:pt x="1576578" y="502920"/>
                  </a:moveTo>
                  <a:cubicBezTo>
                    <a:pt x="1561338" y="487680"/>
                    <a:pt x="1568958" y="464820"/>
                    <a:pt x="1591818" y="449580"/>
                  </a:cubicBezTo>
                  <a:cubicBezTo>
                    <a:pt x="1607058" y="441960"/>
                    <a:pt x="1629918" y="449580"/>
                    <a:pt x="1637538" y="464820"/>
                  </a:cubicBezTo>
                  <a:cubicBezTo>
                    <a:pt x="1652778" y="487680"/>
                    <a:pt x="1645158" y="510540"/>
                    <a:pt x="1629918" y="518160"/>
                  </a:cubicBezTo>
                  <a:cubicBezTo>
                    <a:pt x="1622298" y="525780"/>
                    <a:pt x="1614678" y="525780"/>
                    <a:pt x="1607058" y="525780"/>
                  </a:cubicBezTo>
                  <a:cubicBezTo>
                    <a:pt x="1591818" y="525780"/>
                    <a:pt x="1584198" y="518160"/>
                    <a:pt x="1576578" y="502920"/>
                  </a:cubicBezTo>
                  <a:close/>
                  <a:moveTo>
                    <a:pt x="4851781" y="518160"/>
                  </a:moveTo>
                  <a:cubicBezTo>
                    <a:pt x="4836541" y="502920"/>
                    <a:pt x="4828921" y="480060"/>
                    <a:pt x="4844161" y="464820"/>
                  </a:cubicBezTo>
                  <a:cubicBezTo>
                    <a:pt x="4851781" y="441960"/>
                    <a:pt x="4874641" y="441960"/>
                    <a:pt x="4889881" y="449580"/>
                  </a:cubicBezTo>
                  <a:cubicBezTo>
                    <a:pt x="4912741" y="457200"/>
                    <a:pt x="4920361" y="487680"/>
                    <a:pt x="4905121" y="502920"/>
                  </a:cubicBezTo>
                  <a:cubicBezTo>
                    <a:pt x="4897501" y="510540"/>
                    <a:pt x="4889881" y="518160"/>
                    <a:pt x="4874641" y="518160"/>
                  </a:cubicBezTo>
                  <a:cubicBezTo>
                    <a:pt x="4867021" y="518160"/>
                    <a:pt x="4859401" y="518160"/>
                    <a:pt x="4851781" y="518160"/>
                  </a:cubicBezTo>
                  <a:close/>
                  <a:moveTo>
                    <a:pt x="1759458" y="396240"/>
                  </a:moveTo>
                  <a:cubicBezTo>
                    <a:pt x="1751838" y="381000"/>
                    <a:pt x="1759458" y="358140"/>
                    <a:pt x="1782318" y="350520"/>
                  </a:cubicBezTo>
                  <a:cubicBezTo>
                    <a:pt x="1797558" y="335280"/>
                    <a:pt x="1820418" y="342900"/>
                    <a:pt x="1828038" y="365760"/>
                  </a:cubicBezTo>
                  <a:cubicBezTo>
                    <a:pt x="1835658" y="381000"/>
                    <a:pt x="1835658" y="403860"/>
                    <a:pt x="1812798" y="419100"/>
                  </a:cubicBezTo>
                  <a:cubicBezTo>
                    <a:pt x="1805178" y="419100"/>
                    <a:pt x="1805178" y="419100"/>
                    <a:pt x="1797558" y="419100"/>
                  </a:cubicBezTo>
                  <a:cubicBezTo>
                    <a:pt x="1782318" y="419100"/>
                    <a:pt x="1767078" y="411480"/>
                    <a:pt x="1759458" y="396240"/>
                  </a:cubicBezTo>
                  <a:close/>
                  <a:moveTo>
                    <a:pt x="4669028" y="411480"/>
                  </a:moveTo>
                  <a:cubicBezTo>
                    <a:pt x="4646168" y="403860"/>
                    <a:pt x="4646168" y="381000"/>
                    <a:pt x="4653788" y="365760"/>
                  </a:cubicBezTo>
                  <a:cubicBezTo>
                    <a:pt x="4661408" y="342900"/>
                    <a:pt x="4684268" y="335280"/>
                    <a:pt x="4699508" y="342900"/>
                  </a:cubicBezTo>
                  <a:cubicBezTo>
                    <a:pt x="4722368" y="358140"/>
                    <a:pt x="4729988" y="381000"/>
                    <a:pt x="4722368" y="396240"/>
                  </a:cubicBezTo>
                  <a:cubicBezTo>
                    <a:pt x="4714748" y="411480"/>
                    <a:pt x="4699508" y="419100"/>
                    <a:pt x="4684268" y="419100"/>
                  </a:cubicBezTo>
                  <a:cubicBezTo>
                    <a:pt x="4676648" y="419100"/>
                    <a:pt x="4676648" y="419100"/>
                    <a:pt x="4669028" y="411480"/>
                  </a:cubicBezTo>
                  <a:close/>
                  <a:moveTo>
                    <a:pt x="1957451" y="304800"/>
                  </a:moveTo>
                  <a:cubicBezTo>
                    <a:pt x="1949831" y="289560"/>
                    <a:pt x="1957451" y="266700"/>
                    <a:pt x="1972691" y="259080"/>
                  </a:cubicBezTo>
                  <a:cubicBezTo>
                    <a:pt x="1995551" y="251460"/>
                    <a:pt x="2018411" y="259080"/>
                    <a:pt x="2026031" y="274320"/>
                  </a:cubicBezTo>
                  <a:cubicBezTo>
                    <a:pt x="2033651" y="297180"/>
                    <a:pt x="2026031" y="320040"/>
                    <a:pt x="2003171" y="327660"/>
                  </a:cubicBezTo>
                  <a:cubicBezTo>
                    <a:pt x="2003171" y="327660"/>
                    <a:pt x="1995551" y="327660"/>
                    <a:pt x="1987931" y="327660"/>
                  </a:cubicBezTo>
                  <a:cubicBezTo>
                    <a:pt x="1972691" y="327660"/>
                    <a:pt x="1957451" y="320040"/>
                    <a:pt x="1957451" y="304800"/>
                  </a:cubicBezTo>
                  <a:close/>
                  <a:moveTo>
                    <a:pt x="4478528" y="327660"/>
                  </a:moveTo>
                  <a:cubicBezTo>
                    <a:pt x="4455668" y="312420"/>
                    <a:pt x="4448048" y="297180"/>
                    <a:pt x="4455668" y="274320"/>
                  </a:cubicBezTo>
                  <a:cubicBezTo>
                    <a:pt x="4463288" y="251460"/>
                    <a:pt x="4486148" y="243840"/>
                    <a:pt x="4509008" y="251460"/>
                  </a:cubicBezTo>
                  <a:cubicBezTo>
                    <a:pt x="4524248" y="259080"/>
                    <a:pt x="4531868" y="281940"/>
                    <a:pt x="4524248" y="304800"/>
                  </a:cubicBezTo>
                  <a:cubicBezTo>
                    <a:pt x="4516628" y="320040"/>
                    <a:pt x="4509008" y="327660"/>
                    <a:pt x="4493768" y="327660"/>
                  </a:cubicBezTo>
                  <a:cubicBezTo>
                    <a:pt x="4486148" y="327660"/>
                    <a:pt x="4478528" y="327660"/>
                    <a:pt x="4478528" y="327660"/>
                  </a:cubicBezTo>
                  <a:close/>
                  <a:moveTo>
                    <a:pt x="2155444" y="228600"/>
                  </a:moveTo>
                  <a:cubicBezTo>
                    <a:pt x="2147824" y="205740"/>
                    <a:pt x="2155444" y="182880"/>
                    <a:pt x="2178304" y="175260"/>
                  </a:cubicBezTo>
                  <a:cubicBezTo>
                    <a:pt x="2193544" y="175260"/>
                    <a:pt x="2216404" y="182880"/>
                    <a:pt x="2224024" y="205740"/>
                  </a:cubicBezTo>
                  <a:cubicBezTo>
                    <a:pt x="2231644" y="220980"/>
                    <a:pt x="2224024" y="243840"/>
                    <a:pt x="2201164" y="251460"/>
                  </a:cubicBezTo>
                  <a:cubicBezTo>
                    <a:pt x="2201164" y="251460"/>
                    <a:pt x="2193544" y="251460"/>
                    <a:pt x="2185924" y="251460"/>
                  </a:cubicBezTo>
                  <a:cubicBezTo>
                    <a:pt x="2170684" y="251460"/>
                    <a:pt x="2155444" y="243840"/>
                    <a:pt x="2155444" y="228600"/>
                  </a:cubicBezTo>
                  <a:close/>
                  <a:moveTo>
                    <a:pt x="4280535" y="251460"/>
                  </a:moveTo>
                  <a:cubicBezTo>
                    <a:pt x="4257675" y="243840"/>
                    <a:pt x="4250055" y="220980"/>
                    <a:pt x="4257675" y="198120"/>
                  </a:cubicBezTo>
                  <a:cubicBezTo>
                    <a:pt x="4265295" y="182880"/>
                    <a:pt x="4280535" y="167640"/>
                    <a:pt x="4303395" y="175260"/>
                  </a:cubicBezTo>
                  <a:cubicBezTo>
                    <a:pt x="4326255" y="182880"/>
                    <a:pt x="4333875" y="205740"/>
                    <a:pt x="4326255" y="220980"/>
                  </a:cubicBezTo>
                  <a:cubicBezTo>
                    <a:pt x="4318635" y="243840"/>
                    <a:pt x="4303395" y="251460"/>
                    <a:pt x="4288155" y="251460"/>
                  </a:cubicBezTo>
                  <a:cubicBezTo>
                    <a:pt x="4288155" y="251460"/>
                    <a:pt x="4280535" y="251460"/>
                    <a:pt x="4280535" y="251460"/>
                  </a:cubicBezTo>
                  <a:close/>
                  <a:moveTo>
                    <a:pt x="2353564" y="160020"/>
                  </a:moveTo>
                  <a:cubicBezTo>
                    <a:pt x="2353564" y="137160"/>
                    <a:pt x="2361184" y="121920"/>
                    <a:pt x="2384044" y="114300"/>
                  </a:cubicBezTo>
                  <a:cubicBezTo>
                    <a:pt x="2406904" y="106680"/>
                    <a:pt x="2422144" y="121920"/>
                    <a:pt x="2429764" y="137160"/>
                  </a:cubicBezTo>
                  <a:cubicBezTo>
                    <a:pt x="2437384" y="160020"/>
                    <a:pt x="2422144" y="182880"/>
                    <a:pt x="2406904" y="190500"/>
                  </a:cubicBezTo>
                  <a:cubicBezTo>
                    <a:pt x="2399284" y="190500"/>
                    <a:pt x="2399284" y="190500"/>
                    <a:pt x="2391664" y="190500"/>
                  </a:cubicBezTo>
                  <a:cubicBezTo>
                    <a:pt x="2376424" y="190500"/>
                    <a:pt x="2361184" y="175260"/>
                    <a:pt x="2353564" y="160020"/>
                  </a:cubicBezTo>
                  <a:close/>
                  <a:moveTo>
                    <a:pt x="4074922" y="182880"/>
                  </a:moveTo>
                  <a:cubicBezTo>
                    <a:pt x="4059682" y="182880"/>
                    <a:pt x="4044442" y="160020"/>
                    <a:pt x="4052062" y="137160"/>
                  </a:cubicBezTo>
                  <a:cubicBezTo>
                    <a:pt x="4052062" y="121920"/>
                    <a:pt x="4074922" y="106680"/>
                    <a:pt x="4097782" y="114300"/>
                  </a:cubicBezTo>
                  <a:cubicBezTo>
                    <a:pt x="4120642" y="114300"/>
                    <a:pt x="4128262" y="137160"/>
                    <a:pt x="4120642" y="160020"/>
                  </a:cubicBezTo>
                  <a:cubicBezTo>
                    <a:pt x="4120642" y="175260"/>
                    <a:pt x="4105402" y="190500"/>
                    <a:pt x="4090162" y="190500"/>
                  </a:cubicBezTo>
                  <a:cubicBezTo>
                    <a:pt x="4082542" y="190500"/>
                    <a:pt x="4082542" y="182880"/>
                    <a:pt x="4074922" y="182880"/>
                  </a:cubicBezTo>
                  <a:close/>
                  <a:moveTo>
                    <a:pt x="2566797" y="106680"/>
                  </a:moveTo>
                  <a:cubicBezTo>
                    <a:pt x="2559177" y="91440"/>
                    <a:pt x="2574417" y="68580"/>
                    <a:pt x="2597277" y="60960"/>
                  </a:cubicBezTo>
                  <a:cubicBezTo>
                    <a:pt x="2612517" y="60960"/>
                    <a:pt x="2635377" y="76200"/>
                    <a:pt x="2635377" y="91440"/>
                  </a:cubicBezTo>
                  <a:cubicBezTo>
                    <a:pt x="2642997" y="114300"/>
                    <a:pt x="2627757" y="137160"/>
                    <a:pt x="2612517" y="137160"/>
                  </a:cubicBezTo>
                  <a:cubicBezTo>
                    <a:pt x="2604897" y="137160"/>
                    <a:pt x="2604897" y="137160"/>
                    <a:pt x="2604897" y="137160"/>
                  </a:cubicBezTo>
                  <a:cubicBezTo>
                    <a:pt x="2582037" y="137160"/>
                    <a:pt x="2566797" y="129540"/>
                    <a:pt x="2566797" y="106680"/>
                  </a:cubicBezTo>
                  <a:close/>
                  <a:moveTo>
                    <a:pt x="3869182" y="137160"/>
                  </a:moveTo>
                  <a:cubicBezTo>
                    <a:pt x="3846322" y="129540"/>
                    <a:pt x="3838702" y="114300"/>
                    <a:pt x="3838702" y="91440"/>
                  </a:cubicBezTo>
                  <a:cubicBezTo>
                    <a:pt x="3846322" y="68580"/>
                    <a:pt x="3861562" y="60960"/>
                    <a:pt x="3884422" y="60960"/>
                  </a:cubicBezTo>
                  <a:cubicBezTo>
                    <a:pt x="3907282" y="68580"/>
                    <a:pt x="3922522" y="83820"/>
                    <a:pt x="3914902" y="106680"/>
                  </a:cubicBezTo>
                  <a:cubicBezTo>
                    <a:pt x="3914902" y="121920"/>
                    <a:pt x="3899662" y="137160"/>
                    <a:pt x="3876802" y="137160"/>
                  </a:cubicBezTo>
                  <a:cubicBezTo>
                    <a:pt x="3876802" y="137160"/>
                    <a:pt x="3876802" y="137160"/>
                    <a:pt x="3869182" y="137160"/>
                  </a:cubicBezTo>
                  <a:close/>
                  <a:moveTo>
                    <a:pt x="2772410" y="68580"/>
                  </a:moveTo>
                  <a:cubicBezTo>
                    <a:pt x="2772410" y="45720"/>
                    <a:pt x="2787650" y="30480"/>
                    <a:pt x="2810510" y="30480"/>
                  </a:cubicBezTo>
                  <a:cubicBezTo>
                    <a:pt x="2825750" y="22860"/>
                    <a:pt x="2848610" y="38100"/>
                    <a:pt x="2848610" y="60960"/>
                  </a:cubicBezTo>
                  <a:cubicBezTo>
                    <a:pt x="2856230" y="83820"/>
                    <a:pt x="2840990" y="99060"/>
                    <a:pt x="2818130" y="106680"/>
                  </a:cubicBezTo>
                  <a:cubicBezTo>
                    <a:pt x="2818130" y="106680"/>
                    <a:pt x="2818130" y="106680"/>
                    <a:pt x="2810510" y="106680"/>
                  </a:cubicBezTo>
                  <a:cubicBezTo>
                    <a:pt x="2795270" y="106680"/>
                    <a:pt x="2780030" y="91440"/>
                    <a:pt x="2772410" y="68580"/>
                  </a:cubicBezTo>
                  <a:close/>
                  <a:moveTo>
                    <a:pt x="3663569" y="99060"/>
                  </a:moveTo>
                  <a:cubicBezTo>
                    <a:pt x="3640709" y="99060"/>
                    <a:pt x="3625469" y="83820"/>
                    <a:pt x="3633089" y="60960"/>
                  </a:cubicBezTo>
                  <a:cubicBezTo>
                    <a:pt x="3633089" y="38100"/>
                    <a:pt x="3648329" y="22860"/>
                    <a:pt x="3671189" y="22860"/>
                  </a:cubicBezTo>
                  <a:cubicBezTo>
                    <a:pt x="3694049" y="30480"/>
                    <a:pt x="3709289" y="45720"/>
                    <a:pt x="3701669" y="68580"/>
                  </a:cubicBezTo>
                  <a:cubicBezTo>
                    <a:pt x="3701669" y="91440"/>
                    <a:pt x="3686429" y="99060"/>
                    <a:pt x="3663569" y="99060"/>
                  </a:cubicBezTo>
                  <a:close/>
                  <a:moveTo>
                    <a:pt x="2985770" y="45720"/>
                  </a:moveTo>
                  <a:cubicBezTo>
                    <a:pt x="2985770" y="22860"/>
                    <a:pt x="3001010" y="7620"/>
                    <a:pt x="3023870" y="7620"/>
                  </a:cubicBezTo>
                  <a:cubicBezTo>
                    <a:pt x="3046730" y="7620"/>
                    <a:pt x="3061970" y="22860"/>
                    <a:pt x="3061970" y="38100"/>
                  </a:cubicBezTo>
                  <a:cubicBezTo>
                    <a:pt x="3061970" y="60960"/>
                    <a:pt x="3046730" y="83820"/>
                    <a:pt x="3031490" y="83820"/>
                  </a:cubicBezTo>
                  <a:cubicBezTo>
                    <a:pt x="3031490" y="83820"/>
                    <a:pt x="3023870" y="83820"/>
                    <a:pt x="3023870" y="83820"/>
                  </a:cubicBezTo>
                  <a:cubicBezTo>
                    <a:pt x="3008630" y="83820"/>
                    <a:pt x="2985770" y="68580"/>
                    <a:pt x="2985770" y="45720"/>
                  </a:cubicBezTo>
                  <a:close/>
                  <a:moveTo>
                    <a:pt x="3450336" y="83820"/>
                  </a:moveTo>
                  <a:cubicBezTo>
                    <a:pt x="3427476" y="76200"/>
                    <a:pt x="3412236" y="60960"/>
                    <a:pt x="3412236" y="38100"/>
                  </a:cubicBezTo>
                  <a:cubicBezTo>
                    <a:pt x="3419856" y="22860"/>
                    <a:pt x="3435096" y="0"/>
                    <a:pt x="3457956" y="7620"/>
                  </a:cubicBezTo>
                  <a:cubicBezTo>
                    <a:pt x="3480816" y="7620"/>
                    <a:pt x="3496056" y="22860"/>
                    <a:pt x="3488436" y="45720"/>
                  </a:cubicBezTo>
                  <a:cubicBezTo>
                    <a:pt x="3488436" y="68580"/>
                    <a:pt x="3473196" y="83820"/>
                    <a:pt x="3450336" y="83820"/>
                  </a:cubicBezTo>
                  <a:close/>
                  <a:moveTo>
                    <a:pt x="3199003" y="38100"/>
                  </a:moveTo>
                  <a:cubicBezTo>
                    <a:pt x="3199003" y="15240"/>
                    <a:pt x="3221863" y="0"/>
                    <a:pt x="3237103" y="0"/>
                  </a:cubicBezTo>
                  <a:cubicBezTo>
                    <a:pt x="3259963" y="0"/>
                    <a:pt x="3275203" y="15240"/>
                    <a:pt x="3275203" y="38100"/>
                  </a:cubicBezTo>
                  <a:cubicBezTo>
                    <a:pt x="3275203" y="60960"/>
                    <a:pt x="3259963" y="76200"/>
                    <a:pt x="3237103" y="76200"/>
                  </a:cubicBezTo>
                  <a:cubicBezTo>
                    <a:pt x="3221863" y="76200"/>
                    <a:pt x="3199003" y="60960"/>
                    <a:pt x="3199003" y="38100"/>
                  </a:cubicBezTo>
                  <a:close/>
                </a:path>
              </a:pathLst>
            </a:custGeom>
            <a:solidFill>
              <a:srgbClr val="FFFFFF"/>
            </a:solidFill>
          </p:spPr>
        </p:sp>
      </p:grpSp>
      <p:grpSp>
        <p:nvGrpSpPr>
          <p:cNvPr id="11" name="Group 11"/>
          <p:cNvGrpSpPr/>
          <p:nvPr/>
        </p:nvGrpSpPr>
        <p:grpSpPr>
          <a:xfrm>
            <a:off x="6734405" y="7615366"/>
            <a:ext cx="1758106" cy="1808838"/>
            <a:chOff x="0" y="0"/>
            <a:chExt cx="2095920" cy="2156400"/>
          </a:xfrm>
        </p:grpSpPr>
        <p:sp>
          <p:nvSpPr>
            <p:cNvPr id="12" name="Freeform 12"/>
            <p:cNvSpPr/>
            <p:nvPr/>
          </p:nvSpPr>
          <p:spPr>
            <a:xfrm>
              <a:off x="0" y="0"/>
              <a:ext cx="2096008" cy="2156460"/>
            </a:xfrm>
            <a:custGeom>
              <a:avLst/>
              <a:gdLst/>
              <a:ahLst/>
              <a:cxnLst/>
              <a:rect l="l" t="t" r="r" b="b"/>
              <a:pathLst>
                <a:path w="2096008" h="2156460">
                  <a:moveTo>
                    <a:pt x="1044194" y="60960"/>
                  </a:moveTo>
                  <a:cubicBezTo>
                    <a:pt x="884174" y="60960"/>
                    <a:pt x="731774" y="99060"/>
                    <a:pt x="594487" y="160020"/>
                  </a:cubicBezTo>
                  <a:cubicBezTo>
                    <a:pt x="198120" y="0"/>
                    <a:pt x="198120" y="0"/>
                    <a:pt x="198120" y="0"/>
                  </a:cubicBezTo>
                  <a:cubicBezTo>
                    <a:pt x="259080" y="419100"/>
                    <a:pt x="259080" y="419100"/>
                    <a:pt x="259080" y="419100"/>
                  </a:cubicBezTo>
                  <a:cubicBezTo>
                    <a:pt x="99060" y="601980"/>
                    <a:pt x="0" y="845820"/>
                    <a:pt x="0" y="1104900"/>
                  </a:cubicBezTo>
                  <a:cubicBezTo>
                    <a:pt x="0" y="1684020"/>
                    <a:pt x="464947" y="2156460"/>
                    <a:pt x="1044194" y="2156460"/>
                  </a:cubicBezTo>
                  <a:cubicBezTo>
                    <a:pt x="1623441" y="2156460"/>
                    <a:pt x="2096008" y="1684020"/>
                    <a:pt x="2096008" y="1104900"/>
                  </a:cubicBezTo>
                  <a:cubicBezTo>
                    <a:pt x="2096008" y="533400"/>
                    <a:pt x="1623441" y="60960"/>
                    <a:pt x="1044194" y="60960"/>
                  </a:cubicBezTo>
                  <a:close/>
                </a:path>
              </a:pathLst>
            </a:custGeom>
            <a:gradFill rotWithShape="1">
              <a:gsLst>
                <a:gs pos="0">
                  <a:srgbClr val="5DE0E6">
                    <a:alpha val="100000"/>
                  </a:srgbClr>
                </a:gs>
                <a:gs pos="100000">
                  <a:srgbClr val="004AAD">
                    <a:alpha val="100000"/>
                  </a:srgbClr>
                </a:gs>
              </a:gsLst>
              <a:lin ang="0"/>
            </a:gradFill>
          </p:spPr>
        </p:sp>
      </p:grpSp>
      <p:grpSp>
        <p:nvGrpSpPr>
          <p:cNvPr id="13" name="Group 13"/>
          <p:cNvGrpSpPr/>
          <p:nvPr/>
        </p:nvGrpSpPr>
        <p:grpSpPr>
          <a:xfrm>
            <a:off x="8031694" y="5525087"/>
            <a:ext cx="1991835" cy="1749650"/>
            <a:chOff x="0" y="0"/>
            <a:chExt cx="2374560" cy="2085840"/>
          </a:xfrm>
        </p:grpSpPr>
        <p:sp>
          <p:nvSpPr>
            <p:cNvPr id="14" name="Freeform 14"/>
            <p:cNvSpPr/>
            <p:nvPr/>
          </p:nvSpPr>
          <p:spPr>
            <a:xfrm>
              <a:off x="0" y="0"/>
              <a:ext cx="2374519" cy="2085848"/>
            </a:xfrm>
            <a:custGeom>
              <a:avLst/>
              <a:gdLst/>
              <a:ahLst/>
              <a:cxnLst/>
              <a:rect l="l" t="t" r="r" b="b"/>
              <a:pathLst>
                <a:path w="2374519" h="2085848">
                  <a:moveTo>
                    <a:pt x="1331849" y="0"/>
                  </a:moveTo>
                  <a:cubicBezTo>
                    <a:pt x="936117" y="0"/>
                    <a:pt x="593598" y="213106"/>
                    <a:pt x="410972" y="540512"/>
                  </a:cubicBezTo>
                  <a:cubicBezTo>
                    <a:pt x="0" y="639445"/>
                    <a:pt x="0" y="639445"/>
                    <a:pt x="0" y="639445"/>
                  </a:cubicBezTo>
                  <a:cubicBezTo>
                    <a:pt x="289179" y="943991"/>
                    <a:pt x="289179" y="943991"/>
                    <a:pt x="289179" y="943991"/>
                  </a:cubicBezTo>
                  <a:cubicBezTo>
                    <a:pt x="289179" y="974471"/>
                    <a:pt x="281559" y="1012444"/>
                    <a:pt x="281559" y="1042924"/>
                  </a:cubicBezTo>
                  <a:cubicBezTo>
                    <a:pt x="281559" y="1621536"/>
                    <a:pt x="753364" y="2085848"/>
                    <a:pt x="1331849" y="2085848"/>
                  </a:cubicBezTo>
                  <a:cubicBezTo>
                    <a:pt x="1902714" y="2085848"/>
                    <a:pt x="2374519" y="1621536"/>
                    <a:pt x="2374519" y="1042924"/>
                  </a:cubicBezTo>
                  <a:cubicBezTo>
                    <a:pt x="2374519" y="464312"/>
                    <a:pt x="1902714" y="0"/>
                    <a:pt x="1331849" y="0"/>
                  </a:cubicBezTo>
                  <a:close/>
                </a:path>
              </a:pathLst>
            </a:custGeom>
            <a:gradFill rotWithShape="1">
              <a:gsLst>
                <a:gs pos="0">
                  <a:srgbClr val="5DE0E6">
                    <a:alpha val="100000"/>
                  </a:srgbClr>
                </a:gs>
                <a:gs pos="100000">
                  <a:srgbClr val="004AAD">
                    <a:alpha val="100000"/>
                  </a:srgbClr>
                </a:gs>
              </a:gsLst>
              <a:lin ang="0"/>
            </a:gradFill>
          </p:spPr>
        </p:sp>
      </p:grpSp>
      <p:grpSp>
        <p:nvGrpSpPr>
          <p:cNvPr id="15" name="Group 15"/>
          <p:cNvGrpSpPr/>
          <p:nvPr/>
        </p:nvGrpSpPr>
        <p:grpSpPr>
          <a:xfrm>
            <a:off x="8031694" y="2967952"/>
            <a:ext cx="1991835" cy="1750254"/>
            <a:chOff x="0" y="0"/>
            <a:chExt cx="2374560" cy="2086560"/>
          </a:xfrm>
        </p:grpSpPr>
        <p:sp>
          <p:nvSpPr>
            <p:cNvPr id="16" name="Freeform 16"/>
            <p:cNvSpPr/>
            <p:nvPr/>
          </p:nvSpPr>
          <p:spPr>
            <a:xfrm>
              <a:off x="0" y="0"/>
              <a:ext cx="2374519" cy="2086610"/>
            </a:xfrm>
            <a:custGeom>
              <a:avLst/>
              <a:gdLst/>
              <a:ahLst/>
              <a:cxnLst/>
              <a:rect l="l" t="t" r="r" b="b"/>
              <a:pathLst>
                <a:path w="2374519" h="2086610">
                  <a:moveTo>
                    <a:pt x="1331849" y="0"/>
                  </a:moveTo>
                  <a:cubicBezTo>
                    <a:pt x="753491" y="0"/>
                    <a:pt x="281559" y="464566"/>
                    <a:pt x="281559" y="1043305"/>
                  </a:cubicBezTo>
                  <a:cubicBezTo>
                    <a:pt x="281559" y="1073785"/>
                    <a:pt x="289179" y="1104265"/>
                    <a:pt x="289179" y="1134745"/>
                  </a:cubicBezTo>
                  <a:cubicBezTo>
                    <a:pt x="0" y="1439291"/>
                    <a:pt x="0" y="1439291"/>
                    <a:pt x="0" y="1439291"/>
                  </a:cubicBezTo>
                  <a:cubicBezTo>
                    <a:pt x="410972" y="1538351"/>
                    <a:pt x="410972" y="1538351"/>
                    <a:pt x="410972" y="1538351"/>
                  </a:cubicBezTo>
                  <a:cubicBezTo>
                    <a:pt x="585978" y="1865757"/>
                    <a:pt x="928497" y="2086610"/>
                    <a:pt x="1331849" y="2086610"/>
                  </a:cubicBezTo>
                  <a:cubicBezTo>
                    <a:pt x="1902714" y="2086610"/>
                    <a:pt x="2374519" y="1622044"/>
                    <a:pt x="2374519" y="1043305"/>
                  </a:cubicBezTo>
                  <a:cubicBezTo>
                    <a:pt x="2374519" y="464566"/>
                    <a:pt x="1902714" y="0"/>
                    <a:pt x="1331849" y="0"/>
                  </a:cubicBezTo>
                  <a:close/>
                </a:path>
              </a:pathLst>
            </a:custGeom>
            <a:gradFill rotWithShape="1">
              <a:gsLst>
                <a:gs pos="0">
                  <a:srgbClr val="5DE0E6">
                    <a:alpha val="100000"/>
                  </a:srgbClr>
                </a:gs>
                <a:gs pos="100000">
                  <a:srgbClr val="004AAD">
                    <a:alpha val="100000"/>
                  </a:srgbClr>
                </a:gs>
              </a:gsLst>
              <a:lin ang="0"/>
            </a:gradFill>
          </p:spPr>
        </p:sp>
      </p:grpSp>
      <p:grpSp>
        <p:nvGrpSpPr>
          <p:cNvPr id="17" name="Group 17"/>
          <p:cNvGrpSpPr/>
          <p:nvPr/>
        </p:nvGrpSpPr>
        <p:grpSpPr>
          <a:xfrm>
            <a:off x="6734405" y="824524"/>
            <a:ext cx="1758106" cy="1797363"/>
            <a:chOff x="0" y="0"/>
            <a:chExt cx="2095920" cy="2142720"/>
          </a:xfrm>
        </p:grpSpPr>
        <p:sp>
          <p:nvSpPr>
            <p:cNvPr id="18" name="Freeform 18"/>
            <p:cNvSpPr/>
            <p:nvPr/>
          </p:nvSpPr>
          <p:spPr>
            <a:xfrm>
              <a:off x="0" y="0"/>
              <a:ext cx="2096008" cy="2142744"/>
            </a:xfrm>
            <a:custGeom>
              <a:avLst/>
              <a:gdLst/>
              <a:ahLst/>
              <a:cxnLst/>
              <a:rect l="l" t="t" r="r" b="b"/>
              <a:pathLst>
                <a:path w="2096008" h="2142744">
                  <a:moveTo>
                    <a:pt x="1051814" y="0"/>
                  </a:moveTo>
                  <a:cubicBezTo>
                    <a:pt x="472567" y="0"/>
                    <a:pt x="0" y="472821"/>
                    <a:pt x="0" y="1052322"/>
                  </a:cubicBezTo>
                  <a:cubicBezTo>
                    <a:pt x="0" y="1311529"/>
                    <a:pt x="99060" y="1548003"/>
                    <a:pt x="259080" y="1731010"/>
                  </a:cubicBezTo>
                  <a:cubicBezTo>
                    <a:pt x="198120" y="2142744"/>
                    <a:pt x="198120" y="2142744"/>
                    <a:pt x="198120" y="2142744"/>
                  </a:cubicBezTo>
                  <a:cubicBezTo>
                    <a:pt x="586867" y="1990217"/>
                    <a:pt x="586867" y="1990217"/>
                    <a:pt x="586867" y="1990217"/>
                  </a:cubicBezTo>
                  <a:cubicBezTo>
                    <a:pt x="724027" y="2058797"/>
                    <a:pt x="884047" y="2097024"/>
                    <a:pt x="1051814" y="2097024"/>
                  </a:cubicBezTo>
                  <a:cubicBezTo>
                    <a:pt x="1623441" y="2097024"/>
                    <a:pt x="2096008" y="1624203"/>
                    <a:pt x="2096008" y="1052322"/>
                  </a:cubicBezTo>
                  <a:cubicBezTo>
                    <a:pt x="2095881" y="472821"/>
                    <a:pt x="1623441" y="0"/>
                    <a:pt x="1051814" y="0"/>
                  </a:cubicBezTo>
                  <a:close/>
                </a:path>
              </a:pathLst>
            </a:custGeom>
            <a:gradFill rotWithShape="1">
              <a:gsLst>
                <a:gs pos="0">
                  <a:srgbClr val="5DE0E6">
                    <a:alpha val="100000"/>
                  </a:srgbClr>
                </a:gs>
                <a:gs pos="100000">
                  <a:srgbClr val="004AAD">
                    <a:alpha val="100000"/>
                  </a:srgbClr>
                </a:gs>
              </a:gsLst>
              <a:lin ang="0"/>
            </a:gradFill>
          </p:spPr>
        </p:sp>
      </p:grpSp>
      <p:sp>
        <p:nvSpPr>
          <p:cNvPr id="20" name="TextBox 20"/>
          <p:cNvSpPr txBox="1"/>
          <p:nvPr/>
        </p:nvSpPr>
        <p:spPr>
          <a:xfrm>
            <a:off x="2599677" y="5032938"/>
            <a:ext cx="4375267" cy="1405962"/>
          </a:xfrm>
          <a:prstGeom prst="rect">
            <a:avLst/>
          </a:prstGeom>
        </p:spPr>
        <p:txBody>
          <a:bodyPr lIns="0" tIns="0" rIns="0" bIns="0" rtlCol="0" anchor="t">
            <a:spAutoFit/>
          </a:bodyPr>
          <a:lstStyle/>
          <a:p>
            <a:pPr marL="0" lvl="0" indent="0" algn="ctr">
              <a:lnSpc>
                <a:spcPts val="5671"/>
              </a:lnSpc>
              <a:spcBef>
                <a:spcPct val="0"/>
              </a:spcBef>
            </a:pPr>
            <a:r>
              <a:rPr lang="en-US" sz="4000" dirty="0">
                <a:solidFill>
                  <a:srgbClr val="FFFFFF"/>
                </a:solidFill>
                <a:latin typeface="Montserrat Bold"/>
              </a:rPr>
              <a:t>DI in Evaluation Guidelines</a:t>
            </a:r>
          </a:p>
        </p:txBody>
      </p:sp>
      <p:sp>
        <p:nvSpPr>
          <p:cNvPr id="21" name="TextBox 21"/>
          <p:cNvSpPr txBox="1"/>
          <p:nvPr/>
        </p:nvSpPr>
        <p:spPr>
          <a:xfrm>
            <a:off x="6915590" y="1181342"/>
            <a:ext cx="1320833" cy="969427"/>
          </a:xfrm>
          <a:prstGeom prst="rect">
            <a:avLst/>
          </a:prstGeom>
        </p:spPr>
        <p:txBody>
          <a:bodyPr lIns="0" tIns="0" rIns="0" bIns="0" rtlCol="0" anchor="t">
            <a:spAutoFit/>
          </a:bodyPr>
          <a:lstStyle/>
          <a:p>
            <a:pPr algn="ctr">
              <a:lnSpc>
                <a:spcPts val="7938"/>
              </a:lnSpc>
            </a:pPr>
            <a:r>
              <a:rPr lang="en-US" sz="5670">
                <a:solidFill>
                  <a:srgbClr val="FFFFFF"/>
                </a:solidFill>
                <a:latin typeface="Montserrat Bold"/>
              </a:rPr>
              <a:t>01</a:t>
            </a:r>
          </a:p>
        </p:txBody>
      </p:sp>
      <p:sp>
        <p:nvSpPr>
          <p:cNvPr id="22" name="TextBox 22"/>
          <p:cNvSpPr txBox="1"/>
          <p:nvPr/>
        </p:nvSpPr>
        <p:spPr>
          <a:xfrm>
            <a:off x="8646820" y="980989"/>
            <a:ext cx="4349125" cy="1567942"/>
          </a:xfrm>
          <a:prstGeom prst="rect">
            <a:avLst/>
          </a:prstGeom>
        </p:spPr>
        <p:txBody>
          <a:bodyPr lIns="0" tIns="0" rIns="0" bIns="0" rtlCol="0" anchor="t">
            <a:spAutoFit/>
          </a:bodyPr>
          <a:lstStyle/>
          <a:p>
            <a:pPr marL="0" lvl="0" indent="0">
              <a:lnSpc>
                <a:spcPts val="2478"/>
              </a:lnSpc>
              <a:spcBef>
                <a:spcPct val="0"/>
              </a:spcBef>
            </a:pPr>
            <a:r>
              <a:rPr lang="en-US" sz="1770" spc="1" dirty="0">
                <a:solidFill>
                  <a:srgbClr val="101010"/>
                </a:solidFill>
                <a:latin typeface="Montserrat Light Bold"/>
              </a:rPr>
              <a:t>OHCHR Evaluation Policy</a:t>
            </a:r>
            <a:r>
              <a:rPr lang="en-US" sz="1770" spc="1" dirty="0">
                <a:solidFill>
                  <a:srgbClr val="101010"/>
                </a:solidFill>
                <a:latin typeface="Montserrat Light"/>
              </a:rPr>
              <a:t> which is under revision includes a section on Human Rights, Gender Equality, Disability Inclusion and the Principle of leaving no one Behind (LNOB).</a:t>
            </a:r>
          </a:p>
        </p:txBody>
      </p:sp>
      <p:sp>
        <p:nvSpPr>
          <p:cNvPr id="23" name="TextBox 23"/>
          <p:cNvSpPr txBox="1"/>
          <p:nvPr/>
        </p:nvSpPr>
        <p:spPr>
          <a:xfrm>
            <a:off x="10166405" y="3190524"/>
            <a:ext cx="4729938" cy="1882267"/>
          </a:xfrm>
          <a:prstGeom prst="rect">
            <a:avLst/>
          </a:prstGeom>
        </p:spPr>
        <p:txBody>
          <a:bodyPr lIns="0" tIns="0" rIns="0" bIns="0" rtlCol="0" anchor="t">
            <a:spAutoFit/>
          </a:bodyPr>
          <a:lstStyle/>
          <a:p>
            <a:pPr marL="0" lvl="0" indent="0">
              <a:lnSpc>
                <a:spcPts val="2478"/>
              </a:lnSpc>
              <a:spcBef>
                <a:spcPct val="0"/>
              </a:spcBef>
            </a:pPr>
            <a:r>
              <a:rPr lang="en-US" sz="1770" spc="1" dirty="0">
                <a:solidFill>
                  <a:srgbClr val="101010"/>
                </a:solidFill>
                <a:latin typeface="Montserrat Light Bold"/>
              </a:rPr>
              <a:t>The OHCHR RBM Manual </a:t>
            </a:r>
            <a:r>
              <a:rPr lang="en-US" sz="1770" spc="1" dirty="0">
                <a:solidFill>
                  <a:srgbClr val="101010"/>
                </a:solidFill>
                <a:latin typeface="Montserrat Light"/>
              </a:rPr>
              <a:t>highlights that OHCHR mainstreams gender and human rights, including disability, in its evaluations. PPMES is responsible for the quality control of evaluations including  disability inclusion </a:t>
            </a:r>
          </a:p>
        </p:txBody>
      </p:sp>
      <p:sp>
        <p:nvSpPr>
          <p:cNvPr id="24" name="TextBox 24"/>
          <p:cNvSpPr txBox="1"/>
          <p:nvPr/>
        </p:nvSpPr>
        <p:spPr>
          <a:xfrm>
            <a:off x="10299755" y="5761453"/>
            <a:ext cx="5127275" cy="1882267"/>
          </a:xfrm>
          <a:prstGeom prst="rect">
            <a:avLst/>
          </a:prstGeom>
        </p:spPr>
        <p:txBody>
          <a:bodyPr lIns="0" tIns="0" rIns="0" bIns="0" rtlCol="0" anchor="t">
            <a:spAutoFit/>
          </a:bodyPr>
          <a:lstStyle/>
          <a:p>
            <a:pPr marL="0" lvl="0" indent="0">
              <a:lnSpc>
                <a:spcPts val="2478"/>
              </a:lnSpc>
              <a:spcBef>
                <a:spcPct val="0"/>
              </a:spcBef>
            </a:pPr>
            <a:r>
              <a:rPr lang="en-US" sz="1770" spc="1" dirty="0">
                <a:solidFill>
                  <a:srgbClr val="101010"/>
                </a:solidFill>
                <a:latin typeface="Montserrat Light Bold"/>
              </a:rPr>
              <a:t>OHCHR Model of </a:t>
            </a:r>
            <a:r>
              <a:rPr lang="en-US" sz="1770" b="1" spc="1" dirty="0">
                <a:solidFill>
                  <a:srgbClr val="101010"/>
                </a:solidFill>
                <a:latin typeface="Montserrat Light Bold"/>
              </a:rPr>
              <a:t>Terms</a:t>
            </a:r>
            <a:r>
              <a:rPr lang="en-US" sz="1770" b="1" spc="1" dirty="0">
                <a:solidFill>
                  <a:srgbClr val="101010"/>
                </a:solidFill>
                <a:latin typeface="Montserrat Light"/>
              </a:rPr>
              <a:t> of Reference </a:t>
            </a:r>
            <a:r>
              <a:rPr lang="en-US" sz="1770" spc="1" dirty="0">
                <a:solidFill>
                  <a:srgbClr val="101010"/>
                </a:solidFill>
                <a:latin typeface="Montserrat Light"/>
              </a:rPr>
              <a:t>for Evaluations was revised in November 2019 to include addressing disability inclusion as part of the seventh evaluation criteria </a:t>
            </a:r>
            <a:r>
              <a:rPr lang="en-US" sz="1770" spc="1" dirty="0" err="1">
                <a:solidFill>
                  <a:srgbClr val="101010"/>
                </a:solidFill>
                <a:latin typeface="Montserrat Light"/>
              </a:rPr>
              <a:t>i.e</a:t>
            </a:r>
            <a:r>
              <a:rPr lang="en-US" sz="1770" spc="1" dirty="0">
                <a:solidFill>
                  <a:srgbClr val="101010"/>
                </a:solidFill>
                <a:latin typeface="Montserrat Light"/>
              </a:rPr>
              <a:t> Gender Equality (GE), Disability Inclusion (DI) and Human Rights (HR) Integration.</a:t>
            </a:r>
          </a:p>
        </p:txBody>
      </p:sp>
      <p:sp>
        <p:nvSpPr>
          <p:cNvPr id="25" name="TextBox 25"/>
          <p:cNvSpPr txBox="1"/>
          <p:nvPr/>
        </p:nvSpPr>
        <p:spPr>
          <a:xfrm>
            <a:off x="8646820" y="8055787"/>
            <a:ext cx="6780209" cy="1253617"/>
          </a:xfrm>
          <a:prstGeom prst="rect">
            <a:avLst/>
          </a:prstGeom>
        </p:spPr>
        <p:txBody>
          <a:bodyPr lIns="0" tIns="0" rIns="0" bIns="0" rtlCol="0" anchor="t">
            <a:spAutoFit/>
          </a:bodyPr>
          <a:lstStyle/>
          <a:p>
            <a:pPr marL="0" lvl="0" indent="0">
              <a:lnSpc>
                <a:spcPts val="2478"/>
              </a:lnSpc>
              <a:spcBef>
                <a:spcPct val="0"/>
              </a:spcBef>
            </a:pPr>
            <a:r>
              <a:rPr lang="en-US" sz="1770" spc="1">
                <a:solidFill>
                  <a:srgbClr val="101010"/>
                </a:solidFill>
                <a:latin typeface="Montserrat Light Bold"/>
              </a:rPr>
              <a:t>OHCHR Guidance on preparation of evaluation reports</a:t>
            </a:r>
            <a:r>
              <a:rPr lang="en-US" sz="1770" spc="1">
                <a:solidFill>
                  <a:srgbClr val="101010"/>
                </a:solidFill>
                <a:latin typeface="Montserrat Light"/>
              </a:rPr>
              <a:t> includes disability inclusion (alongside gender equality) as an integral part of the entire evaluation process, in the design, purpose, process, and methodology.</a:t>
            </a:r>
          </a:p>
        </p:txBody>
      </p:sp>
      <p:sp>
        <p:nvSpPr>
          <p:cNvPr id="26" name="TextBox 26"/>
          <p:cNvSpPr txBox="1"/>
          <p:nvPr/>
        </p:nvSpPr>
        <p:spPr>
          <a:xfrm>
            <a:off x="8438633" y="3301215"/>
            <a:ext cx="1320833" cy="969427"/>
          </a:xfrm>
          <a:prstGeom prst="rect">
            <a:avLst/>
          </a:prstGeom>
        </p:spPr>
        <p:txBody>
          <a:bodyPr lIns="0" tIns="0" rIns="0" bIns="0" rtlCol="0" anchor="t">
            <a:spAutoFit/>
          </a:bodyPr>
          <a:lstStyle/>
          <a:p>
            <a:pPr algn="ctr">
              <a:lnSpc>
                <a:spcPts val="7938"/>
              </a:lnSpc>
            </a:pPr>
            <a:r>
              <a:rPr lang="en-US" sz="5670">
                <a:solidFill>
                  <a:srgbClr val="FFFFFF"/>
                </a:solidFill>
                <a:latin typeface="Montserrat Bold"/>
              </a:rPr>
              <a:t>02</a:t>
            </a:r>
          </a:p>
        </p:txBody>
      </p:sp>
      <p:sp>
        <p:nvSpPr>
          <p:cNvPr id="27" name="TextBox 27"/>
          <p:cNvSpPr txBox="1"/>
          <p:nvPr/>
        </p:nvSpPr>
        <p:spPr>
          <a:xfrm>
            <a:off x="8438633" y="5859420"/>
            <a:ext cx="1320833" cy="969427"/>
          </a:xfrm>
          <a:prstGeom prst="rect">
            <a:avLst/>
          </a:prstGeom>
        </p:spPr>
        <p:txBody>
          <a:bodyPr lIns="0" tIns="0" rIns="0" bIns="0" rtlCol="0" anchor="t">
            <a:spAutoFit/>
          </a:bodyPr>
          <a:lstStyle/>
          <a:p>
            <a:pPr algn="ctr">
              <a:lnSpc>
                <a:spcPts val="7938"/>
              </a:lnSpc>
            </a:pPr>
            <a:r>
              <a:rPr lang="en-US" sz="5670">
                <a:solidFill>
                  <a:srgbClr val="FFFFFF"/>
                </a:solidFill>
                <a:latin typeface="Montserrat Bold"/>
              </a:rPr>
              <a:t>03</a:t>
            </a:r>
          </a:p>
        </p:txBody>
      </p:sp>
      <p:sp>
        <p:nvSpPr>
          <p:cNvPr id="28" name="TextBox 28"/>
          <p:cNvSpPr txBox="1"/>
          <p:nvPr/>
        </p:nvSpPr>
        <p:spPr>
          <a:xfrm>
            <a:off x="6915590" y="8037891"/>
            <a:ext cx="1320833" cy="969427"/>
          </a:xfrm>
          <a:prstGeom prst="rect">
            <a:avLst/>
          </a:prstGeom>
        </p:spPr>
        <p:txBody>
          <a:bodyPr lIns="0" tIns="0" rIns="0" bIns="0" rtlCol="0" anchor="t">
            <a:spAutoFit/>
          </a:bodyPr>
          <a:lstStyle/>
          <a:p>
            <a:pPr algn="ctr">
              <a:lnSpc>
                <a:spcPts val="7938"/>
              </a:lnSpc>
            </a:pPr>
            <a:r>
              <a:rPr lang="en-US" sz="5670">
                <a:solidFill>
                  <a:srgbClr val="FFFFFF"/>
                </a:solidFill>
                <a:latin typeface="Montserrat Bold"/>
              </a:rPr>
              <a:t>04</a:t>
            </a:r>
          </a:p>
        </p:txBody>
      </p:sp>
      <p:grpSp>
        <p:nvGrpSpPr>
          <p:cNvPr id="29" name="Group 29"/>
          <p:cNvGrpSpPr/>
          <p:nvPr/>
        </p:nvGrpSpPr>
        <p:grpSpPr>
          <a:xfrm>
            <a:off x="6429670" y="7157489"/>
            <a:ext cx="457877" cy="457877"/>
            <a:chOff x="0" y="0"/>
            <a:chExt cx="812800" cy="812800"/>
          </a:xfrm>
        </p:grpSpPr>
        <p:sp>
          <p:nvSpPr>
            <p:cNvPr id="30" name="Freeform 30"/>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5DE0E6">
                    <a:alpha val="100000"/>
                  </a:srgbClr>
                </a:gs>
                <a:gs pos="100000">
                  <a:srgbClr val="004AAD">
                    <a:alpha val="100000"/>
                  </a:srgbClr>
                </a:gs>
              </a:gsLst>
              <a:lin ang="0"/>
            </a:gradFill>
            <a:ln w="38100" cap="sq">
              <a:solidFill>
                <a:srgbClr val="FFFFFF"/>
              </a:solidFill>
              <a:prstDash val="solid"/>
              <a:miter/>
            </a:ln>
          </p:spPr>
        </p:sp>
        <p:sp>
          <p:nvSpPr>
            <p:cNvPr id="31" name="TextBox 31"/>
            <p:cNvSpPr txBox="1"/>
            <p:nvPr/>
          </p:nvSpPr>
          <p:spPr>
            <a:xfrm>
              <a:off x="76200" y="28575"/>
              <a:ext cx="660400" cy="708025"/>
            </a:xfrm>
            <a:prstGeom prst="rect">
              <a:avLst/>
            </a:prstGeom>
          </p:spPr>
          <p:txBody>
            <a:bodyPr lIns="0" tIns="0" rIns="0" bIns="0" rtlCol="0" anchor="ctr"/>
            <a:lstStyle/>
            <a:p>
              <a:pPr algn="ctr">
                <a:lnSpc>
                  <a:spcPts val="3640"/>
                </a:lnSpc>
              </a:pPr>
              <a:endParaRPr/>
            </a:p>
          </p:txBody>
        </p:sp>
      </p:grpSp>
      <p:grpSp>
        <p:nvGrpSpPr>
          <p:cNvPr id="32" name="Group 32"/>
          <p:cNvGrpSpPr/>
          <p:nvPr/>
        </p:nvGrpSpPr>
        <p:grpSpPr>
          <a:xfrm>
            <a:off x="7384519" y="5667013"/>
            <a:ext cx="457877" cy="457877"/>
            <a:chOff x="0" y="0"/>
            <a:chExt cx="812800" cy="812800"/>
          </a:xfrm>
        </p:grpSpPr>
        <p:sp>
          <p:nvSpPr>
            <p:cNvPr id="33" name="Freeform 33"/>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5DE0E6">
                    <a:alpha val="100000"/>
                  </a:srgbClr>
                </a:gs>
                <a:gs pos="100000">
                  <a:srgbClr val="004AAD">
                    <a:alpha val="100000"/>
                  </a:srgbClr>
                </a:gs>
              </a:gsLst>
              <a:lin ang="0"/>
            </a:gradFill>
            <a:ln w="38100" cap="sq">
              <a:solidFill>
                <a:srgbClr val="FFFFFF"/>
              </a:solidFill>
              <a:prstDash val="solid"/>
              <a:miter/>
            </a:ln>
          </p:spPr>
        </p:sp>
        <p:sp>
          <p:nvSpPr>
            <p:cNvPr id="34" name="TextBox 34"/>
            <p:cNvSpPr txBox="1"/>
            <p:nvPr/>
          </p:nvSpPr>
          <p:spPr>
            <a:xfrm>
              <a:off x="76200" y="28575"/>
              <a:ext cx="660400" cy="708025"/>
            </a:xfrm>
            <a:prstGeom prst="rect">
              <a:avLst/>
            </a:prstGeom>
          </p:spPr>
          <p:txBody>
            <a:bodyPr lIns="0" tIns="0" rIns="0" bIns="0" rtlCol="0" anchor="ctr"/>
            <a:lstStyle/>
            <a:p>
              <a:pPr algn="ctr">
                <a:lnSpc>
                  <a:spcPts val="3640"/>
                </a:lnSpc>
              </a:pPr>
              <a:endParaRPr/>
            </a:p>
          </p:txBody>
        </p:sp>
      </p:grpSp>
      <p:grpSp>
        <p:nvGrpSpPr>
          <p:cNvPr id="35" name="Group 35"/>
          <p:cNvGrpSpPr/>
          <p:nvPr/>
        </p:nvGrpSpPr>
        <p:grpSpPr>
          <a:xfrm>
            <a:off x="7384519" y="4102071"/>
            <a:ext cx="457877" cy="457877"/>
            <a:chOff x="0" y="0"/>
            <a:chExt cx="812800" cy="812800"/>
          </a:xfrm>
        </p:grpSpPr>
        <p:sp>
          <p:nvSpPr>
            <p:cNvPr id="36" name="Freeform 36"/>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5DE0E6">
                    <a:alpha val="100000"/>
                  </a:srgbClr>
                </a:gs>
                <a:gs pos="100000">
                  <a:srgbClr val="004AAD">
                    <a:alpha val="100000"/>
                  </a:srgbClr>
                </a:gs>
              </a:gsLst>
              <a:lin ang="0"/>
            </a:gradFill>
            <a:ln w="38100" cap="sq">
              <a:solidFill>
                <a:srgbClr val="FFFFFF"/>
              </a:solidFill>
              <a:prstDash val="solid"/>
              <a:miter/>
            </a:ln>
          </p:spPr>
        </p:sp>
        <p:sp>
          <p:nvSpPr>
            <p:cNvPr id="37" name="TextBox 37"/>
            <p:cNvSpPr txBox="1"/>
            <p:nvPr/>
          </p:nvSpPr>
          <p:spPr>
            <a:xfrm>
              <a:off x="76200" y="28575"/>
              <a:ext cx="660400" cy="708025"/>
            </a:xfrm>
            <a:prstGeom prst="rect">
              <a:avLst/>
            </a:prstGeom>
          </p:spPr>
          <p:txBody>
            <a:bodyPr lIns="0" tIns="0" rIns="0" bIns="0" rtlCol="0" anchor="ctr"/>
            <a:lstStyle/>
            <a:p>
              <a:pPr algn="ctr">
                <a:lnSpc>
                  <a:spcPts val="3640"/>
                </a:lnSpc>
              </a:pPr>
              <a:endParaRPr/>
            </a:p>
          </p:txBody>
        </p:sp>
      </p:grpSp>
      <p:grpSp>
        <p:nvGrpSpPr>
          <p:cNvPr id="38" name="Group 38"/>
          <p:cNvGrpSpPr/>
          <p:nvPr/>
        </p:nvGrpSpPr>
        <p:grpSpPr>
          <a:xfrm>
            <a:off x="6429670" y="2739013"/>
            <a:ext cx="457877" cy="457877"/>
            <a:chOff x="0" y="0"/>
            <a:chExt cx="812800" cy="812800"/>
          </a:xfrm>
        </p:grpSpPr>
        <p:sp>
          <p:nvSpPr>
            <p:cNvPr id="39" name="Freeform 39"/>
            <p:cNvSpPr/>
            <p:nvPr/>
          </p:nvSpPr>
          <p:spPr>
            <a:xfrm>
              <a:off x="0" y="0"/>
              <a:ext cx="812800" cy="812800"/>
            </a:xfrm>
            <a:custGeom>
              <a:avLst/>
              <a:gdLst/>
              <a:ahLst/>
              <a:cxnLst/>
              <a:rect l="l" t="t" r="r" b="b"/>
              <a:pathLst>
                <a:path w="812800" h="812800">
                  <a:moveTo>
                    <a:pt x="406400" y="0"/>
                  </a:moveTo>
                  <a:cubicBezTo>
                    <a:pt x="181951" y="0"/>
                    <a:pt x="0" y="181951"/>
                    <a:pt x="0" y="406400"/>
                  </a:cubicBezTo>
                  <a:cubicBezTo>
                    <a:pt x="0" y="630849"/>
                    <a:pt x="181951" y="812800"/>
                    <a:pt x="406400" y="812800"/>
                  </a:cubicBezTo>
                  <a:cubicBezTo>
                    <a:pt x="630849" y="812800"/>
                    <a:pt x="812800" y="630849"/>
                    <a:pt x="812800" y="406400"/>
                  </a:cubicBezTo>
                  <a:cubicBezTo>
                    <a:pt x="812800" y="181951"/>
                    <a:pt x="630849" y="0"/>
                    <a:pt x="406400" y="0"/>
                  </a:cubicBezTo>
                  <a:close/>
                </a:path>
              </a:pathLst>
            </a:custGeom>
            <a:gradFill rotWithShape="1">
              <a:gsLst>
                <a:gs pos="0">
                  <a:srgbClr val="5DE0E6">
                    <a:alpha val="100000"/>
                  </a:srgbClr>
                </a:gs>
                <a:gs pos="100000">
                  <a:srgbClr val="004AAD">
                    <a:alpha val="100000"/>
                  </a:srgbClr>
                </a:gs>
              </a:gsLst>
              <a:lin ang="0"/>
            </a:gradFill>
            <a:ln w="38100" cap="sq">
              <a:solidFill>
                <a:srgbClr val="FFFFFF"/>
              </a:solidFill>
              <a:prstDash val="solid"/>
              <a:miter/>
            </a:ln>
          </p:spPr>
        </p:sp>
        <p:sp>
          <p:nvSpPr>
            <p:cNvPr id="40" name="TextBox 40"/>
            <p:cNvSpPr txBox="1"/>
            <p:nvPr/>
          </p:nvSpPr>
          <p:spPr>
            <a:xfrm>
              <a:off x="76200" y="28575"/>
              <a:ext cx="660400" cy="708025"/>
            </a:xfrm>
            <a:prstGeom prst="rect">
              <a:avLst/>
            </a:prstGeom>
          </p:spPr>
          <p:txBody>
            <a:bodyPr lIns="0" tIns="0" rIns="0" bIns="0" rtlCol="0" anchor="ctr"/>
            <a:lstStyle/>
            <a:p>
              <a:pPr algn="ctr">
                <a:lnSpc>
                  <a:spcPts val="3640"/>
                </a:lnSpc>
              </a:pPr>
              <a:endParaRPr/>
            </a:p>
          </p:txBody>
        </p:sp>
      </p:grpSp>
      <p:sp>
        <p:nvSpPr>
          <p:cNvPr id="45" name="Freeform 2">
            <a:extLst>
              <a:ext uri="{FF2B5EF4-FFF2-40B4-BE49-F238E27FC236}">
                <a16:creationId xmlns:a16="http://schemas.microsoft.com/office/drawing/2014/main" id="{A4B0188E-6960-FB7A-3F46-F6365D153502}"/>
              </a:ext>
            </a:extLst>
          </p:cNvPr>
          <p:cNvSpPr/>
          <p:nvPr/>
        </p:nvSpPr>
        <p:spPr>
          <a:xfrm>
            <a:off x="4074364" y="3254717"/>
            <a:ext cx="1425892" cy="1447530"/>
          </a:xfrm>
          <a:custGeom>
            <a:avLst/>
            <a:gdLst/>
            <a:ahLst/>
            <a:cxnLst/>
            <a:rect l="l" t="t" r="r" b="b"/>
            <a:pathLst>
              <a:path w="4125113" h="4114800">
                <a:moveTo>
                  <a:pt x="0" y="0"/>
                </a:moveTo>
                <a:lnTo>
                  <a:pt x="4125112" y="0"/>
                </a:lnTo>
                <a:lnTo>
                  <a:pt x="4125112" y="4114800"/>
                </a:lnTo>
                <a:lnTo>
                  <a:pt x="0" y="4114800"/>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grpSp>
        <p:nvGrpSpPr>
          <p:cNvPr id="4" name="Group 4"/>
          <p:cNvGrpSpPr/>
          <p:nvPr/>
        </p:nvGrpSpPr>
        <p:grpSpPr>
          <a:xfrm>
            <a:off x="653559" y="528638"/>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sp>
        <p:nvSpPr>
          <p:cNvPr id="6" name="Freeform 6"/>
          <p:cNvSpPr/>
          <p:nvPr/>
        </p:nvSpPr>
        <p:spPr>
          <a:xfrm>
            <a:off x="1285244" y="5425582"/>
            <a:ext cx="4371315" cy="480845"/>
          </a:xfrm>
          <a:custGeom>
            <a:avLst/>
            <a:gdLst/>
            <a:ahLst/>
            <a:cxnLst/>
            <a:rect l="l" t="t" r="r" b="b"/>
            <a:pathLst>
              <a:path w="4371315" h="480845">
                <a:moveTo>
                  <a:pt x="0" y="0"/>
                </a:moveTo>
                <a:lnTo>
                  <a:pt x="4371315" y="0"/>
                </a:lnTo>
                <a:lnTo>
                  <a:pt x="4371315" y="480844"/>
                </a:lnTo>
                <a:lnTo>
                  <a:pt x="0" y="48084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7" name="Group 7"/>
          <p:cNvGrpSpPr/>
          <p:nvPr/>
        </p:nvGrpSpPr>
        <p:grpSpPr>
          <a:xfrm>
            <a:off x="1285244" y="2707763"/>
            <a:ext cx="4371315" cy="2958241"/>
            <a:chOff x="0" y="0"/>
            <a:chExt cx="3222540" cy="2180820"/>
          </a:xfrm>
        </p:grpSpPr>
        <p:sp>
          <p:nvSpPr>
            <p:cNvPr id="8" name="Freeform 8"/>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9" name="Group 9"/>
          <p:cNvGrpSpPr/>
          <p:nvPr/>
        </p:nvGrpSpPr>
        <p:grpSpPr>
          <a:xfrm>
            <a:off x="1912396" y="2224786"/>
            <a:ext cx="3117011" cy="965953"/>
            <a:chOff x="0" y="0"/>
            <a:chExt cx="2131030" cy="660400"/>
          </a:xfrm>
        </p:grpSpPr>
        <p:sp>
          <p:nvSpPr>
            <p:cNvPr id="10" name="Freeform 10"/>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11" name="Group 11"/>
          <p:cNvGrpSpPr/>
          <p:nvPr/>
        </p:nvGrpSpPr>
        <p:grpSpPr>
          <a:xfrm>
            <a:off x="2029163" y="2335566"/>
            <a:ext cx="2883478" cy="744394"/>
            <a:chOff x="0" y="0"/>
            <a:chExt cx="2558121" cy="660400"/>
          </a:xfrm>
        </p:grpSpPr>
        <p:sp>
          <p:nvSpPr>
            <p:cNvPr id="12" name="Freeform 12"/>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006FB7"/>
            </a:solidFill>
          </p:spPr>
        </p:sp>
      </p:grpSp>
      <p:sp>
        <p:nvSpPr>
          <p:cNvPr id="13" name="Freeform 13"/>
          <p:cNvSpPr/>
          <p:nvPr/>
        </p:nvSpPr>
        <p:spPr>
          <a:xfrm>
            <a:off x="6548729" y="5425582"/>
            <a:ext cx="4371315" cy="480845"/>
          </a:xfrm>
          <a:custGeom>
            <a:avLst/>
            <a:gdLst/>
            <a:ahLst/>
            <a:cxnLst/>
            <a:rect l="l" t="t" r="r" b="b"/>
            <a:pathLst>
              <a:path w="4371315" h="480845">
                <a:moveTo>
                  <a:pt x="0" y="0"/>
                </a:moveTo>
                <a:lnTo>
                  <a:pt x="4371315" y="0"/>
                </a:lnTo>
                <a:lnTo>
                  <a:pt x="4371315" y="480844"/>
                </a:lnTo>
                <a:lnTo>
                  <a:pt x="0" y="48084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14" name="Group 14"/>
          <p:cNvGrpSpPr/>
          <p:nvPr/>
        </p:nvGrpSpPr>
        <p:grpSpPr>
          <a:xfrm>
            <a:off x="6548729" y="2707763"/>
            <a:ext cx="4371315" cy="2958241"/>
            <a:chOff x="0" y="0"/>
            <a:chExt cx="3222540" cy="2180820"/>
          </a:xfrm>
        </p:grpSpPr>
        <p:sp>
          <p:nvSpPr>
            <p:cNvPr id="15" name="Freeform 15"/>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16" name="Group 16"/>
          <p:cNvGrpSpPr/>
          <p:nvPr/>
        </p:nvGrpSpPr>
        <p:grpSpPr>
          <a:xfrm>
            <a:off x="7175881" y="2224786"/>
            <a:ext cx="3117011" cy="965953"/>
            <a:chOff x="0" y="0"/>
            <a:chExt cx="2131030" cy="660400"/>
          </a:xfrm>
        </p:grpSpPr>
        <p:sp>
          <p:nvSpPr>
            <p:cNvPr id="17" name="Freeform 17"/>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18" name="Group 18"/>
          <p:cNvGrpSpPr/>
          <p:nvPr/>
        </p:nvGrpSpPr>
        <p:grpSpPr>
          <a:xfrm>
            <a:off x="7292648" y="2335566"/>
            <a:ext cx="2883478" cy="744394"/>
            <a:chOff x="0" y="0"/>
            <a:chExt cx="2558121" cy="660400"/>
          </a:xfrm>
        </p:grpSpPr>
        <p:sp>
          <p:nvSpPr>
            <p:cNvPr id="19" name="Freeform 19"/>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106FB5"/>
            </a:solidFill>
          </p:spPr>
        </p:sp>
      </p:grpSp>
      <p:sp>
        <p:nvSpPr>
          <p:cNvPr id="20" name="Freeform 20"/>
          <p:cNvSpPr/>
          <p:nvPr/>
        </p:nvSpPr>
        <p:spPr>
          <a:xfrm>
            <a:off x="11817040" y="5423042"/>
            <a:ext cx="4371315" cy="480845"/>
          </a:xfrm>
          <a:custGeom>
            <a:avLst/>
            <a:gdLst/>
            <a:ahLst/>
            <a:cxnLst/>
            <a:rect l="l" t="t" r="r" b="b"/>
            <a:pathLst>
              <a:path w="4371315" h="480845">
                <a:moveTo>
                  <a:pt x="0" y="0"/>
                </a:moveTo>
                <a:lnTo>
                  <a:pt x="4371314" y="0"/>
                </a:lnTo>
                <a:lnTo>
                  <a:pt x="4371314" y="480845"/>
                </a:lnTo>
                <a:lnTo>
                  <a:pt x="0" y="480845"/>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21" name="Group 21"/>
          <p:cNvGrpSpPr/>
          <p:nvPr/>
        </p:nvGrpSpPr>
        <p:grpSpPr>
          <a:xfrm>
            <a:off x="11817040" y="2705223"/>
            <a:ext cx="4371315" cy="2958241"/>
            <a:chOff x="0" y="0"/>
            <a:chExt cx="3222540" cy="2180820"/>
          </a:xfrm>
        </p:grpSpPr>
        <p:sp>
          <p:nvSpPr>
            <p:cNvPr id="22" name="Freeform 22"/>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23" name="Group 23"/>
          <p:cNvGrpSpPr/>
          <p:nvPr/>
        </p:nvGrpSpPr>
        <p:grpSpPr>
          <a:xfrm>
            <a:off x="12444191" y="2222247"/>
            <a:ext cx="3117011" cy="965953"/>
            <a:chOff x="0" y="0"/>
            <a:chExt cx="2131030" cy="660400"/>
          </a:xfrm>
        </p:grpSpPr>
        <p:sp>
          <p:nvSpPr>
            <p:cNvPr id="24" name="Freeform 24"/>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25" name="Group 25"/>
          <p:cNvGrpSpPr/>
          <p:nvPr/>
        </p:nvGrpSpPr>
        <p:grpSpPr>
          <a:xfrm>
            <a:off x="12560958" y="2333026"/>
            <a:ext cx="2883478" cy="744394"/>
            <a:chOff x="0" y="0"/>
            <a:chExt cx="2558121" cy="660400"/>
          </a:xfrm>
        </p:grpSpPr>
        <p:sp>
          <p:nvSpPr>
            <p:cNvPr id="26" name="Freeform 26"/>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006FB7"/>
            </a:solidFill>
          </p:spPr>
        </p:sp>
      </p:grpSp>
      <p:grpSp>
        <p:nvGrpSpPr>
          <p:cNvPr id="27" name="Group 27"/>
          <p:cNvGrpSpPr/>
          <p:nvPr/>
        </p:nvGrpSpPr>
        <p:grpSpPr>
          <a:xfrm>
            <a:off x="1274810" y="6743872"/>
            <a:ext cx="4371315" cy="2958241"/>
            <a:chOff x="0" y="0"/>
            <a:chExt cx="3222540" cy="2180820"/>
          </a:xfrm>
        </p:grpSpPr>
        <p:sp>
          <p:nvSpPr>
            <p:cNvPr id="28" name="Freeform 28"/>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29" name="Group 29"/>
          <p:cNvGrpSpPr/>
          <p:nvPr/>
        </p:nvGrpSpPr>
        <p:grpSpPr>
          <a:xfrm>
            <a:off x="1901962" y="6260896"/>
            <a:ext cx="3117011" cy="965953"/>
            <a:chOff x="0" y="0"/>
            <a:chExt cx="2131030" cy="660400"/>
          </a:xfrm>
        </p:grpSpPr>
        <p:sp>
          <p:nvSpPr>
            <p:cNvPr id="30" name="Freeform 30"/>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31" name="Group 31"/>
          <p:cNvGrpSpPr/>
          <p:nvPr/>
        </p:nvGrpSpPr>
        <p:grpSpPr>
          <a:xfrm>
            <a:off x="2018728" y="6371675"/>
            <a:ext cx="2883478" cy="744394"/>
            <a:chOff x="0" y="0"/>
            <a:chExt cx="2558121" cy="660400"/>
          </a:xfrm>
        </p:grpSpPr>
        <p:sp>
          <p:nvSpPr>
            <p:cNvPr id="32" name="Freeform 32"/>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106FB5"/>
            </a:solidFill>
          </p:spPr>
        </p:sp>
      </p:grpSp>
      <p:sp>
        <p:nvSpPr>
          <p:cNvPr id="33" name="Freeform 33"/>
          <p:cNvSpPr/>
          <p:nvPr/>
        </p:nvSpPr>
        <p:spPr>
          <a:xfrm>
            <a:off x="7087351" y="8559020"/>
            <a:ext cx="3486695" cy="383536"/>
          </a:xfrm>
          <a:custGeom>
            <a:avLst/>
            <a:gdLst/>
            <a:ahLst/>
            <a:cxnLst/>
            <a:rect l="l" t="t" r="r" b="b"/>
            <a:pathLst>
              <a:path w="3486695" h="383536">
                <a:moveTo>
                  <a:pt x="0" y="0"/>
                </a:moveTo>
                <a:lnTo>
                  <a:pt x="3486696" y="0"/>
                </a:lnTo>
                <a:lnTo>
                  <a:pt x="3486696" y="383537"/>
                </a:lnTo>
                <a:lnTo>
                  <a:pt x="0" y="383537"/>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sp>
      <p:grpSp>
        <p:nvGrpSpPr>
          <p:cNvPr id="34" name="Group 34"/>
          <p:cNvGrpSpPr/>
          <p:nvPr/>
        </p:nvGrpSpPr>
        <p:grpSpPr>
          <a:xfrm>
            <a:off x="6548729" y="6743872"/>
            <a:ext cx="4371315" cy="2958241"/>
            <a:chOff x="0" y="0"/>
            <a:chExt cx="3222540" cy="2180820"/>
          </a:xfrm>
        </p:grpSpPr>
        <p:sp>
          <p:nvSpPr>
            <p:cNvPr id="35" name="Freeform 35"/>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36" name="Group 36"/>
          <p:cNvGrpSpPr/>
          <p:nvPr/>
        </p:nvGrpSpPr>
        <p:grpSpPr>
          <a:xfrm>
            <a:off x="7175881" y="6260896"/>
            <a:ext cx="3117011" cy="965953"/>
            <a:chOff x="0" y="0"/>
            <a:chExt cx="2131030" cy="660400"/>
          </a:xfrm>
        </p:grpSpPr>
        <p:sp>
          <p:nvSpPr>
            <p:cNvPr id="37" name="Freeform 37"/>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38" name="Group 38"/>
          <p:cNvGrpSpPr/>
          <p:nvPr/>
        </p:nvGrpSpPr>
        <p:grpSpPr>
          <a:xfrm>
            <a:off x="7292648" y="6371675"/>
            <a:ext cx="2883478" cy="744394"/>
            <a:chOff x="0" y="0"/>
            <a:chExt cx="2558121" cy="660400"/>
          </a:xfrm>
        </p:grpSpPr>
        <p:sp>
          <p:nvSpPr>
            <p:cNvPr id="39" name="Freeform 39"/>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106FB5"/>
            </a:solidFill>
          </p:spPr>
        </p:sp>
      </p:grpSp>
      <p:grpSp>
        <p:nvGrpSpPr>
          <p:cNvPr id="40" name="Group 40"/>
          <p:cNvGrpSpPr/>
          <p:nvPr/>
        </p:nvGrpSpPr>
        <p:grpSpPr>
          <a:xfrm>
            <a:off x="11841766" y="6743872"/>
            <a:ext cx="4371315" cy="2958241"/>
            <a:chOff x="0" y="0"/>
            <a:chExt cx="3222540" cy="2180820"/>
          </a:xfrm>
        </p:grpSpPr>
        <p:sp>
          <p:nvSpPr>
            <p:cNvPr id="41" name="Freeform 41"/>
            <p:cNvSpPr/>
            <p:nvPr/>
          </p:nvSpPr>
          <p:spPr>
            <a:xfrm>
              <a:off x="0" y="0"/>
              <a:ext cx="3222540" cy="2180820"/>
            </a:xfrm>
            <a:custGeom>
              <a:avLst/>
              <a:gdLst/>
              <a:ahLst/>
              <a:cxnLst/>
              <a:rect l="l" t="t" r="r" b="b"/>
              <a:pathLst>
                <a:path w="3222540" h="2180820">
                  <a:moveTo>
                    <a:pt x="3098080" y="2180820"/>
                  </a:moveTo>
                  <a:lnTo>
                    <a:pt x="124460" y="2180820"/>
                  </a:lnTo>
                  <a:cubicBezTo>
                    <a:pt x="55880" y="2180820"/>
                    <a:pt x="0" y="2124940"/>
                    <a:pt x="0" y="2056360"/>
                  </a:cubicBezTo>
                  <a:lnTo>
                    <a:pt x="0" y="124460"/>
                  </a:lnTo>
                  <a:cubicBezTo>
                    <a:pt x="0" y="55880"/>
                    <a:pt x="55880" y="0"/>
                    <a:pt x="124460" y="0"/>
                  </a:cubicBezTo>
                  <a:lnTo>
                    <a:pt x="3098080" y="0"/>
                  </a:lnTo>
                  <a:cubicBezTo>
                    <a:pt x="3166660" y="0"/>
                    <a:pt x="3222540" y="55880"/>
                    <a:pt x="3222540" y="124460"/>
                  </a:cubicBezTo>
                  <a:lnTo>
                    <a:pt x="3222540" y="2056360"/>
                  </a:lnTo>
                  <a:cubicBezTo>
                    <a:pt x="3222540" y="2124940"/>
                    <a:pt x="3166660" y="2180820"/>
                    <a:pt x="3098080" y="2180820"/>
                  </a:cubicBezTo>
                  <a:close/>
                </a:path>
              </a:pathLst>
            </a:custGeom>
            <a:solidFill>
              <a:srgbClr val="FFFFFF"/>
            </a:solidFill>
          </p:spPr>
        </p:sp>
      </p:grpSp>
      <p:grpSp>
        <p:nvGrpSpPr>
          <p:cNvPr id="42" name="Group 42"/>
          <p:cNvGrpSpPr/>
          <p:nvPr/>
        </p:nvGrpSpPr>
        <p:grpSpPr>
          <a:xfrm>
            <a:off x="12468918" y="6260896"/>
            <a:ext cx="3117011" cy="965953"/>
            <a:chOff x="0" y="0"/>
            <a:chExt cx="2131030" cy="660400"/>
          </a:xfrm>
        </p:grpSpPr>
        <p:sp>
          <p:nvSpPr>
            <p:cNvPr id="43" name="Freeform 43"/>
            <p:cNvSpPr/>
            <p:nvPr/>
          </p:nvSpPr>
          <p:spPr>
            <a:xfrm>
              <a:off x="0" y="0"/>
              <a:ext cx="2131030" cy="660400"/>
            </a:xfrm>
            <a:custGeom>
              <a:avLst/>
              <a:gdLst/>
              <a:ahLst/>
              <a:cxnLst/>
              <a:rect l="l" t="t" r="r" b="b"/>
              <a:pathLst>
                <a:path w="2131030" h="660400">
                  <a:moveTo>
                    <a:pt x="2006570" y="660400"/>
                  </a:moveTo>
                  <a:lnTo>
                    <a:pt x="124460" y="660400"/>
                  </a:lnTo>
                  <a:cubicBezTo>
                    <a:pt x="55880" y="660400"/>
                    <a:pt x="0" y="604520"/>
                    <a:pt x="0" y="535940"/>
                  </a:cubicBezTo>
                  <a:lnTo>
                    <a:pt x="0" y="124460"/>
                  </a:lnTo>
                  <a:cubicBezTo>
                    <a:pt x="0" y="55880"/>
                    <a:pt x="55880" y="0"/>
                    <a:pt x="124460" y="0"/>
                  </a:cubicBezTo>
                  <a:lnTo>
                    <a:pt x="2006570" y="0"/>
                  </a:lnTo>
                  <a:cubicBezTo>
                    <a:pt x="2075150" y="0"/>
                    <a:pt x="2131030" y="55880"/>
                    <a:pt x="2131030" y="124460"/>
                  </a:cubicBezTo>
                  <a:lnTo>
                    <a:pt x="2131030" y="535940"/>
                  </a:lnTo>
                  <a:cubicBezTo>
                    <a:pt x="2131030" y="604520"/>
                    <a:pt x="2075150" y="660400"/>
                    <a:pt x="2006570" y="660400"/>
                  </a:cubicBezTo>
                  <a:close/>
                </a:path>
              </a:pathLst>
            </a:custGeom>
            <a:gradFill rotWithShape="1">
              <a:gsLst>
                <a:gs pos="0">
                  <a:srgbClr val="5DE0E6">
                    <a:alpha val="62000"/>
                  </a:srgbClr>
                </a:gs>
                <a:gs pos="100000">
                  <a:srgbClr val="004AAD">
                    <a:alpha val="62000"/>
                  </a:srgbClr>
                </a:gs>
              </a:gsLst>
              <a:lin ang="0"/>
            </a:gradFill>
          </p:spPr>
        </p:sp>
      </p:grpSp>
      <p:grpSp>
        <p:nvGrpSpPr>
          <p:cNvPr id="44" name="Group 44"/>
          <p:cNvGrpSpPr/>
          <p:nvPr/>
        </p:nvGrpSpPr>
        <p:grpSpPr>
          <a:xfrm>
            <a:off x="12585684" y="6371675"/>
            <a:ext cx="2883478" cy="744394"/>
            <a:chOff x="0" y="0"/>
            <a:chExt cx="2558121" cy="660400"/>
          </a:xfrm>
        </p:grpSpPr>
        <p:sp>
          <p:nvSpPr>
            <p:cNvPr id="45" name="Freeform 45"/>
            <p:cNvSpPr/>
            <p:nvPr/>
          </p:nvSpPr>
          <p:spPr>
            <a:xfrm>
              <a:off x="0" y="0"/>
              <a:ext cx="2558121" cy="660400"/>
            </a:xfrm>
            <a:custGeom>
              <a:avLst/>
              <a:gdLst/>
              <a:ahLst/>
              <a:cxnLst/>
              <a:rect l="l" t="t" r="r" b="b"/>
              <a:pathLst>
                <a:path w="2558121" h="660400">
                  <a:moveTo>
                    <a:pt x="2433661" y="660400"/>
                  </a:moveTo>
                  <a:lnTo>
                    <a:pt x="124460" y="660400"/>
                  </a:lnTo>
                  <a:cubicBezTo>
                    <a:pt x="55880" y="660400"/>
                    <a:pt x="0" y="604520"/>
                    <a:pt x="0" y="535940"/>
                  </a:cubicBezTo>
                  <a:lnTo>
                    <a:pt x="0" y="124460"/>
                  </a:lnTo>
                  <a:cubicBezTo>
                    <a:pt x="0" y="55880"/>
                    <a:pt x="55880" y="0"/>
                    <a:pt x="124460" y="0"/>
                  </a:cubicBezTo>
                  <a:lnTo>
                    <a:pt x="2433661" y="0"/>
                  </a:lnTo>
                  <a:cubicBezTo>
                    <a:pt x="2502241" y="0"/>
                    <a:pt x="2558121" y="55880"/>
                    <a:pt x="2558121" y="124460"/>
                  </a:cubicBezTo>
                  <a:lnTo>
                    <a:pt x="2558121" y="535940"/>
                  </a:lnTo>
                  <a:cubicBezTo>
                    <a:pt x="2558121" y="604520"/>
                    <a:pt x="2502241" y="660400"/>
                    <a:pt x="2433661" y="660400"/>
                  </a:cubicBezTo>
                  <a:close/>
                </a:path>
              </a:pathLst>
            </a:custGeom>
            <a:solidFill>
              <a:srgbClr val="106FB5"/>
            </a:solidFill>
          </p:spPr>
        </p:sp>
      </p:grpSp>
      <p:sp>
        <p:nvSpPr>
          <p:cNvPr id="46" name="TextBox 46"/>
          <p:cNvSpPr txBox="1"/>
          <p:nvPr/>
        </p:nvSpPr>
        <p:spPr>
          <a:xfrm>
            <a:off x="2029163" y="2457059"/>
            <a:ext cx="2932931" cy="395057"/>
          </a:xfrm>
          <a:prstGeom prst="rect">
            <a:avLst/>
          </a:prstGeom>
        </p:spPr>
        <p:txBody>
          <a:bodyPr lIns="0" tIns="0" rIns="0" bIns="0" rtlCol="0" anchor="t">
            <a:spAutoFit/>
          </a:bodyPr>
          <a:lstStyle/>
          <a:p>
            <a:pPr algn="ctr">
              <a:lnSpc>
                <a:spcPts val="3208"/>
              </a:lnSpc>
            </a:pPr>
            <a:r>
              <a:rPr lang="en-US" sz="2291" spc="-100">
                <a:solidFill>
                  <a:srgbClr val="FFFFFF"/>
                </a:solidFill>
                <a:latin typeface="Montserrat Bold"/>
              </a:rPr>
              <a:t>Terms of reference</a:t>
            </a:r>
          </a:p>
        </p:txBody>
      </p:sp>
      <p:sp>
        <p:nvSpPr>
          <p:cNvPr id="47" name="TextBox 47"/>
          <p:cNvSpPr txBox="1"/>
          <p:nvPr/>
        </p:nvSpPr>
        <p:spPr>
          <a:xfrm>
            <a:off x="1462779" y="3775465"/>
            <a:ext cx="3995378" cy="1748954"/>
          </a:xfrm>
          <a:prstGeom prst="rect">
            <a:avLst/>
          </a:prstGeom>
        </p:spPr>
        <p:txBody>
          <a:bodyPr lIns="0" tIns="0" rIns="0" bIns="0" rtlCol="0" anchor="t">
            <a:spAutoFit/>
          </a:bodyPr>
          <a:lstStyle/>
          <a:p>
            <a:pPr algn="ctr">
              <a:lnSpc>
                <a:spcPts val="2004"/>
              </a:lnSpc>
            </a:pPr>
            <a:r>
              <a:rPr lang="en-US" sz="1713" spc="1" dirty="0">
                <a:solidFill>
                  <a:srgbClr val="000000"/>
                </a:solidFill>
                <a:latin typeface="Montserrat Light"/>
              </a:rPr>
              <a:t>Out of the 23 internal evaluations that have been conducted since the revision of the Model of </a:t>
            </a:r>
            <a:r>
              <a:rPr lang="en-US" sz="1713" spc="1" dirty="0" err="1">
                <a:solidFill>
                  <a:srgbClr val="000000"/>
                </a:solidFill>
                <a:latin typeface="Montserrat Light"/>
              </a:rPr>
              <a:t>ToR</a:t>
            </a:r>
            <a:r>
              <a:rPr lang="en-US" sz="1713" spc="1" dirty="0">
                <a:solidFill>
                  <a:srgbClr val="000000"/>
                </a:solidFill>
                <a:latin typeface="Montserrat Light"/>
              </a:rPr>
              <a:t> in 2019, 87 % of the TORs outline disability inclusion as part of the 7th evaluation criteria.</a:t>
            </a:r>
          </a:p>
          <a:p>
            <a:pPr algn="ctr">
              <a:lnSpc>
                <a:spcPts val="2004"/>
              </a:lnSpc>
            </a:pPr>
            <a:endParaRPr lang="en-US" sz="1713" spc="1" dirty="0">
              <a:solidFill>
                <a:srgbClr val="000000"/>
              </a:solidFill>
              <a:latin typeface="Montserrat Light"/>
            </a:endParaRPr>
          </a:p>
        </p:txBody>
      </p:sp>
      <p:sp>
        <p:nvSpPr>
          <p:cNvPr id="48" name="TextBox 48"/>
          <p:cNvSpPr txBox="1"/>
          <p:nvPr/>
        </p:nvSpPr>
        <p:spPr>
          <a:xfrm>
            <a:off x="7292648" y="2457059"/>
            <a:ext cx="2932931" cy="395004"/>
          </a:xfrm>
          <a:prstGeom prst="rect">
            <a:avLst/>
          </a:prstGeom>
        </p:spPr>
        <p:txBody>
          <a:bodyPr lIns="0" tIns="0" rIns="0" bIns="0" rtlCol="0" anchor="t">
            <a:spAutoFit/>
          </a:bodyPr>
          <a:lstStyle/>
          <a:p>
            <a:pPr algn="ctr">
              <a:lnSpc>
                <a:spcPts val="3211"/>
              </a:lnSpc>
            </a:pPr>
            <a:r>
              <a:rPr lang="en-US" sz="2293" spc="-100">
                <a:solidFill>
                  <a:srgbClr val="FFFFFF"/>
                </a:solidFill>
                <a:latin typeface="Montserrat Bold"/>
              </a:rPr>
              <a:t>Evaluation teams</a:t>
            </a:r>
          </a:p>
        </p:txBody>
      </p:sp>
      <p:sp>
        <p:nvSpPr>
          <p:cNvPr id="49" name="TextBox 49"/>
          <p:cNvSpPr txBox="1"/>
          <p:nvPr/>
        </p:nvSpPr>
        <p:spPr>
          <a:xfrm>
            <a:off x="6735817" y="3766246"/>
            <a:ext cx="3997140" cy="1748954"/>
          </a:xfrm>
          <a:prstGeom prst="rect">
            <a:avLst/>
          </a:prstGeom>
        </p:spPr>
        <p:txBody>
          <a:bodyPr lIns="0" tIns="0" rIns="0" bIns="0" rtlCol="0" anchor="t">
            <a:spAutoFit/>
          </a:bodyPr>
          <a:lstStyle/>
          <a:p>
            <a:pPr algn="ctr">
              <a:lnSpc>
                <a:spcPts val="2004"/>
              </a:lnSpc>
            </a:pPr>
            <a:r>
              <a:rPr lang="en-US" sz="1713" spc="1" dirty="0">
                <a:solidFill>
                  <a:srgbClr val="000000"/>
                </a:solidFill>
                <a:latin typeface="Montserrat Light"/>
              </a:rPr>
              <a:t>Knowledge/experience of disability inclusion is part of the requirements for the evaluator in some of its calls for evaluators, alongside gender equality, and Human rights integration </a:t>
            </a:r>
          </a:p>
          <a:p>
            <a:pPr algn="ctr">
              <a:lnSpc>
                <a:spcPts val="2004"/>
              </a:lnSpc>
            </a:pPr>
            <a:endParaRPr lang="en-US" sz="1713" spc="1" dirty="0">
              <a:solidFill>
                <a:srgbClr val="000000"/>
              </a:solidFill>
              <a:latin typeface="Montserrat Light"/>
            </a:endParaRPr>
          </a:p>
        </p:txBody>
      </p:sp>
      <p:sp>
        <p:nvSpPr>
          <p:cNvPr id="50" name="TextBox 50"/>
          <p:cNvSpPr txBox="1"/>
          <p:nvPr/>
        </p:nvSpPr>
        <p:spPr>
          <a:xfrm>
            <a:off x="12585684" y="2322831"/>
            <a:ext cx="2908205" cy="773177"/>
          </a:xfrm>
          <a:prstGeom prst="rect">
            <a:avLst/>
          </a:prstGeom>
        </p:spPr>
        <p:txBody>
          <a:bodyPr lIns="0" tIns="0" rIns="0" bIns="0" rtlCol="0" anchor="t">
            <a:spAutoFit/>
          </a:bodyPr>
          <a:lstStyle/>
          <a:p>
            <a:pPr algn="ctr">
              <a:lnSpc>
                <a:spcPts val="3184"/>
              </a:lnSpc>
            </a:pPr>
            <a:r>
              <a:rPr lang="en-US" sz="2274" spc="-100">
                <a:solidFill>
                  <a:srgbClr val="FFFFFF"/>
                </a:solidFill>
                <a:latin typeface="Montserrat Bold"/>
              </a:rPr>
              <a:t>Evaluation Questions</a:t>
            </a:r>
          </a:p>
        </p:txBody>
      </p:sp>
      <p:sp>
        <p:nvSpPr>
          <p:cNvPr id="51" name="TextBox 51"/>
          <p:cNvSpPr txBox="1"/>
          <p:nvPr/>
        </p:nvSpPr>
        <p:spPr>
          <a:xfrm>
            <a:off x="12201512" y="3621501"/>
            <a:ext cx="3663526" cy="1997909"/>
          </a:xfrm>
          <a:prstGeom prst="rect">
            <a:avLst/>
          </a:prstGeom>
        </p:spPr>
        <p:txBody>
          <a:bodyPr lIns="0" tIns="0" rIns="0" bIns="0" rtlCol="0" anchor="t">
            <a:spAutoFit/>
          </a:bodyPr>
          <a:lstStyle/>
          <a:p>
            <a:pPr algn="ctr">
              <a:lnSpc>
                <a:spcPts val="2015"/>
              </a:lnSpc>
            </a:pPr>
            <a:r>
              <a:rPr lang="en-US" sz="1722" spc="1" dirty="0">
                <a:solidFill>
                  <a:srgbClr val="000000"/>
                </a:solidFill>
                <a:latin typeface="Montserrat Light"/>
              </a:rPr>
              <a:t>Among the evaluations assessed 94% of the evaluations had DI included as a criterion (in addition to the other 6 OECD criteria), Therefore specific questions addressing disability inclusion have been included.</a:t>
            </a:r>
          </a:p>
          <a:p>
            <a:pPr algn="ctr">
              <a:lnSpc>
                <a:spcPts val="2015"/>
              </a:lnSpc>
            </a:pPr>
            <a:endParaRPr lang="en-US" sz="1722" spc="1" dirty="0">
              <a:solidFill>
                <a:srgbClr val="000000"/>
              </a:solidFill>
              <a:latin typeface="Montserrat Light"/>
            </a:endParaRPr>
          </a:p>
        </p:txBody>
      </p:sp>
      <p:sp>
        <p:nvSpPr>
          <p:cNvPr id="52" name="TextBox 52"/>
          <p:cNvSpPr txBox="1"/>
          <p:nvPr/>
        </p:nvSpPr>
        <p:spPr>
          <a:xfrm>
            <a:off x="2018728" y="6391685"/>
            <a:ext cx="2932931" cy="773177"/>
          </a:xfrm>
          <a:prstGeom prst="rect">
            <a:avLst/>
          </a:prstGeom>
        </p:spPr>
        <p:txBody>
          <a:bodyPr lIns="0" tIns="0" rIns="0" bIns="0" rtlCol="0" anchor="t">
            <a:spAutoFit/>
          </a:bodyPr>
          <a:lstStyle/>
          <a:p>
            <a:pPr algn="ctr">
              <a:lnSpc>
                <a:spcPts val="3184"/>
              </a:lnSpc>
            </a:pPr>
            <a:r>
              <a:rPr lang="en-US" sz="2274" spc="-100">
                <a:solidFill>
                  <a:srgbClr val="FFFFFF"/>
                </a:solidFill>
                <a:latin typeface="Montserrat Bold"/>
              </a:rPr>
              <a:t> Stakeholder and data collection</a:t>
            </a:r>
          </a:p>
        </p:txBody>
      </p:sp>
      <p:sp>
        <p:nvSpPr>
          <p:cNvPr id="53" name="TextBox 53"/>
          <p:cNvSpPr txBox="1"/>
          <p:nvPr/>
        </p:nvSpPr>
        <p:spPr>
          <a:xfrm>
            <a:off x="1673555" y="7550847"/>
            <a:ext cx="3705836" cy="1997909"/>
          </a:xfrm>
          <a:prstGeom prst="rect">
            <a:avLst/>
          </a:prstGeom>
        </p:spPr>
        <p:txBody>
          <a:bodyPr lIns="0" tIns="0" rIns="0" bIns="0" rtlCol="0" anchor="t">
            <a:spAutoFit/>
          </a:bodyPr>
          <a:lstStyle/>
          <a:p>
            <a:pPr algn="ctr">
              <a:lnSpc>
                <a:spcPts val="2015"/>
              </a:lnSpc>
            </a:pPr>
            <a:r>
              <a:rPr lang="en-US" sz="1722" spc="1" dirty="0">
                <a:solidFill>
                  <a:srgbClr val="000000"/>
                </a:solidFill>
                <a:latin typeface="Montserrat Light"/>
              </a:rPr>
              <a:t>Though most of the methodologies of the evaluations were disability inclusive, more attention is needed on the stakeholder mapping, participation and data collection methods .</a:t>
            </a:r>
          </a:p>
          <a:p>
            <a:pPr algn="ctr">
              <a:lnSpc>
                <a:spcPts val="2015"/>
              </a:lnSpc>
            </a:pPr>
            <a:endParaRPr lang="en-US" sz="1722" spc="1" dirty="0">
              <a:solidFill>
                <a:srgbClr val="000000"/>
              </a:solidFill>
              <a:latin typeface="Montserrat Light"/>
            </a:endParaRPr>
          </a:p>
        </p:txBody>
      </p:sp>
      <p:sp>
        <p:nvSpPr>
          <p:cNvPr id="54" name="TextBox 54"/>
          <p:cNvSpPr txBox="1"/>
          <p:nvPr/>
        </p:nvSpPr>
        <p:spPr>
          <a:xfrm>
            <a:off x="7292648" y="6391685"/>
            <a:ext cx="2932931" cy="773177"/>
          </a:xfrm>
          <a:prstGeom prst="rect">
            <a:avLst/>
          </a:prstGeom>
        </p:spPr>
        <p:txBody>
          <a:bodyPr lIns="0" tIns="0" rIns="0" bIns="0" rtlCol="0" anchor="t">
            <a:spAutoFit/>
          </a:bodyPr>
          <a:lstStyle/>
          <a:p>
            <a:pPr algn="ctr">
              <a:lnSpc>
                <a:spcPts val="3184"/>
              </a:lnSpc>
            </a:pPr>
            <a:r>
              <a:rPr lang="en-US" sz="2274" spc="-100">
                <a:solidFill>
                  <a:srgbClr val="FFFFFF"/>
                </a:solidFill>
                <a:latin typeface="Montserrat Bold"/>
              </a:rPr>
              <a:t>Findings and analysis </a:t>
            </a:r>
          </a:p>
        </p:txBody>
      </p:sp>
      <p:sp>
        <p:nvSpPr>
          <p:cNvPr id="55" name="TextBox 55"/>
          <p:cNvSpPr txBox="1"/>
          <p:nvPr/>
        </p:nvSpPr>
        <p:spPr>
          <a:xfrm>
            <a:off x="6758308" y="7356102"/>
            <a:ext cx="3974649" cy="1949252"/>
          </a:xfrm>
          <a:prstGeom prst="rect">
            <a:avLst/>
          </a:prstGeom>
        </p:spPr>
        <p:txBody>
          <a:bodyPr lIns="0" tIns="0" rIns="0" bIns="0" rtlCol="0" anchor="t">
            <a:spAutoFit/>
          </a:bodyPr>
          <a:lstStyle/>
          <a:p>
            <a:pPr algn="ctr">
              <a:lnSpc>
                <a:spcPts val="1891"/>
              </a:lnSpc>
            </a:pPr>
            <a:r>
              <a:rPr lang="en-US" sz="1616" spc="1" dirty="0">
                <a:solidFill>
                  <a:srgbClr val="000000"/>
                </a:solidFill>
                <a:latin typeface="Montserrat Light"/>
              </a:rPr>
              <a:t>94% of evaluation reports conducted as from 2020 are classified as disability inclusive. In these cases, disability was addressed either in the evaluation scope or questions, and the findings included an analysis of disability inclusion, and the gaps identified were addressed in the recommendations.</a:t>
            </a:r>
          </a:p>
        </p:txBody>
      </p:sp>
      <p:sp>
        <p:nvSpPr>
          <p:cNvPr id="56" name="TextBox 56"/>
          <p:cNvSpPr txBox="1"/>
          <p:nvPr/>
        </p:nvSpPr>
        <p:spPr>
          <a:xfrm>
            <a:off x="12585684" y="6391685"/>
            <a:ext cx="2932931" cy="773177"/>
          </a:xfrm>
          <a:prstGeom prst="rect">
            <a:avLst/>
          </a:prstGeom>
        </p:spPr>
        <p:txBody>
          <a:bodyPr lIns="0" tIns="0" rIns="0" bIns="0" rtlCol="0" anchor="t">
            <a:spAutoFit/>
          </a:bodyPr>
          <a:lstStyle/>
          <a:p>
            <a:pPr algn="ctr">
              <a:lnSpc>
                <a:spcPts val="3184"/>
              </a:lnSpc>
            </a:pPr>
            <a:r>
              <a:rPr lang="en-US" sz="2274" spc="-100">
                <a:solidFill>
                  <a:srgbClr val="FFFFFF"/>
                </a:solidFill>
                <a:latin typeface="Montserrat Bold"/>
              </a:rPr>
              <a:t>Conclusions and recommendations</a:t>
            </a:r>
          </a:p>
        </p:txBody>
      </p:sp>
      <p:sp>
        <p:nvSpPr>
          <p:cNvPr id="57" name="TextBox 57"/>
          <p:cNvSpPr txBox="1"/>
          <p:nvPr/>
        </p:nvSpPr>
        <p:spPr>
          <a:xfrm>
            <a:off x="12358238" y="7475951"/>
            <a:ext cx="3562115" cy="1949252"/>
          </a:xfrm>
          <a:prstGeom prst="rect">
            <a:avLst/>
          </a:prstGeom>
        </p:spPr>
        <p:txBody>
          <a:bodyPr lIns="0" tIns="0" rIns="0" bIns="0" rtlCol="0" anchor="t">
            <a:spAutoFit/>
          </a:bodyPr>
          <a:lstStyle/>
          <a:p>
            <a:pPr algn="ctr">
              <a:lnSpc>
                <a:spcPts val="1891"/>
              </a:lnSpc>
            </a:pPr>
            <a:r>
              <a:rPr lang="en-US" sz="1616" spc="1" dirty="0">
                <a:solidFill>
                  <a:srgbClr val="000000"/>
                </a:solidFill>
                <a:latin typeface="Montserrat Light"/>
              </a:rPr>
              <a:t>DI is an important area of focus in the work of OHCHR,  though not  adequately mainstreamed in the planning and implementation of  </a:t>
            </a:r>
            <a:r>
              <a:rPr lang="en-US" sz="1616" spc="1" dirty="0" err="1">
                <a:solidFill>
                  <a:srgbClr val="000000"/>
                </a:solidFill>
                <a:latin typeface="Montserrat Light"/>
              </a:rPr>
              <a:t>programmes</a:t>
            </a:r>
            <a:r>
              <a:rPr lang="en-US" sz="1616" spc="1" dirty="0">
                <a:solidFill>
                  <a:srgbClr val="000000"/>
                </a:solidFill>
                <a:latin typeface="Montserrat Light"/>
              </a:rPr>
              <a:t>/projects. The evaluations included recommendations to address the gaps  were provided.</a:t>
            </a:r>
          </a:p>
        </p:txBody>
      </p:sp>
      <p:sp>
        <p:nvSpPr>
          <p:cNvPr id="58" name="TextBox 58"/>
          <p:cNvSpPr txBox="1"/>
          <p:nvPr/>
        </p:nvSpPr>
        <p:spPr>
          <a:xfrm>
            <a:off x="970946" y="738426"/>
            <a:ext cx="15217409" cy="1131395"/>
          </a:xfrm>
          <a:prstGeom prst="rect">
            <a:avLst/>
          </a:prstGeom>
        </p:spPr>
        <p:txBody>
          <a:bodyPr lIns="0" tIns="0" rIns="0" bIns="0" rtlCol="0" anchor="t">
            <a:spAutoFit/>
          </a:bodyPr>
          <a:lstStyle/>
          <a:p>
            <a:pPr algn="ctr">
              <a:lnSpc>
                <a:spcPts val="5178"/>
              </a:lnSpc>
            </a:pPr>
            <a:r>
              <a:rPr lang="en-US" sz="4839" spc="-212">
                <a:solidFill>
                  <a:srgbClr val="006FB7"/>
                </a:solidFill>
                <a:latin typeface="Montserrat Bold"/>
              </a:rPr>
              <a:t>Disability Inclusion in Evaluation Reports</a:t>
            </a:r>
          </a:p>
          <a:p>
            <a:pPr algn="ctr">
              <a:lnSpc>
                <a:spcPts val="2013"/>
              </a:lnSpc>
            </a:pPr>
            <a:endParaRPr lang="en-US" sz="4839" spc="-212">
              <a:solidFill>
                <a:srgbClr val="006FB7"/>
              </a:solidFill>
              <a:latin typeface="Montserrat Bold"/>
            </a:endParaRPr>
          </a:p>
          <a:p>
            <a:pPr algn="ctr">
              <a:lnSpc>
                <a:spcPts val="1936"/>
              </a:lnSpc>
            </a:pPr>
            <a:r>
              <a:rPr lang="en-US" sz="1809" spc="-79">
                <a:solidFill>
                  <a:srgbClr val="000000"/>
                </a:solidFill>
                <a:latin typeface="Montserrat"/>
              </a:rPr>
              <a:t>OHCHR met all 6 elements and therefore received arating of  "meets requirements”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3"/>
            <a:stretch>
              <a:fillRect t="-38888" b="-38888"/>
            </a:stretch>
          </a:blipFill>
        </p:spPr>
      </p:sp>
      <p:sp>
        <p:nvSpPr>
          <p:cNvPr id="3" name="Freeform 3"/>
          <p:cNvSpPr/>
          <p:nvPr/>
        </p:nvSpPr>
        <p:spPr>
          <a:xfrm>
            <a:off x="17900" y="-28575"/>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4">
              <a:alphaModFix amt="71000"/>
            </a:blip>
            <a:stretch>
              <a:fillRect l="-75814" r="-75814" b="-153395"/>
            </a:stretch>
          </a:blipFill>
        </p:spPr>
      </p:sp>
      <p:grpSp>
        <p:nvGrpSpPr>
          <p:cNvPr id="4" name="Group 4"/>
          <p:cNvGrpSpPr/>
          <p:nvPr/>
        </p:nvGrpSpPr>
        <p:grpSpPr>
          <a:xfrm>
            <a:off x="653559" y="376238"/>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sp>
        <p:nvSpPr>
          <p:cNvPr id="6" name="TextBox 6"/>
          <p:cNvSpPr txBox="1"/>
          <p:nvPr/>
        </p:nvSpPr>
        <p:spPr>
          <a:xfrm>
            <a:off x="1466029" y="2815976"/>
            <a:ext cx="7195263" cy="969645"/>
          </a:xfrm>
          <a:prstGeom prst="rect">
            <a:avLst/>
          </a:prstGeom>
        </p:spPr>
        <p:txBody>
          <a:bodyPr lIns="0" tIns="0" rIns="0" bIns="0" rtlCol="0" anchor="t">
            <a:spAutoFit/>
          </a:bodyPr>
          <a:lstStyle/>
          <a:p>
            <a:pPr marL="0" lvl="0" indent="0" algn="l">
              <a:lnSpc>
                <a:spcPts val="7980"/>
              </a:lnSpc>
              <a:spcBef>
                <a:spcPct val="0"/>
              </a:spcBef>
            </a:pPr>
            <a:r>
              <a:rPr lang="en-US" sz="5700">
                <a:solidFill>
                  <a:srgbClr val="006FB7"/>
                </a:solidFill>
                <a:latin typeface="Montserrat Bold"/>
              </a:rPr>
              <a:t>Key insights</a:t>
            </a:r>
          </a:p>
        </p:txBody>
      </p:sp>
      <p:sp>
        <p:nvSpPr>
          <p:cNvPr id="7" name="TextBox 7"/>
          <p:cNvSpPr txBox="1"/>
          <p:nvPr/>
        </p:nvSpPr>
        <p:spPr>
          <a:xfrm>
            <a:off x="1466029" y="4300526"/>
            <a:ext cx="6569046" cy="2861361"/>
          </a:xfrm>
          <a:prstGeom prst="rect">
            <a:avLst/>
          </a:prstGeom>
        </p:spPr>
        <p:txBody>
          <a:bodyPr lIns="0" tIns="0" rIns="0" bIns="0" rtlCol="0" anchor="t">
            <a:spAutoFit/>
          </a:bodyPr>
          <a:lstStyle/>
          <a:p>
            <a:pPr marL="382143" lvl="1" indent="-191072">
              <a:lnSpc>
                <a:spcPts val="2478"/>
              </a:lnSpc>
              <a:buFont typeface="Arial"/>
              <a:buChar char="•"/>
            </a:pPr>
            <a:r>
              <a:rPr lang="en-US" sz="1770" spc="1" dirty="0">
                <a:solidFill>
                  <a:srgbClr val="101010"/>
                </a:solidFill>
                <a:latin typeface="Montserrat Light"/>
              </a:rPr>
              <a:t>Out of the five OHCHR sampled reports, four reports </a:t>
            </a:r>
            <a:r>
              <a:rPr lang="en-US" sz="1770" b="1" spc="1" dirty="0">
                <a:solidFill>
                  <a:srgbClr val="101010"/>
                </a:solidFill>
                <a:latin typeface="Montserrat Light"/>
              </a:rPr>
              <a:t>successfully addressed </a:t>
            </a:r>
            <a:r>
              <a:rPr lang="en-US" sz="1770" spc="1" dirty="0">
                <a:solidFill>
                  <a:srgbClr val="101010"/>
                </a:solidFill>
                <a:latin typeface="Montserrat Light"/>
              </a:rPr>
              <a:t>disability concerns.</a:t>
            </a:r>
          </a:p>
          <a:p>
            <a:pPr marL="382143" lvl="1" indent="-191072">
              <a:lnSpc>
                <a:spcPts val="2478"/>
              </a:lnSpc>
              <a:buFont typeface="Arial"/>
              <a:buChar char="•"/>
            </a:pPr>
            <a:r>
              <a:rPr lang="en-US" sz="1770" spc="1" dirty="0">
                <a:solidFill>
                  <a:srgbClr val="101010"/>
                </a:solidFill>
                <a:latin typeface="Montserrat Light"/>
              </a:rPr>
              <a:t>The revision of the OHCHR </a:t>
            </a:r>
            <a:r>
              <a:rPr lang="en-US" sz="1770" b="1" spc="1" dirty="0">
                <a:solidFill>
                  <a:srgbClr val="101010"/>
                </a:solidFill>
                <a:latin typeface="Montserrat Light"/>
              </a:rPr>
              <a:t>Model Terms of Reference </a:t>
            </a:r>
            <a:r>
              <a:rPr lang="en-US" sz="1770" spc="1" dirty="0">
                <a:solidFill>
                  <a:srgbClr val="101010"/>
                </a:solidFill>
                <a:latin typeface="Montserrat Light"/>
              </a:rPr>
              <a:t>for Evaluations to incorporate the new OECD DAC criteria and the integration of disability inclusion.</a:t>
            </a:r>
          </a:p>
          <a:p>
            <a:pPr marL="382143" lvl="1" indent="-191072" algn="l">
              <a:lnSpc>
                <a:spcPts val="2478"/>
              </a:lnSpc>
              <a:buFont typeface="Arial"/>
              <a:buChar char="•"/>
            </a:pPr>
            <a:r>
              <a:rPr lang="en-US" sz="1770" spc="1" dirty="0">
                <a:solidFill>
                  <a:srgbClr val="101010"/>
                </a:solidFill>
                <a:latin typeface="Montserrat Light"/>
              </a:rPr>
              <a:t>OHCHR was part of the team that led the development of the </a:t>
            </a:r>
            <a:r>
              <a:rPr lang="en-US" sz="1770" b="1" spc="1" dirty="0">
                <a:solidFill>
                  <a:srgbClr val="101010"/>
                </a:solidFill>
                <a:latin typeface="Montserrat Light"/>
              </a:rPr>
              <a:t>UNEG Guidance on integrating disability </a:t>
            </a:r>
            <a:r>
              <a:rPr lang="en-US" sz="1770" spc="1" dirty="0">
                <a:solidFill>
                  <a:srgbClr val="101010"/>
                </a:solidFill>
                <a:latin typeface="Montserrat Light"/>
              </a:rPr>
              <a:t>inclusion in evaluations and reporting on the UNDIS evaluation indicator, </a:t>
            </a:r>
          </a:p>
        </p:txBody>
      </p:sp>
      <p:sp>
        <p:nvSpPr>
          <p:cNvPr id="8" name="TextBox 8"/>
          <p:cNvSpPr txBox="1"/>
          <p:nvPr/>
        </p:nvSpPr>
        <p:spPr>
          <a:xfrm>
            <a:off x="10197640" y="4017205"/>
            <a:ext cx="6211668" cy="3181961"/>
          </a:xfrm>
          <a:prstGeom prst="rect">
            <a:avLst/>
          </a:prstGeom>
        </p:spPr>
        <p:txBody>
          <a:bodyPr lIns="0" tIns="0" rIns="0" bIns="0" rtlCol="0" anchor="t">
            <a:spAutoFit/>
          </a:bodyPr>
          <a:lstStyle/>
          <a:p>
            <a:pPr marL="382143" lvl="1" indent="-191072">
              <a:lnSpc>
                <a:spcPts val="2478"/>
              </a:lnSpc>
              <a:buFont typeface="Arial"/>
              <a:buChar char="•"/>
            </a:pPr>
            <a:r>
              <a:rPr lang="en-US" sz="1770" spc="1" dirty="0">
                <a:solidFill>
                  <a:srgbClr val="101010"/>
                </a:solidFill>
                <a:latin typeface="Montserrat Light"/>
              </a:rPr>
              <a:t>The Evaluation of the Cambodia Country </a:t>
            </a:r>
            <a:r>
              <a:rPr lang="en-US" sz="1770" spc="1" dirty="0" err="1">
                <a:solidFill>
                  <a:srgbClr val="101010"/>
                </a:solidFill>
                <a:latin typeface="Montserrat Light"/>
              </a:rPr>
              <a:t>Programme</a:t>
            </a:r>
            <a:r>
              <a:rPr lang="en-US" sz="1770" spc="1" dirty="0">
                <a:solidFill>
                  <a:srgbClr val="101010"/>
                </a:solidFill>
                <a:latin typeface="Montserrat Light"/>
              </a:rPr>
              <a:t> 2017 – 2020 (2020) received a rating of </a:t>
            </a:r>
            <a:r>
              <a:rPr lang="en-US" sz="1770" b="1" spc="1" dirty="0">
                <a:solidFill>
                  <a:srgbClr val="101010"/>
                </a:solidFill>
                <a:latin typeface="Montserrat Light"/>
              </a:rPr>
              <a:t>"Fully integrated" </a:t>
            </a:r>
            <a:r>
              <a:rPr lang="en-US" sz="1770" spc="1" dirty="0">
                <a:solidFill>
                  <a:srgbClr val="101010"/>
                </a:solidFill>
                <a:latin typeface="Montserrat Light"/>
              </a:rPr>
              <a:t>(3). </a:t>
            </a:r>
          </a:p>
          <a:p>
            <a:pPr marL="382143" lvl="1" indent="-191072">
              <a:lnSpc>
                <a:spcPts val="2478"/>
              </a:lnSpc>
              <a:buFont typeface="Arial"/>
              <a:buChar char="•"/>
            </a:pPr>
            <a:r>
              <a:rPr lang="en-US" sz="1770" spc="1" dirty="0">
                <a:solidFill>
                  <a:srgbClr val="101010"/>
                </a:solidFill>
                <a:latin typeface="Montserrat Light"/>
              </a:rPr>
              <a:t>This evaluation included constructive feedback on how to </a:t>
            </a:r>
            <a:r>
              <a:rPr lang="en-US" sz="1770" b="1" spc="1" dirty="0">
                <a:solidFill>
                  <a:srgbClr val="101010"/>
                </a:solidFill>
                <a:latin typeface="Montserrat Light"/>
              </a:rPr>
              <a:t>improve future evaluation practice. </a:t>
            </a:r>
          </a:p>
          <a:p>
            <a:pPr marL="382143" lvl="1" indent="-191072">
              <a:lnSpc>
                <a:spcPts val="2478"/>
              </a:lnSpc>
              <a:buFont typeface="Arial"/>
              <a:buChar char="•"/>
            </a:pPr>
            <a:r>
              <a:rPr lang="en-US" sz="1770" spc="1" dirty="0">
                <a:solidFill>
                  <a:srgbClr val="101010"/>
                </a:solidFill>
                <a:latin typeface="Montserrat Light"/>
              </a:rPr>
              <a:t>An excellent description of the human rights context was provided, and gender, human rights and disability inclusion were </a:t>
            </a:r>
            <a:r>
              <a:rPr lang="en-US" sz="1770" b="1" spc="1" dirty="0">
                <a:solidFill>
                  <a:srgbClr val="101010"/>
                </a:solidFill>
                <a:latin typeface="Montserrat Light"/>
              </a:rPr>
              <a:t>added as specific evaluation criteria </a:t>
            </a:r>
            <a:r>
              <a:rPr lang="en-US" sz="1770" spc="1" dirty="0">
                <a:solidFill>
                  <a:srgbClr val="101010"/>
                </a:solidFill>
                <a:latin typeface="Montserrat Light"/>
              </a:rPr>
              <a:t>and explored as specific questions</a:t>
            </a:r>
          </a:p>
        </p:txBody>
      </p:sp>
      <p:sp>
        <p:nvSpPr>
          <p:cNvPr id="9" name="AutoShape 9"/>
          <p:cNvSpPr/>
          <p:nvPr/>
        </p:nvSpPr>
        <p:spPr>
          <a:xfrm>
            <a:off x="9245110" y="3785621"/>
            <a:ext cx="0" cy="3843312"/>
          </a:xfrm>
          <a:prstGeom prst="line">
            <a:avLst/>
          </a:prstGeom>
          <a:ln w="38100" cap="flat">
            <a:solidFill>
              <a:srgbClr val="000000"/>
            </a:solidFill>
            <a:prstDash val="solid"/>
            <a:headEnd type="none" w="sm" len="sm"/>
            <a:tailEnd type="none" w="sm" len="sm"/>
          </a:ln>
        </p:spPr>
      </p:sp>
      <p:sp>
        <p:nvSpPr>
          <p:cNvPr id="10" name="TextBox 10"/>
          <p:cNvSpPr txBox="1"/>
          <p:nvPr/>
        </p:nvSpPr>
        <p:spPr>
          <a:xfrm>
            <a:off x="10197640" y="2815976"/>
            <a:ext cx="7195263" cy="969645"/>
          </a:xfrm>
          <a:prstGeom prst="rect">
            <a:avLst/>
          </a:prstGeom>
        </p:spPr>
        <p:txBody>
          <a:bodyPr lIns="0" tIns="0" rIns="0" bIns="0" rtlCol="0" anchor="t">
            <a:spAutoFit/>
          </a:bodyPr>
          <a:lstStyle/>
          <a:p>
            <a:pPr marL="0" lvl="0" indent="0" algn="l">
              <a:lnSpc>
                <a:spcPts val="7980"/>
              </a:lnSpc>
              <a:spcBef>
                <a:spcPct val="0"/>
              </a:spcBef>
            </a:pPr>
            <a:r>
              <a:rPr lang="en-US" sz="5700">
                <a:solidFill>
                  <a:srgbClr val="006FB7"/>
                </a:solidFill>
                <a:latin typeface="Montserrat Bold"/>
              </a:rPr>
              <a:t>Best practices</a:t>
            </a:r>
          </a:p>
        </p:txBody>
      </p:sp>
      <p:sp>
        <p:nvSpPr>
          <p:cNvPr id="11" name="TextBox 11"/>
          <p:cNvSpPr txBox="1"/>
          <p:nvPr/>
        </p:nvSpPr>
        <p:spPr>
          <a:xfrm>
            <a:off x="1028700" y="1095375"/>
            <a:ext cx="15217409" cy="1259384"/>
          </a:xfrm>
          <a:prstGeom prst="rect">
            <a:avLst/>
          </a:prstGeom>
        </p:spPr>
        <p:txBody>
          <a:bodyPr lIns="0" tIns="0" rIns="0" bIns="0" rtlCol="0" anchor="t">
            <a:spAutoFit/>
          </a:bodyPr>
          <a:lstStyle/>
          <a:p>
            <a:pPr algn="ctr">
              <a:lnSpc>
                <a:spcPts val="5178"/>
              </a:lnSpc>
            </a:pPr>
            <a:r>
              <a:rPr lang="en-US" sz="4839" spc="-212" dirty="0">
                <a:solidFill>
                  <a:srgbClr val="006FB7"/>
                </a:solidFill>
                <a:latin typeface="Montserrat Bold"/>
              </a:rPr>
              <a:t>OIOS Biennial review ( 2020 - 2021 ) </a:t>
            </a:r>
          </a:p>
          <a:p>
            <a:pPr algn="ctr">
              <a:lnSpc>
                <a:spcPts val="2013"/>
              </a:lnSpc>
            </a:pPr>
            <a:endParaRPr lang="en-US" sz="4839" spc="-212" dirty="0">
              <a:solidFill>
                <a:srgbClr val="006FB7"/>
              </a:solidFill>
              <a:latin typeface="Montserrat Bold"/>
            </a:endParaRPr>
          </a:p>
          <a:p>
            <a:pPr algn="ctr">
              <a:lnSpc>
                <a:spcPts val="1936"/>
              </a:lnSpc>
            </a:pPr>
            <a:endParaRPr lang="en-US" sz="4839" spc="-212" dirty="0">
              <a:solidFill>
                <a:srgbClr val="006FB7"/>
              </a:solidFill>
              <a:latin typeface="Montserrat Bo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3">
              <a:alphaModFix amt="71000"/>
            </a:blip>
            <a:stretch>
              <a:fillRect l="-75814" r="-75814" b="-153395"/>
            </a:stretch>
          </a:blipFill>
        </p:spPr>
      </p:sp>
      <p:grpSp>
        <p:nvGrpSpPr>
          <p:cNvPr id="4" name="Group 4"/>
          <p:cNvGrpSpPr/>
          <p:nvPr/>
        </p:nvGrpSpPr>
        <p:grpSpPr>
          <a:xfrm>
            <a:off x="653559" y="452438"/>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sp>
        <p:nvSpPr>
          <p:cNvPr id="6" name="TextBox 6"/>
          <p:cNvSpPr txBox="1"/>
          <p:nvPr/>
        </p:nvSpPr>
        <p:spPr>
          <a:xfrm>
            <a:off x="995672" y="677096"/>
            <a:ext cx="15217409" cy="667787"/>
          </a:xfrm>
          <a:prstGeom prst="rect">
            <a:avLst/>
          </a:prstGeom>
        </p:spPr>
        <p:txBody>
          <a:bodyPr lIns="0" tIns="0" rIns="0" bIns="0" rtlCol="0" anchor="t">
            <a:spAutoFit/>
          </a:bodyPr>
          <a:lstStyle/>
          <a:p>
            <a:pPr algn="ctr">
              <a:lnSpc>
                <a:spcPts val="5178"/>
              </a:lnSpc>
            </a:pPr>
            <a:r>
              <a:rPr lang="en-US" sz="4839" spc="-212">
                <a:solidFill>
                  <a:srgbClr val="006FB7"/>
                </a:solidFill>
                <a:latin typeface="Montserrat Bold"/>
              </a:rPr>
              <a:t>Meta-analysis summary of Conclusions</a:t>
            </a:r>
          </a:p>
        </p:txBody>
      </p:sp>
      <p:sp>
        <p:nvSpPr>
          <p:cNvPr id="7" name="TextBox 7"/>
          <p:cNvSpPr txBox="1"/>
          <p:nvPr/>
        </p:nvSpPr>
        <p:spPr>
          <a:xfrm>
            <a:off x="9320470" y="1914655"/>
            <a:ext cx="707211" cy="587957"/>
          </a:xfrm>
          <a:prstGeom prst="rect">
            <a:avLst/>
          </a:prstGeom>
        </p:spPr>
        <p:txBody>
          <a:bodyPr lIns="0" tIns="0" rIns="0" bIns="0" rtlCol="0" anchor="t">
            <a:spAutoFit/>
          </a:bodyPr>
          <a:lstStyle/>
          <a:p>
            <a:pPr algn="ctr">
              <a:lnSpc>
                <a:spcPts val="4878"/>
              </a:lnSpc>
            </a:pPr>
            <a:r>
              <a:rPr lang="en-US" sz="3484">
                <a:solidFill>
                  <a:srgbClr val="106FB5"/>
                </a:solidFill>
                <a:latin typeface="Merriweather Sans Bold"/>
              </a:rPr>
              <a:t>01</a:t>
            </a:r>
          </a:p>
        </p:txBody>
      </p:sp>
      <p:sp>
        <p:nvSpPr>
          <p:cNvPr id="8" name="TextBox 8"/>
          <p:cNvSpPr txBox="1"/>
          <p:nvPr/>
        </p:nvSpPr>
        <p:spPr>
          <a:xfrm>
            <a:off x="8365104" y="3198086"/>
            <a:ext cx="3917987" cy="2728597"/>
          </a:xfrm>
          <a:prstGeom prst="rect">
            <a:avLst/>
          </a:prstGeom>
        </p:spPr>
        <p:txBody>
          <a:bodyPr lIns="0" tIns="0" rIns="0" bIns="0" rtlCol="0" anchor="t">
            <a:spAutoFit/>
          </a:bodyPr>
          <a:lstStyle/>
          <a:p>
            <a:pPr>
              <a:lnSpc>
                <a:spcPts val="2449"/>
              </a:lnSpc>
            </a:pPr>
            <a:r>
              <a:rPr lang="en-US" sz="1633" spc="21">
                <a:solidFill>
                  <a:srgbClr val="000000"/>
                </a:solidFill>
                <a:latin typeface="Montserrat Light"/>
              </a:rPr>
              <a:t>As programme/project beneficiaries, eg. in ensuring that the rights of persons with disabilities are included in policies and laws, and as active participants, including working with organizations of persons with disabilities working on human rights issues</a:t>
            </a:r>
          </a:p>
          <a:p>
            <a:pPr>
              <a:lnSpc>
                <a:spcPts val="2449"/>
              </a:lnSpc>
            </a:pPr>
            <a:endParaRPr lang="en-US" sz="1633" spc="21">
              <a:solidFill>
                <a:srgbClr val="000000"/>
              </a:solidFill>
              <a:latin typeface="Montserrat Light"/>
            </a:endParaRPr>
          </a:p>
        </p:txBody>
      </p:sp>
      <p:sp>
        <p:nvSpPr>
          <p:cNvPr id="9" name="TextBox 9"/>
          <p:cNvSpPr txBox="1"/>
          <p:nvPr/>
        </p:nvSpPr>
        <p:spPr>
          <a:xfrm>
            <a:off x="8615388" y="2754878"/>
            <a:ext cx="3187759" cy="336892"/>
          </a:xfrm>
          <a:prstGeom prst="rect">
            <a:avLst/>
          </a:prstGeom>
        </p:spPr>
        <p:txBody>
          <a:bodyPr lIns="0" tIns="0" rIns="0" bIns="0" rtlCol="0" anchor="t">
            <a:spAutoFit/>
          </a:bodyPr>
          <a:lstStyle/>
          <a:p>
            <a:pPr>
              <a:lnSpc>
                <a:spcPts val="2877"/>
              </a:lnSpc>
            </a:pPr>
            <a:r>
              <a:rPr lang="en-US" sz="1733">
                <a:solidFill>
                  <a:srgbClr val="000000"/>
                </a:solidFill>
                <a:latin typeface="Montserrat Classic Bold"/>
              </a:rPr>
              <a:t>Beneficiaries and partners</a:t>
            </a:r>
          </a:p>
        </p:txBody>
      </p:sp>
      <p:grpSp>
        <p:nvGrpSpPr>
          <p:cNvPr id="10" name="Group 10"/>
          <p:cNvGrpSpPr/>
          <p:nvPr/>
        </p:nvGrpSpPr>
        <p:grpSpPr>
          <a:xfrm>
            <a:off x="8615388" y="1951505"/>
            <a:ext cx="571407" cy="571407"/>
            <a:chOff x="0" y="0"/>
            <a:chExt cx="1913890" cy="1913890"/>
          </a:xfrm>
        </p:grpSpPr>
        <p:sp>
          <p:nvSpPr>
            <p:cNvPr id="11" name="Freeform 1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006FB7"/>
            </a:solidFill>
          </p:spPr>
        </p:sp>
      </p:grpSp>
      <p:grpSp>
        <p:nvGrpSpPr>
          <p:cNvPr id="12" name="Group 12"/>
          <p:cNvGrpSpPr/>
          <p:nvPr/>
        </p:nvGrpSpPr>
        <p:grpSpPr>
          <a:xfrm>
            <a:off x="8596716" y="6525353"/>
            <a:ext cx="3644165" cy="2873939"/>
            <a:chOff x="0" y="0"/>
            <a:chExt cx="4858887" cy="3831919"/>
          </a:xfrm>
        </p:grpSpPr>
        <p:sp>
          <p:nvSpPr>
            <p:cNvPr id="13" name="TextBox 13"/>
            <p:cNvSpPr txBox="1"/>
            <p:nvPr/>
          </p:nvSpPr>
          <p:spPr>
            <a:xfrm>
              <a:off x="953955" y="-39919"/>
              <a:ext cx="932151" cy="766315"/>
            </a:xfrm>
            <a:prstGeom prst="rect">
              <a:avLst/>
            </a:prstGeom>
          </p:spPr>
          <p:txBody>
            <a:bodyPr lIns="0" tIns="0" rIns="0" bIns="0" rtlCol="0" anchor="t">
              <a:spAutoFit/>
            </a:bodyPr>
            <a:lstStyle/>
            <a:p>
              <a:pPr algn="ctr">
                <a:lnSpc>
                  <a:spcPts val="4822"/>
                </a:lnSpc>
              </a:pPr>
              <a:r>
                <a:rPr lang="en-US" sz="3444">
                  <a:solidFill>
                    <a:srgbClr val="106FB5"/>
                  </a:solidFill>
                  <a:latin typeface="Merriweather Sans Bold"/>
                </a:rPr>
                <a:t>03</a:t>
              </a:r>
            </a:p>
          </p:txBody>
        </p:sp>
        <p:sp>
          <p:nvSpPr>
            <p:cNvPr id="14" name="TextBox 14"/>
            <p:cNvSpPr txBox="1"/>
            <p:nvPr/>
          </p:nvSpPr>
          <p:spPr>
            <a:xfrm>
              <a:off x="0" y="1641347"/>
              <a:ext cx="4858887" cy="2190571"/>
            </a:xfrm>
            <a:prstGeom prst="rect">
              <a:avLst/>
            </a:prstGeom>
          </p:spPr>
          <p:txBody>
            <a:bodyPr lIns="0" tIns="0" rIns="0" bIns="0" rtlCol="0" anchor="t">
              <a:spAutoFit/>
            </a:bodyPr>
            <a:lstStyle/>
            <a:p>
              <a:pPr>
                <a:lnSpc>
                  <a:spcPts val="2630"/>
                </a:lnSpc>
              </a:pPr>
              <a:r>
                <a:rPr lang="en-US" sz="1753" spc="22">
                  <a:solidFill>
                    <a:srgbClr val="000000"/>
                  </a:solidFill>
                  <a:latin typeface="Montserrat Light"/>
                </a:rPr>
                <a:t>In ensuring that reasonable accommodation is provided to ensure the participation of persons with disabilities.</a:t>
              </a:r>
            </a:p>
            <a:p>
              <a:pPr>
                <a:lnSpc>
                  <a:spcPts val="2630"/>
                </a:lnSpc>
              </a:pPr>
              <a:endParaRPr lang="en-US" sz="1753" spc="22">
                <a:solidFill>
                  <a:srgbClr val="000000"/>
                </a:solidFill>
                <a:latin typeface="Montserrat Light"/>
              </a:endParaRPr>
            </a:p>
          </p:txBody>
        </p:sp>
        <p:sp>
          <p:nvSpPr>
            <p:cNvPr id="15" name="TextBox 15"/>
            <p:cNvSpPr txBox="1"/>
            <p:nvPr/>
          </p:nvSpPr>
          <p:spPr>
            <a:xfrm>
              <a:off x="24611" y="1083136"/>
              <a:ext cx="4201678" cy="412457"/>
            </a:xfrm>
            <a:prstGeom prst="rect">
              <a:avLst/>
            </a:prstGeom>
          </p:spPr>
          <p:txBody>
            <a:bodyPr lIns="0" tIns="0" rIns="0" bIns="0" rtlCol="0" anchor="t">
              <a:spAutoFit/>
            </a:bodyPr>
            <a:lstStyle/>
            <a:p>
              <a:pPr>
                <a:lnSpc>
                  <a:spcPts val="2848"/>
                </a:lnSpc>
              </a:pPr>
              <a:r>
                <a:rPr lang="en-US" sz="1715">
                  <a:solidFill>
                    <a:srgbClr val="000000"/>
                  </a:solidFill>
                  <a:latin typeface="Montserrat Classic Bold"/>
                </a:rPr>
                <a:t>Reasonable accomodation</a:t>
              </a:r>
            </a:p>
          </p:txBody>
        </p:sp>
        <p:grpSp>
          <p:nvGrpSpPr>
            <p:cNvPr id="16" name="Group 16"/>
            <p:cNvGrpSpPr/>
            <p:nvPr/>
          </p:nvGrpSpPr>
          <p:grpSpPr>
            <a:xfrm>
              <a:off x="24611" y="0"/>
              <a:ext cx="753152" cy="753152"/>
              <a:chOff x="0" y="0"/>
              <a:chExt cx="1913890" cy="1913890"/>
            </a:xfrm>
          </p:grpSpPr>
          <p:sp>
            <p:nvSpPr>
              <p:cNvPr id="17" name="Freeform 17"/>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006FB7"/>
              </a:solidFill>
            </p:spPr>
          </p:sp>
        </p:grpSp>
      </p:grpSp>
      <p:grpSp>
        <p:nvGrpSpPr>
          <p:cNvPr id="18" name="Group 18"/>
          <p:cNvGrpSpPr/>
          <p:nvPr/>
        </p:nvGrpSpPr>
        <p:grpSpPr>
          <a:xfrm>
            <a:off x="13365262" y="6525353"/>
            <a:ext cx="3390824" cy="2346722"/>
            <a:chOff x="0" y="0"/>
            <a:chExt cx="4521098" cy="3128963"/>
          </a:xfrm>
        </p:grpSpPr>
        <p:sp>
          <p:nvSpPr>
            <p:cNvPr id="19" name="TextBox 19"/>
            <p:cNvSpPr txBox="1"/>
            <p:nvPr/>
          </p:nvSpPr>
          <p:spPr>
            <a:xfrm>
              <a:off x="887636" y="-32254"/>
              <a:ext cx="867348" cy="708151"/>
            </a:xfrm>
            <a:prstGeom prst="rect">
              <a:avLst/>
            </a:prstGeom>
          </p:spPr>
          <p:txBody>
            <a:bodyPr lIns="0" tIns="0" rIns="0" bIns="0" rtlCol="0" anchor="t">
              <a:spAutoFit/>
            </a:bodyPr>
            <a:lstStyle/>
            <a:p>
              <a:pPr algn="ctr">
                <a:lnSpc>
                  <a:spcPts val="4487"/>
                </a:lnSpc>
              </a:pPr>
              <a:r>
                <a:rPr lang="en-US" sz="3205">
                  <a:solidFill>
                    <a:srgbClr val="106FB5"/>
                  </a:solidFill>
                  <a:latin typeface="Merriweather Sans Bold"/>
                </a:rPr>
                <a:t>04</a:t>
              </a:r>
            </a:p>
          </p:txBody>
        </p:sp>
        <p:sp>
          <p:nvSpPr>
            <p:cNvPr id="20" name="TextBox 20"/>
            <p:cNvSpPr txBox="1"/>
            <p:nvPr/>
          </p:nvSpPr>
          <p:spPr>
            <a:xfrm>
              <a:off x="0" y="1538977"/>
              <a:ext cx="4521098" cy="1589986"/>
            </a:xfrm>
            <a:prstGeom prst="rect">
              <a:avLst/>
            </a:prstGeom>
          </p:spPr>
          <p:txBody>
            <a:bodyPr lIns="0" tIns="0" rIns="0" bIns="0" rtlCol="0" anchor="t">
              <a:spAutoFit/>
            </a:bodyPr>
            <a:lstStyle/>
            <a:p>
              <a:pPr>
                <a:lnSpc>
                  <a:spcPts val="2457"/>
                </a:lnSpc>
              </a:pPr>
              <a:r>
                <a:rPr lang="en-US" sz="1638" spc="21">
                  <a:solidFill>
                    <a:srgbClr val="000000"/>
                  </a:solidFill>
                  <a:latin typeface="Montserrat Light"/>
                </a:rPr>
                <a:t>In recruitment opportunities including as staff, fellows, champions, among others.</a:t>
              </a:r>
            </a:p>
            <a:p>
              <a:pPr>
                <a:lnSpc>
                  <a:spcPts val="2457"/>
                </a:lnSpc>
              </a:pPr>
              <a:endParaRPr lang="en-US" sz="1638" spc="21">
                <a:solidFill>
                  <a:srgbClr val="000000"/>
                </a:solidFill>
                <a:latin typeface="Montserrat Light"/>
              </a:endParaRPr>
            </a:p>
          </p:txBody>
        </p:sp>
        <p:sp>
          <p:nvSpPr>
            <p:cNvPr id="21" name="TextBox 21"/>
            <p:cNvSpPr txBox="1"/>
            <p:nvPr/>
          </p:nvSpPr>
          <p:spPr>
            <a:xfrm>
              <a:off x="22900" y="1012064"/>
              <a:ext cx="3909578" cy="385740"/>
            </a:xfrm>
            <a:prstGeom prst="rect">
              <a:avLst/>
            </a:prstGeom>
          </p:spPr>
          <p:txBody>
            <a:bodyPr lIns="0" tIns="0" rIns="0" bIns="0" rtlCol="0" anchor="t">
              <a:spAutoFit/>
            </a:bodyPr>
            <a:lstStyle/>
            <a:p>
              <a:pPr>
                <a:lnSpc>
                  <a:spcPts val="2673"/>
                </a:lnSpc>
              </a:pPr>
              <a:r>
                <a:rPr lang="en-US" sz="1610">
                  <a:solidFill>
                    <a:srgbClr val="000000"/>
                  </a:solidFill>
                  <a:latin typeface="Montserrat Classic Bold"/>
                </a:rPr>
                <a:t>Recruitment </a:t>
              </a:r>
            </a:p>
          </p:txBody>
        </p:sp>
        <p:grpSp>
          <p:nvGrpSpPr>
            <p:cNvPr id="22" name="Group 22"/>
            <p:cNvGrpSpPr/>
            <p:nvPr/>
          </p:nvGrpSpPr>
          <p:grpSpPr>
            <a:xfrm>
              <a:off x="22900" y="0"/>
              <a:ext cx="700793" cy="700793"/>
              <a:chOff x="0" y="0"/>
              <a:chExt cx="1913890" cy="1913890"/>
            </a:xfrm>
          </p:grpSpPr>
          <p:sp>
            <p:nvSpPr>
              <p:cNvPr id="23" name="Freeform 23"/>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006FB7"/>
              </a:solidFill>
            </p:spPr>
          </p:sp>
        </p:grpSp>
      </p:grpSp>
      <p:sp>
        <p:nvSpPr>
          <p:cNvPr id="24" name="AutoShape 24"/>
          <p:cNvSpPr/>
          <p:nvPr/>
        </p:nvSpPr>
        <p:spPr>
          <a:xfrm>
            <a:off x="9547368" y="6241008"/>
            <a:ext cx="6820633" cy="0"/>
          </a:xfrm>
          <a:prstGeom prst="line">
            <a:avLst/>
          </a:prstGeom>
          <a:ln w="19050" cap="rnd">
            <a:solidFill>
              <a:srgbClr val="006FB7"/>
            </a:solidFill>
            <a:prstDash val="solid"/>
            <a:headEnd type="none" w="sm" len="sm"/>
            <a:tailEnd type="none" w="sm" len="sm"/>
          </a:ln>
        </p:spPr>
      </p:sp>
      <p:sp>
        <p:nvSpPr>
          <p:cNvPr id="25" name="AutoShape 25"/>
          <p:cNvSpPr/>
          <p:nvPr/>
        </p:nvSpPr>
        <p:spPr>
          <a:xfrm flipV="1">
            <a:off x="12559734" y="1597718"/>
            <a:ext cx="0" cy="7091565"/>
          </a:xfrm>
          <a:prstGeom prst="line">
            <a:avLst/>
          </a:prstGeom>
          <a:ln w="19050" cap="rnd">
            <a:solidFill>
              <a:srgbClr val="006FB7"/>
            </a:solidFill>
            <a:prstDash val="solid"/>
            <a:headEnd type="none" w="sm" len="sm"/>
            <a:tailEnd type="none" w="sm" len="sm"/>
          </a:ln>
        </p:spPr>
      </p:sp>
      <p:grpSp>
        <p:nvGrpSpPr>
          <p:cNvPr id="26" name="Group 26"/>
          <p:cNvGrpSpPr/>
          <p:nvPr/>
        </p:nvGrpSpPr>
        <p:grpSpPr>
          <a:xfrm>
            <a:off x="13365262" y="1951505"/>
            <a:ext cx="3686375" cy="2847418"/>
            <a:chOff x="0" y="0"/>
            <a:chExt cx="4915166" cy="3796558"/>
          </a:xfrm>
        </p:grpSpPr>
        <p:sp>
          <p:nvSpPr>
            <p:cNvPr id="27" name="TextBox 27"/>
            <p:cNvSpPr txBox="1"/>
            <p:nvPr/>
          </p:nvSpPr>
          <p:spPr>
            <a:xfrm>
              <a:off x="965004" y="-30084"/>
              <a:ext cx="942948" cy="753097"/>
            </a:xfrm>
            <a:prstGeom prst="rect">
              <a:avLst/>
            </a:prstGeom>
          </p:spPr>
          <p:txBody>
            <a:bodyPr lIns="0" tIns="0" rIns="0" bIns="0" rtlCol="0" anchor="t">
              <a:spAutoFit/>
            </a:bodyPr>
            <a:lstStyle/>
            <a:p>
              <a:pPr algn="ctr">
                <a:lnSpc>
                  <a:spcPts val="4878"/>
                </a:lnSpc>
              </a:pPr>
              <a:r>
                <a:rPr lang="en-US" sz="3484">
                  <a:solidFill>
                    <a:srgbClr val="106FB5"/>
                  </a:solidFill>
                  <a:latin typeface="Merriweather Sans Bold"/>
                </a:rPr>
                <a:t>02</a:t>
              </a:r>
            </a:p>
          </p:txBody>
        </p:sp>
        <p:sp>
          <p:nvSpPr>
            <p:cNvPr id="28" name="TextBox 28"/>
            <p:cNvSpPr txBox="1"/>
            <p:nvPr/>
          </p:nvSpPr>
          <p:spPr>
            <a:xfrm>
              <a:off x="0" y="1677983"/>
              <a:ext cx="4915166" cy="2118574"/>
            </a:xfrm>
            <a:prstGeom prst="rect">
              <a:avLst/>
            </a:prstGeom>
          </p:spPr>
          <p:txBody>
            <a:bodyPr lIns="0" tIns="0" rIns="0" bIns="0" rtlCol="0" anchor="t">
              <a:spAutoFit/>
            </a:bodyPr>
            <a:lstStyle/>
            <a:p>
              <a:pPr>
                <a:lnSpc>
                  <a:spcPts val="2599"/>
                </a:lnSpc>
              </a:pPr>
              <a:r>
                <a:rPr lang="en-US" sz="1733" spc="22">
                  <a:solidFill>
                    <a:srgbClr val="000000"/>
                  </a:solidFill>
                  <a:latin typeface="Montserrat Light"/>
                </a:rPr>
                <a:t>In training, capacity building and creation of awareness activities, including IEC materials that highlight the challenges and rights of persons with disabilities.</a:t>
              </a:r>
            </a:p>
          </p:txBody>
        </p:sp>
        <p:sp>
          <p:nvSpPr>
            <p:cNvPr id="29" name="TextBox 29"/>
            <p:cNvSpPr txBox="1"/>
            <p:nvPr/>
          </p:nvSpPr>
          <p:spPr>
            <a:xfrm>
              <a:off x="24896" y="1096564"/>
              <a:ext cx="4250345" cy="423790"/>
            </a:xfrm>
            <a:prstGeom prst="rect">
              <a:avLst/>
            </a:prstGeom>
          </p:spPr>
          <p:txBody>
            <a:bodyPr lIns="0" tIns="0" rIns="0" bIns="0" rtlCol="0" anchor="t">
              <a:spAutoFit/>
            </a:bodyPr>
            <a:lstStyle/>
            <a:p>
              <a:pPr>
                <a:lnSpc>
                  <a:spcPts val="2877"/>
                </a:lnSpc>
              </a:pPr>
              <a:r>
                <a:rPr lang="en-US" sz="1733">
                  <a:solidFill>
                    <a:srgbClr val="000000"/>
                  </a:solidFill>
                  <a:latin typeface="Montserrat Classic Bold"/>
                </a:rPr>
                <a:t>Activities and materials</a:t>
              </a:r>
            </a:p>
          </p:txBody>
        </p:sp>
        <p:grpSp>
          <p:nvGrpSpPr>
            <p:cNvPr id="30" name="Group 30"/>
            <p:cNvGrpSpPr/>
            <p:nvPr/>
          </p:nvGrpSpPr>
          <p:grpSpPr>
            <a:xfrm>
              <a:off x="24896" y="0"/>
              <a:ext cx="761876" cy="761876"/>
              <a:chOff x="0" y="0"/>
              <a:chExt cx="1913890" cy="1913890"/>
            </a:xfrm>
          </p:grpSpPr>
          <p:sp>
            <p:nvSpPr>
              <p:cNvPr id="31" name="Freeform 31"/>
              <p:cNvSpPr/>
              <p:nvPr/>
            </p:nvSpPr>
            <p:spPr>
              <a:xfrm>
                <a:off x="0" y="0"/>
                <a:ext cx="1913890" cy="1913890"/>
              </a:xfrm>
              <a:custGeom>
                <a:avLst/>
                <a:gdLst/>
                <a:ahLst/>
                <a:cxnLst/>
                <a:rect l="l" t="t" r="r" b="b"/>
                <a:pathLst>
                  <a:path w="1913890" h="1913890">
                    <a:moveTo>
                      <a:pt x="0" y="0"/>
                    </a:moveTo>
                    <a:lnTo>
                      <a:pt x="0" y="1913890"/>
                    </a:lnTo>
                    <a:lnTo>
                      <a:pt x="1913890" y="1913890"/>
                    </a:lnTo>
                    <a:lnTo>
                      <a:pt x="1913890" y="0"/>
                    </a:lnTo>
                    <a:lnTo>
                      <a:pt x="0" y="0"/>
                    </a:lnTo>
                    <a:close/>
                    <a:moveTo>
                      <a:pt x="1852930" y="1852930"/>
                    </a:moveTo>
                    <a:lnTo>
                      <a:pt x="59690" y="1852930"/>
                    </a:lnTo>
                    <a:lnTo>
                      <a:pt x="59690" y="59690"/>
                    </a:lnTo>
                    <a:lnTo>
                      <a:pt x="1852930" y="59690"/>
                    </a:lnTo>
                    <a:lnTo>
                      <a:pt x="1852930" y="1852930"/>
                    </a:lnTo>
                    <a:close/>
                  </a:path>
                </a:pathLst>
              </a:custGeom>
              <a:solidFill>
                <a:srgbClr val="006FB7"/>
              </a:solidFill>
            </p:spPr>
          </p:sp>
        </p:grpSp>
      </p:grpSp>
      <p:sp>
        <p:nvSpPr>
          <p:cNvPr id="32" name="TextBox 32"/>
          <p:cNvSpPr txBox="1"/>
          <p:nvPr/>
        </p:nvSpPr>
        <p:spPr>
          <a:xfrm>
            <a:off x="1342391" y="2021796"/>
            <a:ext cx="6222614" cy="2101849"/>
          </a:xfrm>
          <a:prstGeom prst="rect">
            <a:avLst/>
          </a:prstGeom>
        </p:spPr>
        <p:txBody>
          <a:bodyPr lIns="0" tIns="0" rIns="0" bIns="0" rtlCol="0" anchor="t">
            <a:spAutoFit/>
          </a:bodyPr>
          <a:lstStyle/>
          <a:p>
            <a:pPr>
              <a:lnSpc>
                <a:spcPts val="2800"/>
              </a:lnSpc>
            </a:pPr>
            <a:r>
              <a:rPr lang="en-US" sz="2000" spc="84">
                <a:solidFill>
                  <a:srgbClr val="106FB5"/>
                </a:solidFill>
                <a:latin typeface="Montserrat Bold"/>
              </a:rPr>
              <a:t>OHCHR has disability inclusive frameworks, policies and guidelines, and the office has been successful in meeting all the requirements with regards to integrating disability inclusion in evaluations. </a:t>
            </a:r>
          </a:p>
        </p:txBody>
      </p:sp>
      <p:sp>
        <p:nvSpPr>
          <p:cNvPr id="33" name="TextBox 33"/>
          <p:cNvSpPr txBox="1"/>
          <p:nvPr/>
        </p:nvSpPr>
        <p:spPr>
          <a:xfrm>
            <a:off x="1402306" y="4417695"/>
            <a:ext cx="5876948" cy="4305025"/>
          </a:xfrm>
          <a:prstGeom prst="rect">
            <a:avLst/>
          </a:prstGeom>
        </p:spPr>
        <p:txBody>
          <a:bodyPr lIns="0" tIns="0" rIns="0" bIns="0" rtlCol="0" anchor="t">
            <a:spAutoFit/>
          </a:bodyPr>
          <a:lstStyle/>
          <a:p>
            <a:pPr marL="367031" lvl="1" indent="-183515">
              <a:lnSpc>
                <a:spcPts val="2550"/>
              </a:lnSpc>
              <a:buFont typeface="Arial"/>
              <a:buChar char="•"/>
            </a:pPr>
            <a:r>
              <a:rPr lang="en-US" sz="1700" spc="88" dirty="0">
                <a:solidFill>
                  <a:srgbClr val="000000"/>
                </a:solidFill>
                <a:latin typeface="Montserrat Light"/>
              </a:rPr>
              <a:t>More </a:t>
            </a:r>
            <a:r>
              <a:rPr lang="en-US" sz="1700" b="1" spc="88" dirty="0">
                <a:solidFill>
                  <a:srgbClr val="000000"/>
                </a:solidFill>
                <a:latin typeface="Montserrat Light"/>
              </a:rPr>
              <a:t>guidance and capacity building </a:t>
            </a:r>
            <a:r>
              <a:rPr lang="en-US" sz="1700" spc="88" dirty="0">
                <a:solidFill>
                  <a:srgbClr val="000000"/>
                </a:solidFill>
                <a:latin typeface="Montserrat Light"/>
              </a:rPr>
              <a:t>is needed to strengthen the evaluation teams in the  understanding of and approaches to DI in evaluations</a:t>
            </a:r>
          </a:p>
          <a:p>
            <a:pPr marL="367031" lvl="1" indent="-183515">
              <a:lnSpc>
                <a:spcPts val="2550"/>
              </a:lnSpc>
              <a:buFont typeface="Arial"/>
              <a:buChar char="•"/>
            </a:pPr>
            <a:r>
              <a:rPr lang="en-US" sz="1700" spc="88" dirty="0">
                <a:solidFill>
                  <a:srgbClr val="000000"/>
                </a:solidFill>
                <a:latin typeface="Montserrat Light"/>
              </a:rPr>
              <a:t>Best practices evidenced in evaluations that approached DI as a </a:t>
            </a:r>
            <a:r>
              <a:rPr lang="en-US" sz="1700" b="1" spc="88" dirty="0">
                <a:solidFill>
                  <a:srgbClr val="000000"/>
                </a:solidFill>
                <a:latin typeface="Montserrat Light"/>
              </a:rPr>
              <a:t>crosscutting/intersectional issue </a:t>
            </a:r>
            <a:r>
              <a:rPr lang="en-US" sz="1700" spc="88" dirty="0">
                <a:solidFill>
                  <a:srgbClr val="000000"/>
                </a:solidFill>
                <a:latin typeface="Montserrat Light"/>
              </a:rPr>
              <a:t>and considered this as an area of focus in all evaluation stages..</a:t>
            </a:r>
          </a:p>
          <a:p>
            <a:pPr marL="367031" lvl="1" indent="-183515">
              <a:lnSpc>
                <a:spcPts val="2550"/>
              </a:lnSpc>
              <a:buFont typeface="Arial"/>
              <a:buChar char="•"/>
            </a:pPr>
            <a:r>
              <a:rPr lang="en-US" sz="1700" spc="88" dirty="0">
                <a:solidFill>
                  <a:srgbClr val="000000"/>
                </a:solidFill>
                <a:latin typeface="Montserrat Light"/>
              </a:rPr>
              <a:t>Good practices seen in projects/</a:t>
            </a:r>
            <a:r>
              <a:rPr lang="en-US" sz="1700" spc="88" dirty="0" err="1">
                <a:solidFill>
                  <a:srgbClr val="000000"/>
                </a:solidFill>
                <a:latin typeface="Montserrat Light"/>
              </a:rPr>
              <a:t>programmes</a:t>
            </a:r>
            <a:r>
              <a:rPr lang="en-US" sz="1700" spc="88" dirty="0">
                <a:solidFill>
                  <a:srgbClr val="000000"/>
                </a:solidFill>
                <a:latin typeface="Montserrat Light"/>
              </a:rPr>
              <a:t> that </a:t>
            </a:r>
            <a:r>
              <a:rPr lang="en-US" sz="1700" b="1" spc="88" dirty="0">
                <a:solidFill>
                  <a:srgbClr val="000000"/>
                </a:solidFill>
                <a:latin typeface="Montserrat Light"/>
              </a:rPr>
              <a:t>included DI </a:t>
            </a:r>
            <a:r>
              <a:rPr lang="en-US" sz="1700" spc="88" dirty="0">
                <a:solidFill>
                  <a:srgbClr val="000000"/>
                </a:solidFill>
                <a:latin typeface="Montserrat Light"/>
              </a:rPr>
              <a:t>in their design, planning, implementation strategies, results framework, and targeted specific beneficiary groups of PWDs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3">
              <a:alphaModFix amt="71000"/>
            </a:blip>
            <a:stretch>
              <a:fillRect l="-75814" r="-75814" b="-153395"/>
            </a:stretch>
          </a:blipFill>
        </p:spPr>
      </p:sp>
      <p:grpSp>
        <p:nvGrpSpPr>
          <p:cNvPr id="4" name="Group 4"/>
          <p:cNvGrpSpPr/>
          <p:nvPr/>
        </p:nvGrpSpPr>
        <p:grpSpPr>
          <a:xfrm>
            <a:off x="653559" y="528638"/>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grpSp>
        <p:nvGrpSpPr>
          <p:cNvPr id="6" name="Group 6"/>
          <p:cNvGrpSpPr/>
          <p:nvPr/>
        </p:nvGrpSpPr>
        <p:grpSpPr>
          <a:xfrm>
            <a:off x="2959518" y="2417582"/>
            <a:ext cx="3532802" cy="4076265"/>
            <a:chOff x="0" y="0"/>
            <a:chExt cx="1293189" cy="1492125"/>
          </a:xfrm>
        </p:grpSpPr>
        <p:sp>
          <p:nvSpPr>
            <p:cNvPr id="7" name="Freeform 7"/>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8" name="TextBox 8"/>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9" name="Group 9"/>
          <p:cNvGrpSpPr/>
          <p:nvPr/>
        </p:nvGrpSpPr>
        <p:grpSpPr>
          <a:xfrm>
            <a:off x="2606198" y="2941724"/>
            <a:ext cx="4239443" cy="6532054"/>
            <a:chOff x="0" y="0"/>
            <a:chExt cx="2569364" cy="3958828"/>
          </a:xfrm>
        </p:grpSpPr>
        <p:sp>
          <p:nvSpPr>
            <p:cNvPr id="10" name="Freeform 10"/>
            <p:cNvSpPr/>
            <p:nvPr/>
          </p:nvSpPr>
          <p:spPr>
            <a:xfrm>
              <a:off x="0" y="0"/>
              <a:ext cx="2569364" cy="3958828"/>
            </a:xfrm>
            <a:custGeom>
              <a:avLst/>
              <a:gdLst/>
              <a:ahLst/>
              <a:cxnLst/>
              <a:rect l="l" t="t" r="r" b="b"/>
              <a:pathLst>
                <a:path w="2569364" h="3958828">
                  <a:moveTo>
                    <a:pt x="27392" y="0"/>
                  </a:moveTo>
                  <a:lnTo>
                    <a:pt x="2541972" y="0"/>
                  </a:lnTo>
                  <a:cubicBezTo>
                    <a:pt x="2557100" y="0"/>
                    <a:pt x="2569364" y="12264"/>
                    <a:pt x="2569364" y="27392"/>
                  </a:cubicBezTo>
                  <a:lnTo>
                    <a:pt x="2569364" y="3931435"/>
                  </a:lnTo>
                  <a:cubicBezTo>
                    <a:pt x="2569364" y="3946564"/>
                    <a:pt x="2557100" y="3958828"/>
                    <a:pt x="2541972" y="3958828"/>
                  </a:cubicBezTo>
                  <a:lnTo>
                    <a:pt x="27392" y="3958828"/>
                  </a:lnTo>
                  <a:cubicBezTo>
                    <a:pt x="12264" y="3958828"/>
                    <a:pt x="0" y="3946564"/>
                    <a:pt x="0" y="3931435"/>
                  </a:cubicBezTo>
                  <a:lnTo>
                    <a:pt x="0" y="27392"/>
                  </a:lnTo>
                  <a:cubicBezTo>
                    <a:pt x="0" y="12264"/>
                    <a:pt x="12264" y="0"/>
                    <a:pt x="27392" y="0"/>
                  </a:cubicBezTo>
                  <a:close/>
                </a:path>
              </a:pathLst>
            </a:custGeom>
            <a:solidFill>
              <a:srgbClr val="FFFFFF"/>
            </a:solidFill>
            <a:ln cap="sq">
              <a:noFill/>
              <a:prstDash val="solid"/>
              <a:miter/>
            </a:ln>
          </p:spPr>
        </p:sp>
        <p:sp>
          <p:nvSpPr>
            <p:cNvPr id="11" name="TextBox 11"/>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grpSp>
        <p:nvGrpSpPr>
          <p:cNvPr id="12" name="Group 12"/>
          <p:cNvGrpSpPr/>
          <p:nvPr/>
        </p:nvGrpSpPr>
        <p:grpSpPr>
          <a:xfrm>
            <a:off x="7377599" y="2417582"/>
            <a:ext cx="3532802" cy="4076265"/>
            <a:chOff x="0" y="0"/>
            <a:chExt cx="1293189" cy="1492125"/>
          </a:xfrm>
        </p:grpSpPr>
        <p:sp>
          <p:nvSpPr>
            <p:cNvPr id="13" name="Freeform 13"/>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14" name="TextBox 14"/>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15" name="Group 15"/>
          <p:cNvGrpSpPr/>
          <p:nvPr/>
        </p:nvGrpSpPr>
        <p:grpSpPr>
          <a:xfrm>
            <a:off x="7024278" y="2941724"/>
            <a:ext cx="4239443" cy="6532054"/>
            <a:chOff x="0" y="0"/>
            <a:chExt cx="2569364" cy="3958828"/>
          </a:xfrm>
        </p:grpSpPr>
        <p:sp>
          <p:nvSpPr>
            <p:cNvPr id="16" name="Freeform 16"/>
            <p:cNvSpPr/>
            <p:nvPr/>
          </p:nvSpPr>
          <p:spPr>
            <a:xfrm>
              <a:off x="0" y="0"/>
              <a:ext cx="2569364" cy="3958828"/>
            </a:xfrm>
            <a:custGeom>
              <a:avLst/>
              <a:gdLst/>
              <a:ahLst/>
              <a:cxnLst/>
              <a:rect l="l" t="t" r="r" b="b"/>
              <a:pathLst>
                <a:path w="2569364" h="3958828">
                  <a:moveTo>
                    <a:pt x="27392" y="0"/>
                  </a:moveTo>
                  <a:lnTo>
                    <a:pt x="2541972" y="0"/>
                  </a:lnTo>
                  <a:cubicBezTo>
                    <a:pt x="2557100" y="0"/>
                    <a:pt x="2569364" y="12264"/>
                    <a:pt x="2569364" y="27392"/>
                  </a:cubicBezTo>
                  <a:lnTo>
                    <a:pt x="2569364" y="3931435"/>
                  </a:lnTo>
                  <a:cubicBezTo>
                    <a:pt x="2569364" y="3946564"/>
                    <a:pt x="2557100" y="3958828"/>
                    <a:pt x="2541972" y="3958828"/>
                  </a:cubicBezTo>
                  <a:lnTo>
                    <a:pt x="27392" y="3958828"/>
                  </a:lnTo>
                  <a:cubicBezTo>
                    <a:pt x="12264" y="3958828"/>
                    <a:pt x="0" y="3946564"/>
                    <a:pt x="0" y="3931435"/>
                  </a:cubicBezTo>
                  <a:lnTo>
                    <a:pt x="0" y="27392"/>
                  </a:lnTo>
                  <a:cubicBezTo>
                    <a:pt x="0" y="12264"/>
                    <a:pt x="12264" y="0"/>
                    <a:pt x="27392" y="0"/>
                  </a:cubicBezTo>
                  <a:close/>
                </a:path>
              </a:pathLst>
            </a:custGeom>
            <a:solidFill>
              <a:srgbClr val="FFFFFF"/>
            </a:solidFill>
            <a:ln cap="sq">
              <a:noFill/>
              <a:prstDash val="solid"/>
              <a:miter/>
            </a:ln>
          </p:spPr>
        </p:sp>
        <p:sp>
          <p:nvSpPr>
            <p:cNvPr id="17" name="TextBox 17"/>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grpSp>
        <p:nvGrpSpPr>
          <p:cNvPr id="18" name="Group 18"/>
          <p:cNvGrpSpPr/>
          <p:nvPr/>
        </p:nvGrpSpPr>
        <p:grpSpPr>
          <a:xfrm>
            <a:off x="11795680" y="2417582"/>
            <a:ext cx="3532802" cy="4076265"/>
            <a:chOff x="0" y="0"/>
            <a:chExt cx="1293189" cy="1492125"/>
          </a:xfrm>
        </p:grpSpPr>
        <p:sp>
          <p:nvSpPr>
            <p:cNvPr id="19" name="Freeform 19"/>
            <p:cNvSpPr/>
            <p:nvPr/>
          </p:nvSpPr>
          <p:spPr>
            <a:xfrm>
              <a:off x="0" y="0"/>
              <a:ext cx="1293189" cy="1492125"/>
            </a:xfrm>
            <a:custGeom>
              <a:avLst/>
              <a:gdLst/>
              <a:ahLst/>
              <a:cxnLst/>
              <a:rect l="l" t="t" r="r" b="b"/>
              <a:pathLst>
                <a:path w="1293189" h="1492125">
                  <a:moveTo>
                    <a:pt x="43829" y="0"/>
                  </a:moveTo>
                  <a:lnTo>
                    <a:pt x="1249361" y="0"/>
                  </a:lnTo>
                  <a:cubicBezTo>
                    <a:pt x="1273567" y="0"/>
                    <a:pt x="1293189" y="19623"/>
                    <a:pt x="1293189" y="43829"/>
                  </a:cubicBezTo>
                  <a:lnTo>
                    <a:pt x="1293189" y="1448296"/>
                  </a:lnTo>
                  <a:cubicBezTo>
                    <a:pt x="1293189" y="1472502"/>
                    <a:pt x="1273567" y="1492125"/>
                    <a:pt x="1249361" y="1492125"/>
                  </a:cubicBezTo>
                  <a:lnTo>
                    <a:pt x="43829" y="1492125"/>
                  </a:lnTo>
                  <a:cubicBezTo>
                    <a:pt x="19623" y="1492125"/>
                    <a:pt x="0" y="1472502"/>
                    <a:pt x="0" y="1448296"/>
                  </a:cubicBezTo>
                  <a:lnTo>
                    <a:pt x="0" y="43829"/>
                  </a:lnTo>
                  <a:cubicBezTo>
                    <a:pt x="0" y="19623"/>
                    <a:pt x="19623" y="0"/>
                    <a:pt x="43829" y="0"/>
                  </a:cubicBezTo>
                  <a:close/>
                </a:path>
              </a:pathLst>
            </a:custGeom>
            <a:gradFill rotWithShape="1">
              <a:gsLst>
                <a:gs pos="0">
                  <a:srgbClr val="5DE0E6">
                    <a:alpha val="100000"/>
                  </a:srgbClr>
                </a:gs>
                <a:gs pos="100000">
                  <a:srgbClr val="004AAD">
                    <a:alpha val="100000"/>
                  </a:srgbClr>
                </a:gs>
              </a:gsLst>
              <a:lin ang="0"/>
            </a:gradFill>
          </p:spPr>
        </p:sp>
        <p:sp>
          <p:nvSpPr>
            <p:cNvPr id="20" name="TextBox 20"/>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21" name="Group 21"/>
          <p:cNvGrpSpPr/>
          <p:nvPr/>
        </p:nvGrpSpPr>
        <p:grpSpPr>
          <a:xfrm>
            <a:off x="11442359" y="2941724"/>
            <a:ext cx="4239443" cy="6532054"/>
            <a:chOff x="0" y="0"/>
            <a:chExt cx="2569364" cy="3958828"/>
          </a:xfrm>
        </p:grpSpPr>
        <p:sp>
          <p:nvSpPr>
            <p:cNvPr id="22" name="Freeform 22"/>
            <p:cNvSpPr/>
            <p:nvPr/>
          </p:nvSpPr>
          <p:spPr>
            <a:xfrm>
              <a:off x="0" y="0"/>
              <a:ext cx="2569364" cy="3958828"/>
            </a:xfrm>
            <a:custGeom>
              <a:avLst/>
              <a:gdLst/>
              <a:ahLst/>
              <a:cxnLst/>
              <a:rect l="l" t="t" r="r" b="b"/>
              <a:pathLst>
                <a:path w="2569364" h="3958828">
                  <a:moveTo>
                    <a:pt x="27392" y="0"/>
                  </a:moveTo>
                  <a:lnTo>
                    <a:pt x="2541972" y="0"/>
                  </a:lnTo>
                  <a:cubicBezTo>
                    <a:pt x="2557100" y="0"/>
                    <a:pt x="2569364" y="12264"/>
                    <a:pt x="2569364" y="27392"/>
                  </a:cubicBezTo>
                  <a:lnTo>
                    <a:pt x="2569364" y="3931435"/>
                  </a:lnTo>
                  <a:cubicBezTo>
                    <a:pt x="2569364" y="3946564"/>
                    <a:pt x="2557100" y="3958828"/>
                    <a:pt x="2541972" y="3958828"/>
                  </a:cubicBezTo>
                  <a:lnTo>
                    <a:pt x="27392" y="3958828"/>
                  </a:lnTo>
                  <a:cubicBezTo>
                    <a:pt x="12264" y="3958828"/>
                    <a:pt x="0" y="3946564"/>
                    <a:pt x="0" y="3931435"/>
                  </a:cubicBezTo>
                  <a:lnTo>
                    <a:pt x="0" y="27392"/>
                  </a:lnTo>
                  <a:cubicBezTo>
                    <a:pt x="0" y="12264"/>
                    <a:pt x="12264" y="0"/>
                    <a:pt x="27392" y="0"/>
                  </a:cubicBezTo>
                  <a:close/>
                </a:path>
              </a:pathLst>
            </a:custGeom>
            <a:solidFill>
              <a:srgbClr val="FFFFFF"/>
            </a:solidFill>
            <a:ln cap="sq">
              <a:noFill/>
              <a:prstDash val="solid"/>
              <a:miter/>
            </a:ln>
          </p:spPr>
        </p:sp>
        <p:sp>
          <p:nvSpPr>
            <p:cNvPr id="23" name="TextBox 23"/>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sp>
        <p:nvSpPr>
          <p:cNvPr id="24" name="TextBox 24"/>
          <p:cNvSpPr txBox="1"/>
          <p:nvPr/>
        </p:nvSpPr>
        <p:spPr>
          <a:xfrm>
            <a:off x="3538702" y="2554038"/>
            <a:ext cx="2656959" cy="273050"/>
          </a:xfrm>
          <a:prstGeom prst="rect">
            <a:avLst/>
          </a:prstGeom>
        </p:spPr>
        <p:txBody>
          <a:bodyPr lIns="0" tIns="0" rIns="0" bIns="0" rtlCol="0" anchor="t">
            <a:spAutoFit/>
          </a:bodyPr>
          <a:lstStyle/>
          <a:p>
            <a:pPr algn="r">
              <a:lnSpc>
                <a:spcPts val="2168"/>
              </a:lnSpc>
              <a:spcBef>
                <a:spcPct val="0"/>
              </a:spcBef>
            </a:pPr>
            <a:r>
              <a:rPr lang="en-US" sz="1806">
                <a:solidFill>
                  <a:srgbClr val="FFFFFF"/>
                </a:solidFill>
                <a:latin typeface="Montserrat Light Bold"/>
              </a:rPr>
              <a:t>Terms of reference</a:t>
            </a:r>
          </a:p>
        </p:txBody>
      </p:sp>
      <p:sp>
        <p:nvSpPr>
          <p:cNvPr id="25" name="TextBox 25"/>
          <p:cNvSpPr txBox="1"/>
          <p:nvPr/>
        </p:nvSpPr>
        <p:spPr>
          <a:xfrm>
            <a:off x="7956783" y="2554038"/>
            <a:ext cx="2656959" cy="273050"/>
          </a:xfrm>
          <a:prstGeom prst="rect">
            <a:avLst/>
          </a:prstGeom>
        </p:spPr>
        <p:txBody>
          <a:bodyPr lIns="0" tIns="0" rIns="0" bIns="0" rtlCol="0" anchor="t">
            <a:spAutoFit/>
          </a:bodyPr>
          <a:lstStyle/>
          <a:p>
            <a:pPr algn="r">
              <a:lnSpc>
                <a:spcPts val="2168"/>
              </a:lnSpc>
              <a:spcBef>
                <a:spcPct val="0"/>
              </a:spcBef>
            </a:pPr>
            <a:r>
              <a:rPr lang="en-US" sz="1806">
                <a:solidFill>
                  <a:srgbClr val="FFFFFF"/>
                </a:solidFill>
                <a:latin typeface="Montserrat Light Bold"/>
              </a:rPr>
              <a:t>Evaluation teams</a:t>
            </a:r>
          </a:p>
        </p:txBody>
      </p:sp>
      <p:sp>
        <p:nvSpPr>
          <p:cNvPr id="26" name="TextBox 26"/>
          <p:cNvSpPr txBox="1"/>
          <p:nvPr/>
        </p:nvSpPr>
        <p:spPr>
          <a:xfrm>
            <a:off x="12374863" y="2554038"/>
            <a:ext cx="2656959" cy="273050"/>
          </a:xfrm>
          <a:prstGeom prst="rect">
            <a:avLst/>
          </a:prstGeom>
        </p:spPr>
        <p:txBody>
          <a:bodyPr lIns="0" tIns="0" rIns="0" bIns="0" rtlCol="0" anchor="t">
            <a:spAutoFit/>
          </a:bodyPr>
          <a:lstStyle/>
          <a:p>
            <a:pPr algn="r">
              <a:lnSpc>
                <a:spcPts val="2168"/>
              </a:lnSpc>
              <a:spcBef>
                <a:spcPct val="0"/>
              </a:spcBef>
            </a:pPr>
            <a:r>
              <a:rPr lang="en-US" sz="1806">
                <a:solidFill>
                  <a:srgbClr val="FFFFFF"/>
                </a:solidFill>
                <a:latin typeface="Montserrat Light Bold"/>
              </a:rPr>
              <a:t>Evaluation Questions</a:t>
            </a:r>
          </a:p>
        </p:txBody>
      </p:sp>
      <p:sp>
        <p:nvSpPr>
          <p:cNvPr id="27" name="TextBox 27"/>
          <p:cNvSpPr txBox="1"/>
          <p:nvPr/>
        </p:nvSpPr>
        <p:spPr>
          <a:xfrm>
            <a:off x="7377599" y="3236200"/>
            <a:ext cx="3532802" cy="3895725"/>
          </a:xfrm>
          <a:prstGeom prst="rect">
            <a:avLst/>
          </a:prstGeom>
        </p:spPr>
        <p:txBody>
          <a:bodyPr lIns="0" tIns="0" rIns="0" bIns="0" rtlCol="0" anchor="t">
            <a:spAutoFit/>
          </a:bodyPr>
          <a:lstStyle/>
          <a:p>
            <a:pPr marL="377824" lvl="1" indent="-188912">
              <a:lnSpc>
                <a:spcPts val="2624"/>
              </a:lnSpc>
              <a:buFont typeface="Arial"/>
              <a:buChar char="•"/>
            </a:pPr>
            <a:r>
              <a:rPr lang="en-US" sz="1749" spc="22">
                <a:solidFill>
                  <a:srgbClr val="000000"/>
                </a:solidFill>
                <a:latin typeface="Montserrat Light"/>
              </a:rPr>
              <a:t>Revise the </a:t>
            </a:r>
            <a:r>
              <a:rPr lang="en-US" sz="1749" spc="22">
                <a:solidFill>
                  <a:srgbClr val="000000"/>
                </a:solidFill>
                <a:latin typeface="Montserrat Light Bold"/>
              </a:rPr>
              <a:t>profiles</a:t>
            </a:r>
            <a:r>
              <a:rPr lang="en-US" sz="1749" spc="22">
                <a:solidFill>
                  <a:srgbClr val="000000"/>
                </a:solidFill>
                <a:latin typeface="Montserrat Light"/>
              </a:rPr>
              <a:t> of the evaluation team to explicitly include DI.</a:t>
            </a:r>
          </a:p>
          <a:p>
            <a:pPr marL="377824" lvl="1" indent="-188912">
              <a:lnSpc>
                <a:spcPts val="2624"/>
              </a:lnSpc>
              <a:buFont typeface="Arial"/>
              <a:buChar char="•"/>
            </a:pPr>
            <a:r>
              <a:rPr lang="en-US" sz="1749" spc="22">
                <a:solidFill>
                  <a:srgbClr val="000000"/>
                </a:solidFill>
                <a:latin typeface="Montserrat Light"/>
              </a:rPr>
              <a:t>During </a:t>
            </a:r>
            <a:r>
              <a:rPr lang="en-US" sz="1749" spc="22">
                <a:solidFill>
                  <a:srgbClr val="000000"/>
                </a:solidFill>
                <a:latin typeface="Montserrat Light Bold"/>
              </a:rPr>
              <a:t>screening and interviews,</a:t>
            </a:r>
            <a:r>
              <a:rPr lang="en-US" sz="1749" spc="22">
                <a:solidFill>
                  <a:srgbClr val="000000"/>
                </a:solidFill>
                <a:latin typeface="Montserrat Light"/>
              </a:rPr>
              <a:t> identify evaluators with knowledge of participatory methodologies &amp; experience in facilitating groups that include people of various social status or vulnerabilities</a:t>
            </a:r>
          </a:p>
        </p:txBody>
      </p:sp>
      <p:sp>
        <p:nvSpPr>
          <p:cNvPr id="28" name="TextBox 28"/>
          <p:cNvSpPr txBox="1"/>
          <p:nvPr/>
        </p:nvSpPr>
        <p:spPr>
          <a:xfrm>
            <a:off x="11632859" y="3236200"/>
            <a:ext cx="3695623" cy="5851525"/>
          </a:xfrm>
          <a:prstGeom prst="rect">
            <a:avLst/>
          </a:prstGeom>
        </p:spPr>
        <p:txBody>
          <a:bodyPr lIns="0" tIns="0" rIns="0" bIns="0" rtlCol="0" anchor="t">
            <a:spAutoFit/>
          </a:bodyPr>
          <a:lstStyle/>
          <a:p>
            <a:pPr marL="377824" lvl="1" indent="-188912">
              <a:lnSpc>
                <a:spcPts val="2624"/>
              </a:lnSpc>
              <a:buFont typeface="Arial"/>
              <a:buChar char="•"/>
            </a:pPr>
            <a:r>
              <a:rPr lang="en-US" sz="1749" spc="22">
                <a:solidFill>
                  <a:srgbClr val="000000"/>
                </a:solidFill>
                <a:latin typeface="Montserrat Light"/>
              </a:rPr>
              <a:t>Where there is limited or no evidence of disability inclusion in the implementation, evaluators should incorporate </a:t>
            </a:r>
            <a:r>
              <a:rPr lang="en-US" sz="1749" spc="22">
                <a:solidFill>
                  <a:srgbClr val="000000"/>
                </a:solidFill>
                <a:latin typeface="Montserrat Light Bold"/>
              </a:rPr>
              <a:t>forward-looking questions. </a:t>
            </a:r>
            <a:r>
              <a:rPr lang="en-US" sz="1749" spc="22">
                <a:solidFill>
                  <a:srgbClr val="000000"/>
                </a:solidFill>
                <a:latin typeface="Montserrat Light"/>
              </a:rPr>
              <a:t>eg. identifying potential disability-inclusive strategies that could be adopted in future projects/programs.</a:t>
            </a:r>
          </a:p>
          <a:p>
            <a:pPr marL="377824" lvl="1" indent="-188912">
              <a:lnSpc>
                <a:spcPts val="2624"/>
              </a:lnSpc>
              <a:buFont typeface="Arial"/>
              <a:buChar char="•"/>
            </a:pPr>
            <a:r>
              <a:rPr lang="en-US" sz="1749" spc="22">
                <a:solidFill>
                  <a:srgbClr val="000000"/>
                </a:solidFill>
                <a:latin typeface="Montserrat Light"/>
              </a:rPr>
              <a:t>Assess the</a:t>
            </a:r>
            <a:r>
              <a:rPr lang="en-US" sz="1749" spc="22">
                <a:solidFill>
                  <a:srgbClr val="000000"/>
                </a:solidFill>
                <a:latin typeface="Montserrat Light Bold"/>
              </a:rPr>
              <a:t> accessibility and reasonable accommodation</a:t>
            </a:r>
            <a:r>
              <a:rPr lang="en-US" sz="1749" spc="22">
                <a:solidFill>
                  <a:srgbClr val="000000"/>
                </a:solidFill>
                <a:latin typeface="Montserrat Light"/>
              </a:rPr>
              <a:t> measures in program implementation. eg. whether meeting facilities, transportation, and other relevant aspects were accessible for PWDs.</a:t>
            </a:r>
          </a:p>
        </p:txBody>
      </p:sp>
      <p:sp>
        <p:nvSpPr>
          <p:cNvPr id="29" name="TextBox 29"/>
          <p:cNvSpPr txBox="1"/>
          <p:nvPr/>
        </p:nvSpPr>
        <p:spPr>
          <a:xfrm>
            <a:off x="2958077" y="3228293"/>
            <a:ext cx="3532802" cy="4867275"/>
          </a:xfrm>
          <a:prstGeom prst="rect">
            <a:avLst/>
          </a:prstGeom>
        </p:spPr>
        <p:txBody>
          <a:bodyPr lIns="0" tIns="0" rIns="0" bIns="0" rtlCol="0" anchor="t">
            <a:spAutoFit/>
          </a:bodyPr>
          <a:lstStyle/>
          <a:p>
            <a:pPr marL="377824" lvl="1" indent="-188912">
              <a:lnSpc>
                <a:spcPts val="2624"/>
              </a:lnSpc>
              <a:buFont typeface="Arial"/>
              <a:buChar char="•"/>
            </a:pPr>
            <a:r>
              <a:rPr lang="en-US" sz="1749" spc="22" dirty="0">
                <a:solidFill>
                  <a:srgbClr val="000000"/>
                </a:solidFill>
                <a:latin typeface="Montserrat Light Bold"/>
              </a:rPr>
              <a:t>Active participation</a:t>
            </a:r>
            <a:r>
              <a:rPr lang="en-US" sz="1749" spc="22" dirty="0">
                <a:solidFill>
                  <a:srgbClr val="000000"/>
                </a:solidFill>
                <a:latin typeface="Montserrat Light"/>
              </a:rPr>
              <a:t> of Disability team in the reference group, and/ consultation during preparation of TORs.</a:t>
            </a:r>
          </a:p>
          <a:p>
            <a:pPr marL="377824" lvl="1" indent="-188912">
              <a:lnSpc>
                <a:spcPts val="2624"/>
              </a:lnSpc>
              <a:buFont typeface="Arial"/>
              <a:buChar char="•"/>
            </a:pPr>
            <a:r>
              <a:rPr lang="en-US" sz="1749" spc="22" dirty="0">
                <a:solidFill>
                  <a:srgbClr val="000000"/>
                </a:solidFill>
                <a:latin typeface="Montserrat Light"/>
              </a:rPr>
              <a:t>Incorporate references to </a:t>
            </a:r>
            <a:r>
              <a:rPr lang="en-US" sz="1749" spc="22" dirty="0">
                <a:solidFill>
                  <a:srgbClr val="000000"/>
                </a:solidFill>
                <a:latin typeface="Montserrat Light Bold"/>
              </a:rPr>
              <a:t>guidance materials</a:t>
            </a:r>
            <a:r>
              <a:rPr lang="en-US" sz="1749" spc="22" dirty="0">
                <a:solidFill>
                  <a:srgbClr val="000000"/>
                </a:solidFill>
                <a:latin typeface="Montserrat Light"/>
              </a:rPr>
              <a:t> on integrating DI approaches in evaluations.</a:t>
            </a:r>
          </a:p>
          <a:p>
            <a:pPr marL="377824" lvl="1" indent="-188912">
              <a:lnSpc>
                <a:spcPts val="2624"/>
              </a:lnSpc>
              <a:buFont typeface="Arial"/>
              <a:buChar char="•"/>
            </a:pPr>
            <a:r>
              <a:rPr lang="en-US" sz="1749" spc="22" dirty="0">
                <a:solidFill>
                  <a:srgbClr val="000000"/>
                </a:solidFill>
                <a:latin typeface="Montserrat Light"/>
              </a:rPr>
              <a:t>Explicitly mention DI in the </a:t>
            </a:r>
            <a:r>
              <a:rPr lang="en-US" sz="1749" spc="22" dirty="0">
                <a:solidFill>
                  <a:srgbClr val="000000"/>
                </a:solidFill>
                <a:latin typeface="Montserrat Light Bold"/>
              </a:rPr>
              <a:t>7th evaluation criteria,</a:t>
            </a:r>
            <a:r>
              <a:rPr lang="en-US" sz="1749" spc="22" dirty="0">
                <a:solidFill>
                  <a:srgbClr val="000000"/>
                </a:solidFill>
                <a:latin typeface="Montserrat Light"/>
              </a:rPr>
              <a:t> regardless of whether the programs were originally designed in a disability inclusive manner.</a:t>
            </a:r>
          </a:p>
        </p:txBody>
      </p:sp>
      <p:sp>
        <p:nvSpPr>
          <p:cNvPr id="30" name="TextBox 30"/>
          <p:cNvSpPr txBox="1"/>
          <p:nvPr/>
        </p:nvSpPr>
        <p:spPr>
          <a:xfrm>
            <a:off x="995672" y="677096"/>
            <a:ext cx="15217409" cy="1131395"/>
          </a:xfrm>
          <a:prstGeom prst="rect">
            <a:avLst/>
          </a:prstGeom>
        </p:spPr>
        <p:txBody>
          <a:bodyPr lIns="0" tIns="0" rIns="0" bIns="0" rtlCol="0" anchor="t">
            <a:spAutoFit/>
          </a:bodyPr>
          <a:lstStyle/>
          <a:p>
            <a:pPr algn="ctr">
              <a:lnSpc>
                <a:spcPts val="5178"/>
              </a:lnSpc>
            </a:pPr>
            <a:r>
              <a:rPr lang="en-US" sz="4839" spc="-212">
                <a:solidFill>
                  <a:srgbClr val="006FB7"/>
                </a:solidFill>
                <a:latin typeface="Montserrat Bold"/>
              </a:rPr>
              <a:t>Meta-analysis summary of recommendations</a:t>
            </a:r>
          </a:p>
          <a:p>
            <a:pPr algn="ctr">
              <a:lnSpc>
                <a:spcPts val="2013"/>
              </a:lnSpc>
            </a:pPr>
            <a:endParaRPr lang="en-US" sz="4839" spc="-212">
              <a:solidFill>
                <a:srgbClr val="006FB7"/>
              </a:solidFill>
              <a:latin typeface="Montserrat Bold"/>
            </a:endParaRPr>
          </a:p>
          <a:p>
            <a:pPr algn="ctr">
              <a:lnSpc>
                <a:spcPts val="1936"/>
              </a:lnSpc>
            </a:pPr>
            <a:r>
              <a:rPr lang="en-US" sz="1809" spc="-79">
                <a:solidFill>
                  <a:srgbClr val="000000"/>
                </a:solidFill>
                <a:latin typeface="Montserrat"/>
              </a:rPr>
              <a:t>In order to meet the requirements by UNDIS and ensure disability inclusion is fully integrated in evaluations,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flipH="1" flipV="1">
            <a:off x="0" y="0"/>
            <a:ext cx="18288000" cy="10287000"/>
          </a:xfrm>
          <a:custGeom>
            <a:avLst/>
            <a:gdLst/>
            <a:ahLst/>
            <a:cxnLst/>
            <a:rect l="l" t="t" r="r" b="b"/>
            <a:pathLst>
              <a:path w="18288000" h="10287000">
                <a:moveTo>
                  <a:pt x="18288000" y="10287000"/>
                </a:moveTo>
                <a:lnTo>
                  <a:pt x="0" y="10287000"/>
                </a:lnTo>
                <a:lnTo>
                  <a:pt x="0" y="0"/>
                </a:lnTo>
                <a:lnTo>
                  <a:pt x="18288000" y="0"/>
                </a:lnTo>
                <a:lnTo>
                  <a:pt x="18288000" y="10287000"/>
                </a:lnTo>
                <a:close/>
              </a:path>
            </a:pathLst>
          </a:custGeom>
          <a:blipFill>
            <a:blip r:embed="rId2"/>
            <a:stretch>
              <a:fillRect t="-38888" b="-38888"/>
            </a:stretch>
          </a:blipFill>
        </p:spPr>
      </p:sp>
      <p:sp>
        <p:nvSpPr>
          <p:cNvPr id="3" name="Freeform 3"/>
          <p:cNvSpPr/>
          <p:nvPr/>
        </p:nvSpPr>
        <p:spPr>
          <a:xfrm>
            <a:off x="17900" y="0"/>
            <a:ext cx="18416318" cy="10287000"/>
          </a:xfrm>
          <a:custGeom>
            <a:avLst/>
            <a:gdLst/>
            <a:ahLst/>
            <a:cxnLst/>
            <a:rect l="l" t="t" r="r" b="b"/>
            <a:pathLst>
              <a:path w="18416318" h="10287000">
                <a:moveTo>
                  <a:pt x="0" y="0"/>
                </a:moveTo>
                <a:lnTo>
                  <a:pt x="18416319" y="0"/>
                </a:lnTo>
                <a:lnTo>
                  <a:pt x="18416319" y="10287000"/>
                </a:lnTo>
                <a:lnTo>
                  <a:pt x="0" y="10287000"/>
                </a:lnTo>
                <a:lnTo>
                  <a:pt x="0" y="0"/>
                </a:lnTo>
                <a:close/>
              </a:path>
            </a:pathLst>
          </a:custGeom>
          <a:blipFill>
            <a:blip r:embed="rId3">
              <a:alphaModFix amt="71000"/>
            </a:blip>
            <a:stretch>
              <a:fillRect l="-75814" r="-75814" b="-153395"/>
            </a:stretch>
          </a:blipFill>
        </p:spPr>
      </p:sp>
      <p:grpSp>
        <p:nvGrpSpPr>
          <p:cNvPr id="4" name="Group 4"/>
          <p:cNvGrpSpPr/>
          <p:nvPr/>
        </p:nvGrpSpPr>
        <p:grpSpPr>
          <a:xfrm>
            <a:off x="653559" y="528638"/>
            <a:ext cx="16605741" cy="9368829"/>
            <a:chOff x="0" y="0"/>
            <a:chExt cx="21812250" cy="12306300"/>
          </a:xfrm>
        </p:grpSpPr>
        <p:sp>
          <p:nvSpPr>
            <p:cNvPr id="5" name="Freeform 5"/>
            <p:cNvSpPr/>
            <p:nvPr/>
          </p:nvSpPr>
          <p:spPr>
            <a:xfrm>
              <a:off x="0" y="0"/>
              <a:ext cx="21812250" cy="12306300"/>
            </a:xfrm>
            <a:custGeom>
              <a:avLst/>
              <a:gdLst/>
              <a:ahLst/>
              <a:cxnLst/>
              <a:rect l="l" t="t" r="r" b="b"/>
              <a:pathLst>
                <a:path w="21812250" h="12306300">
                  <a:moveTo>
                    <a:pt x="0" y="2051050"/>
                  </a:moveTo>
                  <a:cubicBezTo>
                    <a:pt x="0" y="918337"/>
                    <a:pt x="918337" y="0"/>
                    <a:pt x="2051050" y="0"/>
                  </a:cubicBezTo>
                  <a:lnTo>
                    <a:pt x="19761200" y="0"/>
                  </a:lnTo>
                  <a:cubicBezTo>
                    <a:pt x="20894039" y="0"/>
                    <a:pt x="21812250" y="918337"/>
                    <a:pt x="21812250" y="2051050"/>
                  </a:cubicBezTo>
                  <a:lnTo>
                    <a:pt x="21812250" y="10255250"/>
                  </a:lnTo>
                  <a:cubicBezTo>
                    <a:pt x="21812250" y="11388090"/>
                    <a:pt x="20893914" y="12306300"/>
                    <a:pt x="19761200" y="12306300"/>
                  </a:cubicBezTo>
                  <a:lnTo>
                    <a:pt x="2051050" y="12306300"/>
                  </a:lnTo>
                  <a:cubicBezTo>
                    <a:pt x="918337" y="12306300"/>
                    <a:pt x="0" y="11387963"/>
                    <a:pt x="0" y="10255250"/>
                  </a:cubicBezTo>
                  <a:close/>
                </a:path>
              </a:pathLst>
            </a:custGeom>
            <a:solidFill>
              <a:srgbClr val="FFFFFF">
                <a:alpha val="84706"/>
              </a:srgbClr>
            </a:solidFill>
          </p:spPr>
        </p:sp>
      </p:grpSp>
      <p:grpSp>
        <p:nvGrpSpPr>
          <p:cNvPr id="6" name="Group 6"/>
          <p:cNvGrpSpPr/>
          <p:nvPr/>
        </p:nvGrpSpPr>
        <p:grpSpPr>
          <a:xfrm>
            <a:off x="3721877" y="1478887"/>
            <a:ext cx="4721590" cy="5447929"/>
            <a:chOff x="0" y="0"/>
            <a:chExt cx="1293189" cy="1492125"/>
          </a:xfrm>
        </p:grpSpPr>
        <p:sp>
          <p:nvSpPr>
            <p:cNvPr id="7" name="Freeform 7"/>
            <p:cNvSpPr/>
            <p:nvPr/>
          </p:nvSpPr>
          <p:spPr>
            <a:xfrm>
              <a:off x="0" y="0"/>
              <a:ext cx="1293189" cy="1492125"/>
            </a:xfrm>
            <a:custGeom>
              <a:avLst/>
              <a:gdLst/>
              <a:ahLst/>
              <a:cxnLst/>
              <a:rect l="l" t="t" r="r" b="b"/>
              <a:pathLst>
                <a:path w="1293189" h="1492125">
                  <a:moveTo>
                    <a:pt x="32794" y="0"/>
                  </a:moveTo>
                  <a:lnTo>
                    <a:pt x="1260396" y="0"/>
                  </a:lnTo>
                  <a:cubicBezTo>
                    <a:pt x="1269093" y="0"/>
                    <a:pt x="1277434" y="3455"/>
                    <a:pt x="1283584" y="9605"/>
                  </a:cubicBezTo>
                  <a:cubicBezTo>
                    <a:pt x="1289734" y="15755"/>
                    <a:pt x="1293189" y="24096"/>
                    <a:pt x="1293189" y="32794"/>
                  </a:cubicBezTo>
                  <a:lnTo>
                    <a:pt x="1293189" y="1459332"/>
                  </a:lnTo>
                  <a:cubicBezTo>
                    <a:pt x="1293189" y="1468029"/>
                    <a:pt x="1289734" y="1476370"/>
                    <a:pt x="1283584" y="1482520"/>
                  </a:cubicBezTo>
                  <a:cubicBezTo>
                    <a:pt x="1277434" y="1488670"/>
                    <a:pt x="1269093" y="1492125"/>
                    <a:pt x="1260396" y="1492125"/>
                  </a:cubicBezTo>
                  <a:lnTo>
                    <a:pt x="32794" y="1492125"/>
                  </a:lnTo>
                  <a:cubicBezTo>
                    <a:pt x="24096" y="1492125"/>
                    <a:pt x="15755" y="1488670"/>
                    <a:pt x="9605" y="1482520"/>
                  </a:cubicBezTo>
                  <a:cubicBezTo>
                    <a:pt x="3455" y="1476370"/>
                    <a:pt x="0" y="1468029"/>
                    <a:pt x="0" y="1459332"/>
                  </a:cubicBezTo>
                  <a:lnTo>
                    <a:pt x="0" y="32794"/>
                  </a:lnTo>
                  <a:cubicBezTo>
                    <a:pt x="0" y="24096"/>
                    <a:pt x="3455" y="15755"/>
                    <a:pt x="9605" y="9605"/>
                  </a:cubicBezTo>
                  <a:cubicBezTo>
                    <a:pt x="15755" y="3455"/>
                    <a:pt x="24096" y="0"/>
                    <a:pt x="32794" y="0"/>
                  </a:cubicBezTo>
                  <a:close/>
                </a:path>
              </a:pathLst>
            </a:custGeom>
            <a:gradFill rotWithShape="1">
              <a:gsLst>
                <a:gs pos="0">
                  <a:srgbClr val="5DE0E6">
                    <a:alpha val="100000"/>
                  </a:srgbClr>
                </a:gs>
                <a:gs pos="100000">
                  <a:srgbClr val="004AAD">
                    <a:alpha val="100000"/>
                  </a:srgbClr>
                </a:gs>
              </a:gsLst>
              <a:lin ang="0"/>
            </a:gradFill>
          </p:spPr>
        </p:sp>
        <p:sp>
          <p:nvSpPr>
            <p:cNvPr id="8" name="TextBox 8"/>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9" name="Group 9"/>
          <p:cNvGrpSpPr/>
          <p:nvPr/>
        </p:nvGrpSpPr>
        <p:grpSpPr>
          <a:xfrm>
            <a:off x="3249664" y="2179403"/>
            <a:ext cx="5666016" cy="5015674"/>
            <a:chOff x="0" y="0"/>
            <a:chExt cx="2569364" cy="2274454"/>
          </a:xfrm>
        </p:grpSpPr>
        <p:sp>
          <p:nvSpPr>
            <p:cNvPr id="10" name="Freeform 10"/>
            <p:cNvSpPr/>
            <p:nvPr/>
          </p:nvSpPr>
          <p:spPr>
            <a:xfrm>
              <a:off x="0" y="0"/>
              <a:ext cx="2569364" cy="2274454"/>
            </a:xfrm>
            <a:custGeom>
              <a:avLst/>
              <a:gdLst/>
              <a:ahLst/>
              <a:cxnLst/>
              <a:rect l="l" t="t" r="r" b="b"/>
              <a:pathLst>
                <a:path w="2569364" h="2274454">
                  <a:moveTo>
                    <a:pt x="20496" y="0"/>
                  </a:moveTo>
                  <a:lnTo>
                    <a:pt x="2548868" y="0"/>
                  </a:lnTo>
                  <a:cubicBezTo>
                    <a:pt x="2560188" y="0"/>
                    <a:pt x="2569364" y="9176"/>
                    <a:pt x="2569364" y="20496"/>
                  </a:cubicBezTo>
                  <a:lnTo>
                    <a:pt x="2569364" y="2253959"/>
                  </a:lnTo>
                  <a:cubicBezTo>
                    <a:pt x="2569364" y="2265278"/>
                    <a:pt x="2560188" y="2274454"/>
                    <a:pt x="2548868" y="2274454"/>
                  </a:cubicBezTo>
                  <a:lnTo>
                    <a:pt x="20496" y="2274454"/>
                  </a:lnTo>
                  <a:cubicBezTo>
                    <a:pt x="9176" y="2274454"/>
                    <a:pt x="0" y="2265278"/>
                    <a:pt x="0" y="2253959"/>
                  </a:cubicBezTo>
                  <a:lnTo>
                    <a:pt x="0" y="20496"/>
                  </a:lnTo>
                  <a:cubicBezTo>
                    <a:pt x="0" y="9176"/>
                    <a:pt x="9176" y="0"/>
                    <a:pt x="20496" y="0"/>
                  </a:cubicBezTo>
                  <a:close/>
                </a:path>
              </a:pathLst>
            </a:custGeom>
            <a:solidFill>
              <a:srgbClr val="FFFFFF"/>
            </a:solidFill>
            <a:ln cap="sq">
              <a:noFill/>
              <a:prstDash val="solid"/>
              <a:miter/>
            </a:ln>
          </p:spPr>
        </p:sp>
        <p:sp>
          <p:nvSpPr>
            <p:cNvPr id="11" name="TextBox 11"/>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grpSp>
        <p:nvGrpSpPr>
          <p:cNvPr id="12" name="Group 12"/>
          <p:cNvGrpSpPr/>
          <p:nvPr/>
        </p:nvGrpSpPr>
        <p:grpSpPr>
          <a:xfrm>
            <a:off x="9626642" y="1478887"/>
            <a:ext cx="4721590" cy="5447929"/>
            <a:chOff x="0" y="0"/>
            <a:chExt cx="1293189" cy="1492125"/>
          </a:xfrm>
        </p:grpSpPr>
        <p:sp>
          <p:nvSpPr>
            <p:cNvPr id="13" name="Freeform 13"/>
            <p:cNvSpPr/>
            <p:nvPr/>
          </p:nvSpPr>
          <p:spPr>
            <a:xfrm>
              <a:off x="0" y="0"/>
              <a:ext cx="1293189" cy="1492125"/>
            </a:xfrm>
            <a:custGeom>
              <a:avLst/>
              <a:gdLst/>
              <a:ahLst/>
              <a:cxnLst/>
              <a:rect l="l" t="t" r="r" b="b"/>
              <a:pathLst>
                <a:path w="1293189" h="1492125">
                  <a:moveTo>
                    <a:pt x="32794" y="0"/>
                  </a:moveTo>
                  <a:lnTo>
                    <a:pt x="1260396" y="0"/>
                  </a:lnTo>
                  <a:cubicBezTo>
                    <a:pt x="1269093" y="0"/>
                    <a:pt x="1277434" y="3455"/>
                    <a:pt x="1283584" y="9605"/>
                  </a:cubicBezTo>
                  <a:cubicBezTo>
                    <a:pt x="1289734" y="15755"/>
                    <a:pt x="1293189" y="24096"/>
                    <a:pt x="1293189" y="32794"/>
                  </a:cubicBezTo>
                  <a:lnTo>
                    <a:pt x="1293189" y="1459332"/>
                  </a:lnTo>
                  <a:cubicBezTo>
                    <a:pt x="1293189" y="1468029"/>
                    <a:pt x="1289734" y="1476370"/>
                    <a:pt x="1283584" y="1482520"/>
                  </a:cubicBezTo>
                  <a:cubicBezTo>
                    <a:pt x="1277434" y="1488670"/>
                    <a:pt x="1269093" y="1492125"/>
                    <a:pt x="1260396" y="1492125"/>
                  </a:cubicBezTo>
                  <a:lnTo>
                    <a:pt x="32794" y="1492125"/>
                  </a:lnTo>
                  <a:cubicBezTo>
                    <a:pt x="24096" y="1492125"/>
                    <a:pt x="15755" y="1488670"/>
                    <a:pt x="9605" y="1482520"/>
                  </a:cubicBezTo>
                  <a:cubicBezTo>
                    <a:pt x="3455" y="1476370"/>
                    <a:pt x="0" y="1468029"/>
                    <a:pt x="0" y="1459332"/>
                  </a:cubicBezTo>
                  <a:lnTo>
                    <a:pt x="0" y="32794"/>
                  </a:lnTo>
                  <a:cubicBezTo>
                    <a:pt x="0" y="24096"/>
                    <a:pt x="3455" y="15755"/>
                    <a:pt x="9605" y="9605"/>
                  </a:cubicBezTo>
                  <a:cubicBezTo>
                    <a:pt x="15755" y="3455"/>
                    <a:pt x="24096" y="0"/>
                    <a:pt x="32794" y="0"/>
                  </a:cubicBezTo>
                  <a:close/>
                </a:path>
              </a:pathLst>
            </a:custGeom>
            <a:gradFill rotWithShape="1">
              <a:gsLst>
                <a:gs pos="0">
                  <a:srgbClr val="5DE0E6">
                    <a:alpha val="100000"/>
                  </a:srgbClr>
                </a:gs>
                <a:gs pos="100000">
                  <a:srgbClr val="004AAD">
                    <a:alpha val="100000"/>
                  </a:srgbClr>
                </a:gs>
              </a:gsLst>
              <a:lin ang="0"/>
            </a:gradFill>
          </p:spPr>
        </p:sp>
        <p:sp>
          <p:nvSpPr>
            <p:cNvPr id="14" name="TextBox 14"/>
            <p:cNvSpPr txBox="1"/>
            <p:nvPr/>
          </p:nvSpPr>
          <p:spPr>
            <a:xfrm>
              <a:off x="0" y="0"/>
              <a:ext cx="812800" cy="812800"/>
            </a:xfrm>
            <a:prstGeom prst="rect">
              <a:avLst/>
            </a:prstGeom>
          </p:spPr>
          <p:txBody>
            <a:bodyPr lIns="50800" tIns="50800" rIns="50800" bIns="50800" rtlCol="0" anchor="ctr"/>
            <a:lstStyle/>
            <a:p>
              <a:pPr algn="ctr">
                <a:lnSpc>
                  <a:spcPts val="1440"/>
                </a:lnSpc>
              </a:pPr>
              <a:endParaRPr/>
            </a:p>
          </p:txBody>
        </p:sp>
      </p:grpSp>
      <p:grpSp>
        <p:nvGrpSpPr>
          <p:cNvPr id="15" name="Group 15"/>
          <p:cNvGrpSpPr/>
          <p:nvPr/>
        </p:nvGrpSpPr>
        <p:grpSpPr>
          <a:xfrm>
            <a:off x="9154429" y="2179403"/>
            <a:ext cx="5666016" cy="5015674"/>
            <a:chOff x="0" y="0"/>
            <a:chExt cx="2569364" cy="2274454"/>
          </a:xfrm>
        </p:grpSpPr>
        <p:sp>
          <p:nvSpPr>
            <p:cNvPr id="16" name="Freeform 16"/>
            <p:cNvSpPr/>
            <p:nvPr/>
          </p:nvSpPr>
          <p:spPr>
            <a:xfrm>
              <a:off x="0" y="0"/>
              <a:ext cx="2569364" cy="2274454"/>
            </a:xfrm>
            <a:custGeom>
              <a:avLst/>
              <a:gdLst/>
              <a:ahLst/>
              <a:cxnLst/>
              <a:rect l="l" t="t" r="r" b="b"/>
              <a:pathLst>
                <a:path w="2569364" h="2274454">
                  <a:moveTo>
                    <a:pt x="20496" y="0"/>
                  </a:moveTo>
                  <a:lnTo>
                    <a:pt x="2548868" y="0"/>
                  </a:lnTo>
                  <a:cubicBezTo>
                    <a:pt x="2560188" y="0"/>
                    <a:pt x="2569364" y="9176"/>
                    <a:pt x="2569364" y="20496"/>
                  </a:cubicBezTo>
                  <a:lnTo>
                    <a:pt x="2569364" y="2253959"/>
                  </a:lnTo>
                  <a:cubicBezTo>
                    <a:pt x="2569364" y="2265278"/>
                    <a:pt x="2560188" y="2274454"/>
                    <a:pt x="2548868" y="2274454"/>
                  </a:cubicBezTo>
                  <a:lnTo>
                    <a:pt x="20496" y="2274454"/>
                  </a:lnTo>
                  <a:cubicBezTo>
                    <a:pt x="9176" y="2274454"/>
                    <a:pt x="0" y="2265278"/>
                    <a:pt x="0" y="2253959"/>
                  </a:cubicBezTo>
                  <a:lnTo>
                    <a:pt x="0" y="20496"/>
                  </a:lnTo>
                  <a:cubicBezTo>
                    <a:pt x="0" y="9176"/>
                    <a:pt x="9176" y="0"/>
                    <a:pt x="20496" y="0"/>
                  </a:cubicBezTo>
                  <a:close/>
                </a:path>
              </a:pathLst>
            </a:custGeom>
            <a:solidFill>
              <a:srgbClr val="FFFFFF"/>
            </a:solidFill>
            <a:ln cap="sq">
              <a:noFill/>
              <a:prstDash val="solid"/>
              <a:miter/>
            </a:ln>
          </p:spPr>
        </p:sp>
        <p:sp>
          <p:nvSpPr>
            <p:cNvPr id="17" name="TextBox 17"/>
            <p:cNvSpPr txBox="1"/>
            <p:nvPr/>
          </p:nvSpPr>
          <p:spPr>
            <a:xfrm>
              <a:off x="0" y="-9525"/>
              <a:ext cx="812800" cy="822325"/>
            </a:xfrm>
            <a:prstGeom prst="rect">
              <a:avLst/>
            </a:prstGeom>
          </p:spPr>
          <p:txBody>
            <a:bodyPr lIns="127000" tIns="127000" rIns="127000" bIns="127000" rtlCol="0" anchor="ctr"/>
            <a:lstStyle/>
            <a:p>
              <a:pPr algn="ctr">
                <a:lnSpc>
                  <a:spcPts val="1320"/>
                </a:lnSpc>
              </a:pPr>
              <a:endParaRPr/>
            </a:p>
          </p:txBody>
        </p:sp>
      </p:grpSp>
      <p:sp>
        <p:nvSpPr>
          <p:cNvPr id="18" name="TextBox 18"/>
          <p:cNvSpPr txBox="1"/>
          <p:nvPr/>
        </p:nvSpPr>
        <p:spPr>
          <a:xfrm>
            <a:off x="4495955" y="1528716"/>
            <a:ext cx="3551026" cy="644995"/>
          </a:xfrm>
          <a:prstGeom prst="rect">
            <a:avLst/>
          </a:prstGeom>
        </p:spPr>
        <p:txBody>
          <a:bodyPr lIns="0" tIns="0" rIns="0" bIns="0" rtlCol="0" anchor="t">
            <a:spAutoFit/>
          </a:bodyPr>
          <a:lstStyle/>
          <a:p>
            <a:pPr algn="r">
              <a:lnSpc>
                <a:spcPts val="2416"/>
              </a:lnSpc>
              <a:spcBef>
                <a:spcPct val="0"/>
              </a:spcBef>
            </a:pPr>
            <a:r>
              <a:rPr lang="en-US" sz="2013">
                <a:solidFill>
                  <a:srgbClr val="FFFFFF"/>
                </a:solidFill>
                <a:latin typeface="Montserrat Light Bold"/>
              </a:rPr>
              <a:t>Stakeholder mapping and data collection methods</a:t>
            </a:r>
          </a:p>
        </p:txBody>
      </p:sp>
      <p:sp>
        <p:nvSpPr>
          <p:cNvPr id="19" name="TextBox 19"/>
          <p:cNvSpPr txBox="1"/>
          <p:nvPr/>
        </p:nvSpPr>
        <p:spPr>
          <a:xfrm>
            <a:off x="10400721" y="1531522"/>
            <a:ext cx="3551026" cy="639384"/>
          </a:xfrm>
          <a:prstGeom prst="rect">
            <a:avLst/>
          </a:prstGeom>
        </p:spPr>
        <p:txBody>
          <a:bodyPr lIns="0" tIns="0" rIns="0" bIns="0" rtlCol="0" anchor="t">
            <a:spAutoFit/>
          </a:bodyPr>
          <a:lstStyle/>
          <a:p>
            <a:pPr algn="r">
              <a:lnSpc>
                <a:spcPts val="2416"/>
              </a:lnSpc>
              <a:spcBef>
                <a:spcPct val="0"/>
              </a:spcBef>
            </a:pPr>
            <a:r>
              <a:rPr lang="en-US" sz="2013">
                <a:solidFill>
                  <a:srgbClr val="FFFFFF"/>
                </a:solidFill>
                <a:latin typeface="Montserrat Light Bold"/>
              </a:rPr>
              <a:t>Evaluation Findings and analysis </a:t>
            </a:r>
          </a:p>
        </p:txBody>
      </p:sp>
      <p:sp>
        <p:nvSpPr>
          <p:cNvPr id="20" name="TextBox 20"/>
          <p:cNvSpPr txBox="1"/>
          <p:nvPr/>
        </p:nvSpPr>
        <p:spPr>
          <a:xfrm>
            <a:off x="4098246" y="2457470"/>
            <a:ext cx="3948735" cy="4314514"/>
          </a:xfrm>
          <a:prstGeom prst="rect">
            <a:avLst/>
          </a:prstGeom>
        </p:spPr>
        <p:txBody>
          <a:bodyPr lIns="0" tIns="0" rIns="0" bIns="0" rtlCol="0" anchor="t">
            <a:spAutoFit/>
          </a:bodyPr>
          <a:lstStyle/>
          <a:p>
            <a:pPr marL="377824" lvl="1" indent="-188912">
              <a:lnSpc>
                <a:spcPts val="2624"/>
              </a:lnSpc>
              <a:buFont typeface="Arial"/>
              <a:buChar char="•"/>
            </a:pPr>
            <a:r>
              <a:rPr lang="en-US" sz="2000" spc="22" dirty="0">
                <a:solidFill>
                  <a:srgbClr val="000000"/>
                </a:solidFill>
                <a:latin typeface="Montserrat Light"/>
              </a:rPr>
              <a:t>Inclusion of OPDs &amp;/ PWDs in the </a:t>
            </a:r>
            <a:r>
              <a:rPr lang="en-US" sz="2000" spc="22" dirty="0">
                <a:solidFill>
                  <a:srgbClr val="000000"/>
                </a:solidFill>
                <a:latin typeface="Montserrat Light Bold"/>
              </a:rPr>
              <a:t>stakeholder mapping</a:t>
            </a:r>
            <a:r>
              <a:rPr lang="en-US" sz="2000" spc="22" dirty="0">
                <a:solidFill>
                  <a:srgbClr val="000000"/>
                </a:solidFill>
                <a:latin typeface="Montserrat Light"/>
              </a:rPr>
              <a:t>, </a:t>
            </a:r>
          </a:p>
          <a:p>
            <a:pPr marL="377824" lvl="1" indent="-188912">
              <a:lnSpc>
                <a:spcPts val="2624"/>
              </a:lnSpc>
              <a:buFont typeface="Arial"/>
              <a:buChar char="•"/>
            </a:pPr>
            <a:r>
              <a:rPr lang="en-US" sz="2000" spc="22" dirty="0">
                <a:solidFill>
                  <a:srgbClr val="000000"/>
                </a:solidFill>
                <a:latin typeface="Montserrat Light Bold"/>
              </a:rPr>
              <a:t>Disaggregation of data</a:t>
            </a:r>
            <a:r>
              <a:rPr lang="en-US" sz="2000" spc="22" dirty="0">
                <a:solidFill>
                  <a:srgbClr val="000000"/>
                </a:solidFill>
                <a:latin typeface="Montserrat Light"/>
              </a:rPr>
              <a:t> during project implementation, monitoring, reporting and evaluations. </a:t>
            </a:r>
          </a:p>
          <a:p>
            <a:pPr marL="377824" lvl="1" indent="-188912">
              <a:lnSpc>
                <a:spcPts val="2624"/>
              </a:lnSpc>
              <a:buFont typeface="Arial"/>
              <a:buChar char="•"/>
            </a:pPr>
            <a:r>
              <a:rPr lang="en-US" sz="2000" spc="22" dirty="0">
                <a:solidFill>
                  <a:srgbClr val="000000"/>
                </a:solidFill>
                <a:latin typeface="Montserrat Light"/>
              </a:rPr>
              <a:t>Provision of </a:t>
            </a:r>
            <a:r>
              <a:rPr lang="en-US" sz="2000" spc="22" dirty="0">
                <a:solidFill>
                  <a:srgbClr val="000000"/>
                </a:solidFill>
                <a:latin typeface="Montserrat Light Bold"/>
              </a:rPr>
              <a:t>accessibility and reasonable accommodation</a:t>
            </a:r>
            <a:r>
              <a:rPr lang="en-US" sz="2000" spc="22" dirty="0">
                <a:solidFill>
                  <a:srgbClr val="000000"/>
                </a:solidFill>
                <a:latin typeface="Montserrat Light"/>
              </a:rPr>
              <a:t> measures to facilitate the participation of PWDs </a:t>
            </a:r>
          </a:p>
        </p:txBody>
      </p:sp>
      <p:sp>
        <p:nvSpPr>
          <p:cNvPr id="21" name="TextBox 21"/>
          <p:cNvSpPr txBox="1"/>
          <p:nvPr/>
        </p:nvSpPr>
        <p:spPr>
          <a:xfrm>
            <a:off x="10098740" y="2457470"/>
            <a:ext cx="3621395" cy="3314241"/>
          </a:xfrm>
          <a:prstGeom prst="rect">
            <a:avLst/>
          </a:prstGeom>
        </p:spPr>
        <p:txBody>
          <a:bodyPr lIns="0" tIns="0" rIns="0" bIns="0" rtlCol="0" anchor="t">
            <a:spAutoFit/>
          </a:bodyPr>
          <a:lstStyle/>
          <a:p>
            <a:pPr marL="377824" lvl="1" indent="-188912">
              <a:lnSpc>
                <a:spcPts val="2624"/>
              </a:lnSpc>
              <a:buFont typeface="Arial"/>
              <a:buChar char="•"/>
            </a:pPr>
            <a:r>
              <a:rPr lang="en-US" sz="2000" spc="22" dirty="0">
                <a:solidFill>
                  <a:srgbClr val="000000"/>
                </a:solidFill>
                <a:latin typeface="Montserrat Light"/>
              </a:rPr>
              <a:t>In addition to specifically examining how PWDs have been included, other ways to ensure disability inclusion are to assess whether facilities, infrastructure, goods and services have considered </a:t>
            </a:r>
            <a:r>
              <a:rPr lang="en-US" sz="2000" spc="22" dirty="0">
                <a:solidFill>
                  <a:srgbClr val="000000"/>
                </a:solidFill>
                <a:latin typeface="Montserrat Light Bold"/>
              </a:rPr>
              <a:t>accessibility</a:t>
            </a:r>
            <a:r>
              <a:rPr lang="en-US" sz="2000" spc="22" dirty="0">
                <a:solidFill>
                  <a:srgbClr val="000000"/>
                </a:solidFill>
                <a:latin typeface="Montserrat Light"/>
              </a:rPr>
              <a:t> for PWDs.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3330</TotalTime>
  <Words>1894</Words>
  <Application>Microsoft Office PowerPoint</Application>
  <PresentationFormat>Custom</PresentationFormat>
  <Paragraphs>131</Paragraphs>
  <Slides>11</Slides>
  <Notes>7</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11</vt:i4>
      </vt:variant>
    </vt:vector>
  </HeadingPairs>
  <TitlesOfParts>
    <vt:vector size="26" baseType="lpstr">
      <vt:lpstr>Montserrat</vt:lpstr>
      <vt:lpstr>Montserrat Light</vt:lpstr>
      <vt:lpstr>Open Sans Bold</vt:lpstr>
      <vt:lpstr>Montserrat Classic Bold</vt:lpstr>
      <vt:lpstr>Arial</vt:lpstr>
      <vt:lpstr>FuturaStd-Book</vt:lpstr>
      <vt:lpstr>Aprila</vt:lpstr>
      <vt:lpstr>Montserrat Light Bold</vt:lpstr>
      <vt:lpstr>Merriweather Sans Bold</vt:lpstr>
      <vt:lpstr>FuturaStd-Light</vt:lpstr>
      <vt:lpstr>Montserrat Bold</vt:lpstr>
      <vt:lpstr>Open Sauce Semi-Bold</vt:lpstr>
      <vt:lpstr>Calibri</vt:lpstr>
      <vt:lpstr>Open Sauce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Grey Modern Professional Business Project Presentation</dc:title>
  <dc:creator>NYAGA Agnes</dc:creator>
  <cp:lastModifiedBy>PPMES</cp:lastModifiedBy>
  <cp:revision>9</cp:revision>
  <dcterms:created xsi:type="dcterms:W3CDTF">2006-08-16T00:00:00Z</dcterms:created>
  <dcterms:modified xsi:type="dcterms:W3CDTF">2023-10-20T09:16:18Z</dcterms:modified>
  <dc:identifier>DAFwZDcM1b8</dc:identifier>
</cp:coreProperties>
</file>